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5"/>
  </p:notesMasterIdLst>
  <p:sldIdLst>
    <p:sldId id="577" r:id="rId2"/>
    <p:sldId id="1260" r:id="rId3"/>
    <p:sldId id="1084" r:id="rId4"/>
    <p:sldId id="2331" r:id="rId5"/>
    <p:sldId id="1086" r:id="rId6"/>
    <p:sldId id="1123" r:id="rId7"/>
    <p:sldId id="2336" r:id="rId8"/>
    <p:sldId id="2337" r:id="rId9"/>
    <p:sldId id="1087" r:id="rId10"/>
    <p:sldId id="1155" r:id="rId11"/>
    <p:sldId id="1088" r:id="rId12"/>
    <p:sldId id="1245" r:id="rId13"/>
    <p:sldId id="2338" r:id="rId14"/>
    <p:sldId id="346" r:id="rId15"/>
    <p:sldId id="1256" r:id="rId16"/>
    <p:sldId id="1257" r:id="rId17"/>
    <p:sldId id="342" r:id="rId18"/>
    <p:sldId id="2342" r:id="rId19"/>
    <p:sldId id="1246" r:id="rId20"/>
    <p:sldId id="2333" r:id="rId21"/>
    <p:sldId id="1080" r:id="rId22"/>
    <p:sldId id="2321" r:id="rId23"/>
    <p:sldId id="2320" r:id="rId24"/>
    <p:sldId id="348" r:id="rId25"/>
    <p:sldId id="349" r:id="rId26"/>
    <p:sldId id="2317" r:id="rId27"/>
    <p:sldId id="2318" r:id="rId28"/>
    <p:sldId id="1085" r:id="rId29"/>
    <p:sldId id="2332" r:id="rId30"/>
    <p:sldId id="1248" r:id="rId31"/>
    <p:sldId id="1249" r:id="rId32"/>
    <p:sldId id="1250" r:id="rId33"/>
    <p:sldId id="1253" r:id="rId34"/>
    <p:sldId id="1252" r:id="rId35"/>
    <p:sldId id="2356" r:id="rId36"/>
    <p:sldId id="1251" r:id="rId37"/>
    <p:sldId id="1254" r:id="rId38"/>
    <p:sldId id="2335" r:id="rId39"/>
    <p:sldId id="2346" r:id="rId40"/>
    <p:sldId id="1125" r:id="rId41"/>
    <p:sldId id="1127" r:id="rId42"/>
    <p:sldId id="2339" r:id="rId43"/>
    <p:sldId id="2540" r:id="rId44"/>
    <p:sldId id="441" r:id="rId45"/>
    <p:sldId id="2911" r:id="rId46"/>
    <p:sldId id="2323" r:id="rId47"/>
    <p:sldId id="2324" r:id="rId48"/>
    <p:sldId id="2334" r:id="rId49"/>
    <p:sldId id="1172" r:id="rId50"/>
    <p:sldId id="1292" r:id="rId51"/>
    <p:sldId id="1295" r:id="rId52"/>
    <p:sldId id="1294" r:id="rId53"/>
    <p:sldId id="1293" r:id="rId54"/>
    <p:sldId id="2345" r:id="rId55"/>
    <p:sldId id="1081" r:id="rId56"/>
    <p:sldId id="2340" r:id="rId57"/>
    <p:sldId id="1255" r:id="rId58"/>
    <p:sldId id="1128" r:id="rId59"/>
    <p:sldId id="1140" r:id="rId60"/>
    <p:sldId id="1133" r:id="rId61"/>
    <p:sldId id="2341" r:id="rId62"/>
    <p:sldId id="2353" r:id="rId63"/>
    <p:sldId id="2354" r:id="rId64"/>
    <p:sldId id="2355" r:id="rId65"/>
    <p:sldId id="2347" r:id="rId66"/>
    <p:sldId id="1171" r:id="rId67"/>
    <p:sldId id="1158" r:id="rId68"/>
    <p:sldId id="1137" r:id="rId69"/>
    <p:sldId id="1142" r:id="rId70"/>
    <p:sldId id="1144" r:id="rId71"/>
    <p:sldId id="1203" r:id="rId72"/>
    <p:sldId id="1173" r:id="rId73"/>
    <p:sldId id="2357" r:id="rId74"/>
    <p:sldId id="1177" r:id="rId75"/>
    <p:sldId id="1082" r:id="rId76"/>
    <p:sldId id="1258" r:id="rId77"/>
    <p:sldId id="1259" r:id="rId78"/>
    <p:sldId id="822" r:id="rId79"/>
    <p:sldId id="2009" r:id="rId80"/>
    <p:sldId id="2539" r:id="rId81"/>
    <p:sldId id="823" r:id="rId82"/>
    <p:sldId id="2125" r:id="rId83"/>
    <p:sldId id="824" r:id="rId8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804"/>
    <p:restoredTop sz="94467"/>
  </p:normalViewPr>
  <p:slideViewPr>
    <p:cSldViewPr snapToGrid="0" snapToObjects="1">
      <p:cViewPr varScale="1">
        <p:scale>
          <a:sx n="77" d="100"/>
          <a:sy n="77" d="100"/>
        </p:scale>
        <p:origin x="1176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C202BD-CF37-7941-B69F-ED83CD9CEFE7}" type="datetimeFigureOut">
              <a:rPr lang="en-US" smtClean="0"/>
              <a:t>1/8/19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E3FEEC-81F5-9048-8408-13A7B5AB1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133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43DED-E70C-3E4A-94E7-E4A33D16A59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7175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3FEEC-81F5-9048-8408-13A7B5AB11F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1355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3FEEC-81F5-9048-8408-13A7B5AB11F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7584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85DA9B-A4FC-2A41-AE4D-737D8F57035E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194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6706" y="2352435"/>
            <a:ext cx="8229600" cy="1016000"/>
          </a:xfrm>
        </p:spPr>
        <p:txBody>
          <a:bodyPr lIns="76200" tIns="76200" rIns="76200" bIns="76200"/>
          <a:lstStyle/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6706" y="3373189"/>
            <a:ext cx="8229600" cy="1197050"/>
          </a:xfrm>
        </p:spPr>
        <p:txBody>
          <a:bodyPr lIns="76200" tIns="76200" rIns="76200" bIns="0">
            <a:normAutofit/>
          </a:bodyPr>
          <a:lstStyle>
            <a:lvl1pPr marL="0" indent="0" algn="l">
              <a:buNone/>
              <a:defRPr sz="2400">
                <a:solidFill>
                  <a:srgbClr val="5E606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231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457200" y="1408134"/>
            <a:ext cx="8229600" cy="4318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714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1701"/>
            <a:ext cx="4038600" cy="4318000"/>
          </a:xfrm>
        </p:spPr>
        <p:txBody>
          <a:bodyPr>
            <a:normAutofit/>
          </a:bodyPr>
          <a:lstStyle>
            <a:lvl1pPr marL="457200" indent="-457200">
              <a:buFont typeface="Arial"/>
              <a:buChar char="•"/>
              <a:defRPr sz="2400"/>
            </a:lvl1pPr>
            <a:lvl2pPr marL="914400" indent="-457200">
              <a:buFont typeface="Arial"/>
              <a:buChar char="•"/>
              <a:defRPr sz="2400"/>
            </a:lvl2pPr>
            <a:lvl3pPr marL="1371600" indent="-457200">
              <a:buFont typeface="Arial"/>
              <a:buChar char="•"/>
              <a:defRPr sz="2400"/>
            </a:lvl3pPr>
            <a:lvl4pPr marL="1828800" indent="-457200">
              <a:buFont typeface="Arial"/>
              <a:buChar char="•"/>
              <a:defRPr sz="2400"/>
            </a:lvl4pPr>
            <a:lvl5pPr marL="2286000" indent="-457200">
              <a:buFont typeface="Arial"/>
              <a:buChar char="•"/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1701"/>
            <a:ext cx="4038600" cy="4318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132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471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7436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76200" tIns="76200" rIns="76200" bIns="76200" rtlCol="0" anchor="ctr">
            <a:normAutofit/>
          </a:bodyPr>
          <a:lstStyle/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31543"/>
            <a:ext cx="8229600" cy="4318000"/>
          </a:xfrm>
          <a:prstGeom prst="rect">
            <a:avLst/>
          </a:prstGeom>
        </p:spPr>
        <p:txBody>
          <a:bodyPr vert="horz" lIns="76200" tIns="76200" rIns="76200" bIns="76200" rtlCol="0">
            <a:normAutofit/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-58034" y="5973244"/>
            <a:ext cx="4346075" cy="962351"/>
          </a:xfrm>
          <a:custGeom>
            <a:avLst/>
            <a:gdLst>
              <a:gd name="connsiteX0" fmla="*/ 0 w 4047989"/>
              <a:gd name="connsiteY0" fmla="*/ 0 h 843298"/>
              <a:gd name="connsiteX1" fmla="*/ 4047989 w 4047989"/>
              <a:gd name="connsiteY1" fmla="*/ 0 h 843298"/>
              <a:gd name="connsiteX2" fmla="*/ 4047989 w 4047989"/>
              <a:gd name="connsiteY2" fmla="*/ 843298 h 843298"/>
              <a:gd name="connsiteX3" fmla="*/ 0 w 4047989"/>
              <a:gd name="connsiteY3" fmla="*/ 843298 h 843298"/>
              <a:gd name="connsiteX4" fmla="*/ 0 w 4047989"/>
              <a:gd name="connsiteY4" fmla="*/ 0 h 843298"/>
              <a:gd name="connsiteX0" fmla="*/ 0 w 4980620"/>
              <a:gd name="connsiteY0" fmla="*/ 892904 h 892904"/>
              <a:gd name="connsiteX1" fmla="*/ 4980620 w 4980620"/>
              <a:gd name="connsiteY1" fmla="*/ 0 h 892904"/>
              <a:gd name="connsiteX2" fmla="*/ 4980620 w 4980620"/>
              <a:gd name="connsiteY2" fmla="*/ 843298 h 892904"/>
              <a:gd name="connsiteX3" fmla="*/ 932631 w 4980620"/>
              <a:gd name="connsiteY3" fmla="*/ 843298 h 892904"/>
              <a:gd name="connsiteX4" fmla="*/ 0 w 4980620"/>
              <a:gd name="connsiteY4" fmla="*/ 892904 h 892904"/>
              <a:gd name="connsiteX0" fmla="*/ 89294 w 5069914"/>
              <a:gd name="connsiteY0" fmla="*/ 892904 h 2648949"/>
              <a:gd name="connsiteX1" fmla="*/ 5069914 w 5069914"/>
              <a:gd name="connsiteY1" fmla="*/ 0 h 2648949"/>
              <a:gd name="connsiteX2" fmla="*/ 5069914 w 5069914"/>
              <a:gd name="connsiteY2" fmla="*/ 843298 h 2648949"/>
              <a:gd name="connsiteX3" fmla="*/ 0 w 5069914"/>
              <a:gd name="connsiteY3" fmla="*/ 2648949 h 2648949"/>
              <a:gd name="connsiteX4" fmla="*/ 89294 w 5069914"/>
              <a:gd name="connsiteY4" fmla="*/ 892904 h 2648949"/>
              <a:gd name="connsiteX0" fmla="*/ 0 w 5079836"/>
              <a:gd name="connsiteY0" fmla="*/ 982194 h 2648949"/>
              <a:gd name="connsiteX1" fmla="*/ 5079836 w 5079836"/>
              <a:gd name="connsiteY1" fmla="*/ 0 h 2648949"/>
              <a:gd name="connsiteX2" fmla="*/ 5079836 w 5079836"/>
              <a:gd name="connsiteY2" fmla="*/ 843298 h 2648949"/>
              <a:gd name="connsiteX3" fmla="*/ 9922 w 5079836"/>
              <a:gd name="connsiteY3" fmla="*/ 2648949 h 2648949"/>
              <a:gd name="connsiteX4" fmla="*/ 0 w 5079836"/>
              <a:gd name="connsiteY4" fmla="*/ 982194 h 2648949"/>
              <a:gd name="connsiteX0" fmla="*/ 0 w 5079836"/>
              <a:gd name="connsiteY0" fmla="*/ 138896 h 1805651"/>
              <a:gd name="connsiteX1" fmla="*/ 4891325 w 5079836"/>
              <a:gd name="connsiteY1" fmla="*/ 843299 h 1805651"/>
              <a:gd name="connsiteX2" fmla="*/ 5079836 w 5079836"/>
              <a:gd name="connsiteY2" fmla="*/ 0 h 1805651"/>
              <a:gd name="connsiteX3" fmla="*/ 9922 w 5079836"/>
              <a:gd name="connsiteY3" fmla="*/ 1805651 h 1805651"/>
              <a:gd name="connsiteX4" fmla="*/ 0 w 5079836"/>
              <a:gd name="connsiteY4" fmla="*/ 138896 h 1805651"/>
              <a:gd name="connsiteX0" fmla="*/ 0 w 4970699"/>
              <a:gd name="connsiteY0" fmla="*/ 0 h 1666755"/>
              <a:gd name="connsiteX1" fmla="*/ 4891325 w 4970699"/>
              <a:gd name="connsiteY1" fmla="*/ 704403 h 1666755"/>
              <a:gd name="connsiteX2" fmla="*/ 4970699 w 4970699"/>
              <a:gd name="connsiteY2" fmla="*/ 1170696 h 1666755"/>
              <a:gd name="connsiteX3" fmla="*/ 9922 w 4970699"/>
              <a:gd name="connsiteY3" fmla="*/ 1666755 h 1666755"/>
              <a:gd name="connsiteX4" fmla="*/ 0 w 4970699"/>
              <a:gd name="connsiteY4" fmla="*/ 0 h 1666755"/>
              <a:gd name="connsiteX0" fmla="*/ 0 w 4970699"/>
              <a:gd name="connsiteY0" fmla="*/ 0 h 1666755"/>
              <a:gd name="connsiteX1" fmla="*/ 4871481 w 4970699"/>
              <a:gd name="connsiteY1" fmla="*/ 476216 h 1666755"/>
              <a:gd name="connsiteX2" fmla="*/ 4970699 w 4970699"/>
              <a:gd name="connsiteY2" fmla="*/ 1170696 h 1666755"/>
              <a:gd name="connsiteX3" fmla="*/ 9922 w 4970699"/>
              <a:gd name="connsiteY3" fmla="*/ 1666755 h 1666755"/>
              <a:gd name="connsiteX4" fmla="*/ 0 w 4970699"/>
              <a:gd name="connsiteY4" fmla="*/ 0 h 1666755"/>
              <a:gd name="connsiteX0" fmla="*/ 0 w 4990542"/>
              <a:gd name="connsiteY0" fmla="*/ 396846 h 1190539"/>
              <a:gd name="connsiteX1" fmla="*/ 4891324 w 4990542"/>
              <a:gd name="connsiteY1" fmla="*/ 0 h 1190539"/>
              <a:gd name="connsiteX2" fmla="*/ 4990542 w 4990542"/>
              <a:gd name="connsiteY2" fmla="*/ 694480 h 1190539"/>
              <a:gd name="connsiteX3" fmla="*/ 29765 w 4990542"/>
              <a:gd name="connsiteY3" fmla="*/ 1190539 h 1190539"/>
              <a:gd name="connsiteX4" fmla="*/ 0 w 4990542"/>
              <a:gd name="connsiteY4" fmla="*/ 396846 h 1190539"/>
              <a:gd name="connsiteX0" fmla="*/ 0 w 5238582"/>
              <a:gd name="connsiteY0" fmla="*/ 396846 h 1190539"/>
              <a:gd name="connsiteX1" fmla="*/ 4891324 w 5238582"/>
              <a:gd name="connsiteY1" fmla="*/ 0 h 1190539"/>
              <a:gd name="connsiteX2" fmla="*/ 5238582 w 5238582"/>
              <a:gd name="connsiteY2" fmla="*/ 863140 h 1190539"/>
              <a:gd name="connsiteX3" fmla="*/ 29765 w 5238582"/>
              <a:gd name="connsiteY3" fmla="*/ 1190539 h 1190539"/>
              <a:gd name="connsiteX4" fmla="*/ 0 w 5238582"/>
              <a:gd name="connsiteY4" fmla="*/ 396846 h 1190539"/>
              <a:gd name="connsiteX0" fmla="*/ 0 w 5238582"/>
              <a:gd name="connsiteY0" fmla="*/ 248029 h 1041722"/>
              <a:gd name="connsiteX1" fmla="*/ 5139364 w 5238582"/>
              <a:gd name="connsiteY1" fmla="*/ 0 h 1041722"/>
              <a:gd name="connsiteX2" fmla="*/ 5238582 w 5238582"/>
              <a:gd name="connsiteY2" fmla="*/ 714323 h 1041722"/>
              <a:gd name="connsiteX3" fmla="*/ 29765 w 5238582"/>
              <a:gd name="connsiteY3" fmla="*/ 1041722 h 1041722"/>
              <a:gd name="connsiteX4" fmla="*/ 0 w 5238582"/>
              <a:gd name="connsiteY4" fmla="*/ 248029 h 1041722"/>
              <a:gd name="connsiteX0" fmla="*/ 0 w 5228660"/>
              <a:gd name="connsiteY0" fmla="*/ 248029 h 1041722"/>
              <a:gd name="connsiteX1" fmla="*/ 5129442 w 5228660"/>
              <a:gd name="connsiteY1" fmla="*/ 0 h 1041722"/>
              <a:gd name="connsiteX2" fmla="*/ 5228660 w 5228660"/>
              <a:gd name="connsiteY2" fmla="*/ 714323 h 1041722"/>
              <a:gd name="connsiteX3" fmla="*/ 19843 w 5228660"/>
              <a:gd name="connsiteY3" fmla="*/ 1041722 h 1041722"/>
              <a:gd name="connsiteX4" fmla="*/ 0 w 5228660"/>
              <a:gd name="connsiteY4" fmla="*/ 248029 h 1041722"/>
              <a:gd name="connsiteX0" fmla="*/ 954 w 5229614"/>
              <a:gd name="connsiteY0" fmla="*/ 248029 h 1160776"/>
              <a:gd name="connsiteX1" fmla="*/ 5130396 w 5229614"/>
              <a:gd name="connsiteY1" fmla="*/ 0 h 1160776"/>
              <a:gd name="connsiteX2" fmla="*/ 5229614 w 5229614"/>
              <a:gd name="connsiteY2" fmla="*/ 714323 h 1160776"/>
              <a:gd name="connsiteX3" fmla="*/ 954 w 5229614"/>
              <a:gd name="connsiteY3" fmla="*/ 1160776 h 1160776"/>
              <a:gd name="connsiteX4" fmla="*/ 954 w 5229614"/>
              <a:gd name="connsiteY4" fmla="*/ 248029 h 1160776"/>
              <a:gd name="connsiteX0" fmla="*/ 954 w 5239536"/>
              <a:gd name="connsiteY0" fmla="*/ 248029 h 1160776"/>
              <a:gd name="connsiteX1" fmla="*/ 5130396 w 5239536"/>
              <a:gd name="connsiteY1" fmla="*/ 0 h 1160776"/>
              <a:gd name="connsiteX2" fmla="*/ 5239536 w 5239536"/>
              <a:gd name="connsiteY2" fmla="*/ 1041721 h 1160776"/>
              <a:gd name="connsiteX3" fmla="*/ 954 w 5239536"/>
              <a:gd name="connsiteY3" fmla="*/ 1160776 h 1160776"/>
              <a:gd name="connsiteX4" fmla="*/ 954 w 5239536"/>
              <a:gd name="connsiteY4" fmla="*/ 248029 h 1160776"/>
              <a:gd name="connsiteX0" fmla="*/ 954 w 5368517"/>
              <a:gd name="connsiteY0" fmla="*/ 248029 h 1190538"/>
              <a:gd name="connsiteX1" fmla="*/ 5130396 w 5368517"/>
              <a:gd name="connsiteY1" fmla="*/ 0 h 1190538"/>
              <a:gd name="connsiteX2" fmla="*/ 5368517 w 5368517"/>
              <a:gd name="connsiteY2" fmla="*/ 1190538 h 1190538"/>
              <a:gd name="connsiteX3" fmla="*/ 954 w 5368517"/>
              <a:gd name="connsiteY3" fmla="*/ 1160776 h 1190538"/>
              <a:gd name="connsiteX4" fmla="*/ 954 w 5368517"/>
              <a:gd name="connsiteY4" fmla="*/ 248029 h 1190538"/>
              <a:gd name="connsiteX0" fmla="*/ 954 w 5368517"/>
              <a:gd name="connsiteY0" fmla="*/ 257950 h 1200459"/>
              <a:gd name="connsiteX1" fmla="*/ 5170083 w 5368517"/>
              <a:gd name="connsiteY1" fmla="*/ 0 h 1200459"/>
              <a:gd name="connsiteX2" fmla="*/ 5368517 w 5368517"/>
              <a:gd name="connsiteY2" fmla="*/ 1200459 h 1200459"/>
              <a:gd name="connsiteX3" fmla="*/ 954 w 5368517"/>
              <a:gd name="connsiteY3" fmla="*/ 1170697 h 1200459"/>
              <a:gd name="connsiteX4" fmla="*/ 954 w 5368517"/>
              <a:gd name="connsiteY4" fmla="*/ 257950 h 1200459"/>
              <a:gd name="connsiteX0" fmla="*/ 0 w 5387407"/>
              <a:gd name="connsiteY0" fmla="*/ 198423 h 1200459"/>
              <a:gd name="connsiteX1" fmla="*/ 5188973 w 5387407"/>
              <a:gd name="connsiteY1" fmla="*/ 0 h 1200459"/>
              <a:gd name="connsiteX2" fmla="*/ 5387407 w 5387407"/>
              <a:gd name="connsiteY2" fmla="*/ 1200459 h 1200459"/>
              <a:gd name="connsiteX3" fmla="*/ 19844 w 5387407"/>
              <a:gd name="connsiteY3" fmla="*/ 1170697 h 1200459"/>
              <a:gd name="connsiteX4" fmla="*/ 0 w 5387407"/>
              <a:gd name="connsiteY4" fmla="*/ 198423 h 1200459"/>
              <a:gd name="connsiteX0" fmla="*/ 1002091 w 5367572"/>
              <a:gd name="connsiteY0" fmla="*/ 148818 h 1200459"/>
              <a:gd name="connsiteX1" fmla="*/ 5169138 w 5367572"/>
              <a:gd name="connsiteY1" fmla="*/ 0 h 1200459"/>
              <a:gd name="connsiteX2" fmla="*/ 5367572 w 5367572"/>
              <a:gd name="connsiteY2" fmla="*/ 1200459 h 1200459"/>
              <a:gd name="connsiteX3" fmla="*/ 9 w 5367572"/>
              <a:gd name="connsiteY3" fmla="*/ 1170697 h 1200459"/>
              <a:gd name="connsiteX4" fmla="*/ 1002091 w 5367572"/>
              <a:gd name="connsiteY4" fmla="*/ 148818 h 1200459"/>
              <a:gd name="connsiteX0" fmla="*/ 954 w 4366435"/>
              <a:gd name="connsiteY0" fmla="*/ 148818 h 1200459"/>
              <a:gd name="connsiteX1" fmla="*/ 4168001 w 4366435"/>
              <a:gd name="connsiteY1" fmla="*/ 0 h 1200459"/>
              <a:gd name="connsiteX2" fmla="*/ 4366435 w 4366435"/>
              <a:gd name="connsiteY2" fmla="*/ 1200459 h 1200459"/>
              <a:gd name="connsiteX3" fmla="*/ 955 w 4366435"/>
              <a:gd name="connsiteY3" fmla="*/ 853220 h 1200459"/>
              <a:gd name="connsiteX4" fmla="*/ 954 w 4366435"/>
              <a:gd name="connsiteY4" fmla="*/ 148818 h 1200459"/>
              <a:gd name="connsiteX0" fmla="*/ 954 w 4336670"/>
              <a:gd name="connsiteY0" fmla="*/ 148818 h 962351"/>
              <a:gd name="connsiteX1" fmla="*/ 4168001 w 4336670"/>
              <a:gd name="connsiteY1" fmla="*/ 0 h 962351"/>
              <a:gd name="connsiteX2" fmla="*/ 4336670 w 4336670"/>
              <a:gd name="connsiteY2" fmla="*/ 962351 h 962351"/>
              <a:gd name="connsiteX3" fmla="*/ 955 w 4336670"/>
              <a:gd name="connsiteY3" fmla="*/ 853220 h 962351"/>
              <a:gd name="connsiteX4" fmla="*/ 954 w 4336670"/>
              <a:gd name="connsiteY4" fmla="*/ 148818 h 962351"/>
              <a:gd name="connsiteX0" fmla="*/ 10359 w 4346075"/>
              <a:gd name="connsiteY0" fmla="*/ 148818 h 962351"/>
              <a:gd name="connsiteX1" fmla="*/ 4177406 w 4346075"/>
              <a:gd name="connsiteY1" fmla="*/ 0 h 962351"/>
              <a:gd name="connsiteX2" fmla="*/ 4346075 w 4346075"/>
              <a:gd name="connsiteY2" fmla="*/ 962351 h 962351"/>
              <a:gd name="connsiteX3" fmla="*/ 439 w 4346075"/>
              <a:gd name="connsiteY3" fmla="*/ 942511 h 962351"/>
              <a:gd name="connsiteX4" fmla="*/ 10359 w 4346075"/>
              <a:gd name="connsiteY4" fmla="*/ 148818 h 96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6075" h="962351">
                <a:moveTo>
                  <a:pt x="10359" y="148818"/>
                </a:moveTo>
                <a:lnTo>
                  <a:pt x="4177406" y="0"/>
                </a:lnTo>
                <a:lnTo>
                  <a:pt x="4346075" y="962351"/>
                </a:lnTo>
                <a:lnTo>
                  <a:pt x="439" y="942511"/>
                </a:lnTo>
                <a:cubicBezTo>
                  <a:pt x="-2868" y="386926"/>
                  <a:pt x="13666" y="704403"/>
                  <a:pt x="10359" y="148818"/>
                </a:cubicBezTo>
                <a:close/>
              </a:path>
            </a:pathLst>
          </a:custGeom>
          <a:solidFill>
            <a:srgbClr val="359C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220" y="6347963"/>
            <a:ext cx="3321425" cy="2685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0400" y="6297942"/>
            <a:ext cx="29464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908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 cap="none">
          <a:solidFill>
            <a:srgbClr val="5E6062"/>
          </a:solidFill>
          <a:latin typeface="Klavika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1pPr>
      <a:lvl2pPr marL="742950" indent="-28575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2pPr>
      <a:lvl3pPr marL="11430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3pPr>
      <a:lvl4pPr marL="16002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4pPr>
      <a:lvl5pPr marL="20574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mailto:jon_festinger@thecdm.ca" TargetMode="External"/><Relationship Id="rId4" Type="http://schemas.openxmlformats.org/officeDocument/2006/relationships/hyperlink" Target="http://commlaw.allard.ubc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cms.ubc.ca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996"/>
            <a:ext cx="8646081" cy="2048933"/>
          </a:xfrm>
        </p:spPr>
        <p:txBody>
          <a:bodyPr>
            <a:noAutofit/>
          </a:bodyPr>
          <a:lstStyle/>
          <a:p>
            <a:pPr algn="ctr"/>
            <a:br>
              <a:rPr lang="en-US" sz="4800" b="1" dirty="0">
                <a:solidFill>
                  <a:srgbClr val="FFFF00"/>
                </a:solidFill>
                <a:cs typeface="OCR A Std"/>
              </a:rPr>
            </a:br>
            <a:br>
              <a:rPr lang="en-US" sz="4800" b="1" dirty="0">
                <a:solidFill>
                  <a:srgbClr val="FFFF00"/>
                </a:solidFill>
                <a:cs typeface="OCR A Std"/>
              </a:rPr>
            </a:br>
            <a:r>
              <a:rPr lang="en-US" sz="4800" b="1" dirty="0">
                <a:solidFill>
                  <a:srgbClr val="FFFF00"/>
                </a:solidFill>
                <a:cs typeface="OCR A Std"/>
              </a:rPr>
              <a:t>Communications Law</a:t>
            </a:r>
            <a:r>
              <a:rPr lang="en-US" sz="4800" b="1" dirty="0">
                <a:solidFill>
                  <a:srgbClr val="FF0000"/>
                </a:solidFill>
                <a:cs typeface="OCR A Std"/>
              </a:rPr>
              <a:t>: </a:t>
            </a:r>
            <a:r>
              <a:rPr lang="en-US" sz="4800" b="1" dirty="0">
                <a:solidFill>
                  <a:srgbClr val="FFFF00"/>
                </a:solidFill>
                <a:cs typeface="OCR A Std"/>
              </a:rPr>
              <a:t> </a:t>
            </a:r>
            <a:r>
              <a:rPr lang="en-US" sz="4800" b="1" dirty="0">
                <a:solidFill>
                  <a:schemeClr val="bg1"/>
                </a:solidFill>
                <a:cs typeface="OCR A Std"/>
              </a:rPr>
              <a:t>Introducing the Course </a:t>
            </a:r>
            <a:br>
              <a:rPr lang="en-US" sz="4800" b="1" dirty="0">
                <a:solidFill>
                  <a:schemeClr val="bg1"/>
                </a:solidFill>
                <a:cs typeface="OCR A Std"/>
              </a:rPr>
            </a:br>
            <a:br>
              <a:rPr lang="en-US" sz="4800" b="1" dirty="0">
                <a:solidFill>
                  <a:srgbClr val="3366FF"/>
                </a:solidFill>
                <a:cs typeface="OCR A Std"/>
              </a:rPr>
            </a:br>
            <a:endParaRPr lang="en-US" sz="4800" b="1" dirty="0">
              <a:solidFill>
                <a:srgbClr val="3366FF"/>
              </a:solidFill>
              <a:latin typeface="+mn-lt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199" y="2201333"/>
            <a:ext cx="8646081" cy="38979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>
                <a:solidFill>
                  <a:srgbClr val="CCFFCC"/>
                </a:solidFill>
                <a:cs typeface="Lucida Console"/>
              </a:rPr>
              <a:t>Talk 1 </a:t>
            </a:r>
          </a:p>
          <a:p>
            <a:pPr marL="0" indent="0">
              <a:buNone/>
            </a:pPr>
            <a:r>
              <a:rPr lang="en-US" sz="2200" b="1" dirty="0">
                <a:solidFill>
                  <a:srgbClr val="CCFFCC"/>
                </a:solidFill>
                <a:cs typeface="Lucida Console"/>
              </a:rPr>
              <a:t>LAW 424 001</a:t>
            </a:r>
          </a:p>
          <a:p>
            <a:pPr marL="0" indent="0">
              <a:buNone/>
            </a:pPr>
            <a:r>
              <a:rPr lang="en-US" sz="2200" b="1" dirty="0">
                <a:solidFill>
                  <a:srgbClr val="CCFFCC"/>
                </a:solidFill>
                <a:cs typeface="Lucida Console"/>
              </a:rPr>
              <a:t>Communications Law </a:t>
            </a:r>
          </a:p>
          <a:p>
            <a:pPr marL="0" indent="0">
              <a:buNone/>
            </a:pPr>
            <a:r>
              <a:rPr lang="en-US" sz="2200" b="1" dirty="0">
                <a:solidFill>
                  <a:srgbClr val="CCFFCC"/>
                </a:solidFill>
                <a:cs typeface="Lucida Console"/>
              </a:rPr>
              <a:t>Allard School of Law, UBC</a:t>
            </a:r>
          </a:p>
          <a:p>
            <a:pPr marL="0" indent="0">
              <a:buNone/>
            </a:pPr>
            <a:r>
              <a:rPr lang="en-US" sz="2200" b="1" dirty="0">
                <a:solidFill>
                  <a:srgbClr val="CCFFCC"/>
                </a:solidFill>
                <a:cs typeface="Lucida Console"/>
              </a:rPr>
              <a:t>Spring, 2019</a:t>
            </a:r>
            <a:endParaRPr lang="en-US" sz="2200" b="1" dirty="0">
              <a:solidFill>
                <a:schemeClr val="bg1"/>
              </a:solidFill>
              <a:latin typeface="+mn-lt"/>
              <a:cs typeface="Lucida Console"/>
            </a:endParaRPr>
          </a:p>
          <a:p>
            <a:pPr marL="0" indent="0">
              <a:buNone/>
            </a:pPr>
            <a:endParaRPr lang="en-US" sz="1400" dirty="0">
              <a:solidFill>
                <a:srgbClr val="FFFFFF"/>
              </a:solidFill>
              <a:latin typeface="+mn-lt"/>
              <a:cs typeface="Lucida Console"/>
            </a:endParaRPr>
          </a:p>
          <a:p>
            <a:pPr marL="0" indent="0">
              <a:buNone/>
            </a:pPr>
            <a:endParaRPr lang="en-US" sz="1400" dirty="0">
              <a:solidFill>
                <a:srgbClr val="FFFFFF"/>
              </a:solidFill>
              <a:latin typeface="+mn-lt"/>
              <a:cs typeface="Lucida Console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FFFFFF"/>
                </a:solidFill>
                <a:latin typeface="+mn-lt"/>
                <a:cs typeface="Lucida Console"/>
              </a:rPr>
              <a:t>Jon Festinger Q.C.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FFFFFF"/>
                </a:solidFill>
                <a:latin typeface="+mn-lt"/>
                <a:cs typeface="Lucida Console"/>
              </a:rPr>
              <a:t>Centre for Digital Media</a:t>
            </a:r>
          </a:p>
          <a:p>
            <a:pPr marL="0" indent="0">
              <a:buNone/>
            </a:pPr>
            <a:r>
              <a:rPr lang="en-CA" sz="1600" dirty="0">
                <a:solidFill>
                  <a:srgbClr val="FFFFFF"/>
                </a:solidFill>
                <a:latin typeface="+mn-lt"/>
                <a:cs typeface="Lucida Console"/>
              </a:rPr>
              <a:t>QMUL School of Law (CCLS)</a:t>
            </a:r>
            <a:endParaRPr lang="en-US" sz="1600" dirty="0">
              <a:solidFill>
                <a:srgbClr val="FFFFFF"/>
              </a:solidFill>
              <a:latin typeface="+mn-lt"/>
              <a:cs typeface="Lucida Console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FFFFFF"/>
                </a:solidFill>
                <a:latin typeface="+mn-lt"/>
                <a:cs typeface="Lucida Console"/>
              </a:rPr>
              <a:t>Festinger Law &amp; Strategy 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FFFF00"/>
                </a:solidFill>
                <a:latin typeface="+mn-lt"/>
                <a:cs typeface="Lucida Console"/>
                <a:hlinkClick r:id="rId4"/>
              </a:rPr>
              <a:t>http://commlaw.allard.ubc</a:t>
            </a:r>
            <a:r>
              <a:rPr lang="en-US" sz="1600" dirty="0">
                <a:solidFill>
                  <a:srgbClr val="FFFF00"/>
                </a:solidFill>
                <a:latin typeface="+mn-lt"/>
                <a:cs typeface="Lucida Console"/>
              </a:rPr>
              <a:t> 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FFFFFF"/>
                </a:solidFill>
                <a:latin typeface="+mn-lt"/>
                <a:cs typeface="Lucida Console"/>
              </a:rPr>
              <a:t>@</a:t>
            </a:r>
            <a:r>
              <a:rPr lang="en-US" sz="1600" dirty="0" err="1">
                <a:solidFill>
                  <a:srgbClr val="FFFFFF"/>
                </a:solidFill>
                <a:latin typeface="+mn-lt"/>
                <a:cs typeface="Lucida Console"/>
              </a:rPr>
              <a:t>jonfestinger</a:t>
            </a:r>
            <a:endParaRPr lang="en-US" sz="1600" dirty="0">
              <a:solidFill>
                <a:srgbClr val="FFFFFF"/>
              </a:solidFill>
              <a:latin typeface="+mn-lt"/>
              <a:cs typeface="Lucida Console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FFFF00"/>
                </a:solidFill>
                <a:latin typeface="+mn-lt"/>
                <a:cs typeface="Lucida Console"/>
                <a:hlinkClick r:id="rId5"/>
              </a:rPr>
              <a:t>jon_festinger@thecdm.ca</a:t>
            </a:r>
            <a:endParaRPr lang="en-US" sz="1600" dirty="0">
              <a:solidFill>
                <a:srgbClr val="FFFF00"/>
              </a:solidFill>
              <a:latin typeface="+mn-lt"/>
              <a:cs typeface="Lucida Console"/>
            </a:endParaRP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Content Placeholder 3" descr="JF.pn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2429" y="3631800"/>
            <a:ext cx="2384718" cy="185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663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250" y="18693"/>
            <a:ext cx="7795549" cy="961618"/>
          </a:xfrm>
        </p:spPr>
        <p:txBody>
          <a:bodyPr>
            <a:noAutofit/>
          </a:bodyPr>
          <a:lstStyle/>
          <a:p>
            <a:r>
              <a:rPr lang="en-US" sz="7200" b="1" dirty="0">
                <a:solidFill>
                  <a:srgbClr val="FFFF00"/>
                </a:solidFill>
                <a:latin typeface="+mn-lt"/>
              </a:rPr>
              <a:t>Why post?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180829"/>
            <a:ext cx="8686800" cy="4737163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sz="4000" dirty="0">
                <a:solidFill>
                  <a:schemeClr val="bg1"/>
                </a:solidFill>
                <a:latin typeface="+mn-lt"/>
                <a:cs typeface="Lucida Console"/>
              </a:rPr>
              <a:t>Engaging and engaging others is the key.</a:t>
            </a:r>
          </a:p>
          <a:p>
            <a:pPr marL="457200" indent="-457200">
              <a:buAutoNum type="arabicPeriod"/>
            </a:pPr>
            <a:r>
              <a:rPr lang="en-US" sz="4000" dirty="0">
                <a:solidFill>
                  <a:schemeClr val="bg1"/>
                </a:solidFill>
                <a:latin typeface="+mn-lt"/>
                <a:cs typeface="Lucida Console"/>
              </a:rPr>
              <a:t>Because you don’t love speaking up in class.</a:t>
            </a:r>
          </a:p>
          <a:p>
            <a:pPr marL="457200" indent="-457200">
              <a:buAutoNum type="arabicPeriod"/>
            </a:pPr>
            <a:r>
              <a:rPr lang="en-US" sz="4000" dirty="0">
                <a:solidFill>
                  <a:schemeClr val="bg1"/>
                </a:solidFill>
                <a:latin typeface="+mn-lt"/>
                <a:cs typeface="Lucida Console"/>
              </a:rPr>
              <a:t>Because you just saw something and you’ll never remember it unless you post it now.</a:t>
            </a:r>
          </a:p>
          <a:p>
            <a:pPr marL="457200" indent="-457200">
              <a:buAutoNum type="arabicPeriod"/>
            </a:pPr>
            <a:r>
              <a:rPr lang="en-US" sz="4000" dirty="0">
                <a:solidFill>
                  <a:schemeClr val="bg1"/>
                </a:solidFill>
                <a:latin typeface="+mn-lt"/>
                <a:cs typeface="Lucida Console"/>
              </a:rPr>
              <a:t>If you      : </a:t>
            </a:r>
            <a:r>
              <a:rPr lang="en-US" sz="4000" dirty="0">
                <a:solidFill>
                  <a:srgbClr val="FFFF00"/>
                </a:solidFill>
                <a:latin typeface="+mn-lt"/>
                <a:cs typeface="Lucida Console"/>
              </a:rPr>
              <a:t>#</a:t>
            </a:r>
            <a:r>
              <a:rPr lang="en-US" sz="4000" dirty="0" err="1">
                <a:solidFill>
                  <a:srgbClr val="FFFF00"/>
                </a:solidFill>
                <a:latin typeface="+mn-lt"/>
                <a:cs typeface="Lucida Console"/>
              </a:rPr>
              <a:t>allardcomm</a:t>
            </a:r>
            <a:r>
              <a:rPr lang="en-US" sz="4000" dirty="0">
                <a:solidFill>
                  <a:srgbClr val="FFFF00"/>
                </a:solidFill>
                <a:latin typeface="+mn-lt"/>
                <a:cs typeface="Lucida Console"/>
              </a:rPr>
              <a:t> </a:t>
            </a:r>
          </a:p>
        </p:txBody>
      </p:sp>
      <p:pic>
        <p:nvPicPr>
          <p:cNvPr id="7" name="Picture 6" descr="Twitter_Logo_White_On_Blue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7602" y="5008571"/>
            <a:ext cx="612725" cy="61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4612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250" y="18692"/>
            <a:ext cx="7795549" cy="1314807"/>
          </a:xfrm>
        </p:spPr>
        <p:txBody>
          <a:bodyPr>
            <a:noAutofit/>
          </a:bodyPr>
          <a:lstStyle/>
          <a:p>
            <a:r>
              <a:rPr lang="en-US" sz="7200" b="1" dirty="0">
                <a:solidFill>
                  <a:srgbClr val="FFFF00"/>
                </a:solidFill>
                <a:latin typeface="+mn-lt"/>
              </a:rPr>
              <a:t>Tips: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714499"/>
            <a:ext cx="8686800" cy="4203493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sz="4800" dirty="0">
                <a:solidFill>
                  <a:schemeClr val="bg1"/>
                </a:solidFill>
                <a:latin typeface="+mn-lt"/>
                <a:cs typeface="Lucida Console"/>
              </a:rPr>
              <a:t>Don’t feel your posts have to be perfect. </a:t>
            </a:r>
            <a:r>
              <a:rPr lang="en-US" sz="4800" dirty="0">
                <a:solidFill>
                  <a:srgbClr val="FFFF00"/>
                </a:solidFill>
                <a:latin typeface="+mn-lt"/>
                <a:cs typeface="Lucida Console"/>
              </a:rPr>
              <a:t>Engaging and engaging others is the key</a:t>
            </a:r>
            <a:r>
              <a:rPr lang="en-US" sz="4800" dirty="0">
                <a:solidFill>
                  <a:schemeClr val="bg1"/>
                </a:solidFill>
                <a:latin typeface="+mn-lt"/>
                <a:cs typeface="Lucida Console"/>
              </a:rPr>
              <a:t>.</a:t>
            </a:r>
          </a:p>
          <a:p>
            <a:pPr marL="457200" indent="-457200">
              <a:buAutoNum type="arabicPeriod"/>
            </a:pPr>
            <a:endParaRPr lang="en-US" sz="4800" dirty="0">
              <a:solidFill>
                <a:schemeClr val="bg1"/>
              </a:solidFill>
              <a:latin typeface="+mn-lt"/>
              <a:cs typeface="Lucida Console"/>
            </a:endParaRPr>
          </a:p>
          <a:p>
            <a:pPr marL="457200" indent="-457200">
              <a:buAutoNum type="arabicPeriod"/>
            </a:pPr>
            <a:r>
              <a:rPr lang="en-US" sz="4800" dirty="0">
                <a:solidFill>
                  <a:schemeClr val="bg1"/>
                </a:solidFill>
                <a:latin typeface="+mn-lt"/>
                <a:cs typeface="Lucida Console"/>
              </a:rPr>
              <a:t>Please tweet </a:t>
            </a:r>
            <a:r>
              <a:rPr lang="en-US" sz="4800" dirty="0">
                <a:solidFill>
                  <a:srgbClr val="FFFF00"/>
                </a:solidFill>
                <a:latin typeface="+mn-lt"/>
                <a:cs typeface="Lucida Console"/>
              </a:rPr>
              <a:t>#</a:t>
            </a:r>
            <a:r>
              <a:rPr lang="en-US" sz="4800" dirty="0" err="1">
                <a:solidFill>
                  <a:srgbClr val="FFFF00"/>
                </a:solidFill>
                <a:latin typeface="+mn-lt"/>
                <a:cs typeface="Lucida Console"/>
              </a:rPr>
              <a:t>allardcomm</a:t>
            </a:r>
            <a:r>
              <a:rPr lang="en-US" sz="4800" dirty="0">
                <a:solidFill>
                  <a:srgbClr val="FFFF00"/>
                </a:solidFill>
                <a:latin typeface="+mn-lt"/>
                <a:cs typeface="Lucida Console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614522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15044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</a:rPr>
              <a:t>Anything </a:t>
            </a:r>
            <a:r>
              <a:rPr lang="en-US" sz="4400" b="1" dirty="0">
                <a:solidFill>
                  <a:schemeClr val="bg1"/>
                </a:solidFill>
              </a:rPr>
              <a:t>&amp;</a:t>
            </a:r>
            <a:r>
              <a:rPr lang="en-US" sz="4400" b="1" dirty="0">
                <a:solidFill>
                  <a:srgbClr val="FFFF00"/>
                </a:solidFill>
              </a:rPr>
              <a:t> everything </a:t>
            </a:r>
            <a:r>
              <a:rPr lang="en-US" sz="4400" b="1" dirty="0">
                <a:solidFill>
                  <a:srgbClr val="92D050"/>
                </a:solidFill>
              </a:rPr>
              <a:t>can be done via email</a:t>
            </a:r>
            <a:r>
              <a:rPr lang="en-US" sz="4400" b="1" dirty="0">
                <a:solidFill>
                  <a:srgbClr val="FFFF00"/>
                </a:solidFill>
              </a:rPr>
              <a:t> if you prefer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4426" y="2066307"/>
            <a:ext cx="5415147" cy="3384467"/>
          </a:xfrm>
        </p:spPr>
      </p:pic>
    </p:spTree>
    <p:extLst>
      <p:ext uri="{BB962C8B-B14F-4D97-AF65-F5344CB8AC3E}">
        <p14:creationId xmlns:p14="http://schemas.microsoft.com/office/powerpoint/2010/main" val="15199128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80D068D-389A-5245-81AA-A8D42363E05A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465513" y="2622434"/>
            <a:ext cx="8296102" cy="806566"/>
          </a:xfrm>
        </p:spPr>
      </p:pic>
    </p:spTree>
    <p:extLst>
      <p:ext uri="{BB962C8B-B14F-4D97-AF65-F5344CB8AC3E}">
        <p14:creationId xmlns:p14="http://schemas.microsoft.com/office/powerpoint/2010/main" val="26169626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642"/>
            <a:ext cx="9144000" cy="101600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+mn-lt"/>
              </a:rPr>
              <a:t>“</a:t>
            </a:r>
            <a:r>
              <a:rPr lang="en-US" sz="4800" b="1" dirty="0">
                <a:solidFill>
                  <a:srgbClr val="FFFF00"/>
                </a:solidFill>
                <a:latin typeface="+mn-lt"/>
              </a:rPr>
              <a:t>Living</a:t>
            </a:r>
            <a:r>
              <a:rPr lang="en-US" sz="4800" b="1" dirty="0">
                <a:solidFill>
                  <a:schemeClr val="bg1"/>
                </a:solidFill>
                <a:latin typeface="+mn-lt"/>
              </a:rPr>
              <a:t>”</a:t>
            </a:r>
            <a:r>
              <a:rPr lang="en-US" sz="4800" b="1" dirty="0">
                <a:solidFill>
                  <a:srgbClr val="FFFF00"/>
                </a:solidFill>
                <a:latin typeface="+mn-lt"/>
              </a:rPr>
              <a:t> Syllabus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1FCDD4A-C8CE-FA49-A3CD-857DB6E6B68C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3000" y="1524491"/>
            <a:ext cx="4318000" cy="4318000"/>
          </a:xfrm>
        </p:spPr>
      </p:pic>
    </p:spTree>
    <p:extLst>
      <p:ext uri="{BB962C8B-B14F-4D97-AF65-F5344CB8AC3E}">
        <p14:creationId xmlns:p14="http://schemas.microsoft.com/office/powerpoint/2010/main" val="4448631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solidFill>
                  <a:srgbClr val="FFFFFF"/>
                </a:solidFill>
              </a:rPr>
              <a:t>&amp;</a:t>
            </a:r>
            <a:r>
              <a:rPr lang="en-US" sz="4800" b="1" dirty="0"/>
              <a:t> </a:t>
            </a:r>
            <a:r>
              <a:rPr lang="en-US" sz="4800" b="1" dirty="0">
                <a:solidFill>
                  <a:srgbClr val="FFFF00"/>
                </a:solidFill>
              </a:rPr>
              <a:t>Badges</a:t>
            </a:r>
            <a:r>
              <a:rPr lang="mr-IN" sz="4800" b="1" dirty="0">
                <a:solidFill>
                  <a:schemeClr val="bg1"/>
                </a:solidFill>
              </a:rPr>
              <a:t>…</a:t>
            </a:r>
            <a:endParaRPr lang="en-US" sz="4800" b="1" dirty="0">
              <a:solidFill>
                <a:schemeClr val="bg1"/>
              </a:solidFill>
            </a:endParaRPr>
          </a:p>
        </p:txBody>
      </p:sp>
      <p:pic>
        <p:nvPicPr>
          <p:cNvPr id="4" name="Content Placeholder 3" descr="Screen Shot 2017-01-17 at 9.06.13 PM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80"/>
          <a:stretch/>
        </p:blipFill>
        <p:spPr>
          <a:xfrm>
            <a:off x="457200" y="1871692"/>
            <a:ext cx="8229600" cy="3325597"/>
          </a:xfrm>
        </p:spPr>
      </p:pic>
    </p:spTree>
    <p:extLst>
      <p:ext uri="{BB962C8B-B14F-4D97-AF65-F5344CB8AC3E}">
        <p14:creationId xmlns:p14="http://schemas.microsoft.com/office/powerpoint/2010/main" val="19069970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1582.JP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250" y="368413"/>
            <a:ext cx="7202748" cy="5506756"/>
          </a:xfrm>
        </p:spPr>
      </p:pic>
    </p:spTree>
    <p:extLst>
      <p:ext uri="{BB962C8B-B14F-4D97-AF65-F5344CB8AC3E}">
        <p14:creationId xmlns:p14="http://schemas.microsoft.com/office/powerpoint/2010/main" val="18529673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160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+mn-lt"/>
              </a:rPr>
              <a:t>Real Search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>…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C59B00C-19F6-7249-BF80-5E852CE53054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680" y="1270000"/>
            <a:ext cx="6480640" cy="4318000"/>
          </a:xfrm>
        </p:spPr>
      </p:pic>
    </p:spTree>
    <p:extLst>
      <p:ext uri="{BB962C8B-B14F-4D97-AF65-F5344CB8AC3E}">
        <p14:creationId xmlns:p14="http://schemas.microsoft.com/office/powerpoint/2010/main" val="9010024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13679" y="865402"/>
            <a:ext cx="6954148" cy="452431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QUESTION </a:t>
            </a:r>
          </a:p>
          <a:p>
            <a:pPr algn="ctr"/>
            <a:r>
              <a:rPr lang="en-US" sz="96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OF THE </a:t>
            </a:r>
          </a:p>
          <a:p>
            <a:pPr algn="ctr"/>
            <a:r>
              <a:rPr lang="en-US" sz="96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WEEK</a:t>
            </a:r>
          </a:p>
        </p:txBody>
      </p:sp>
    </p:spTree>
    <p:extLst>
      <p:ext uri="{BB962C8B-B14F-4D97-AF65-F5344CB8AC3E}">
        <p14:creationId xmlns:p14="http://schemas.microsoft.com/office/powerpoint/2010/main" val="42317966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" y="326593"/>
            <a:ext cx="9107422" cy="101600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  <a:latin typeface="+mn-lt"/>
              </a:rPr>
              <a:t>Website issues</a:t>
            </a:r>
            <a:r>
              <a:rPr lang="en-US" sz="4800" b="1" dirty="0">
                <a:solidFill>
                  <a:srgbClr val="FF0000"/>
                </a:solidFill>
                <a:latin typeface="+mn-lt"/>
              </a:rPr>
              <a:t>…</a:t>
            </a:r>
          </a:p>
        </p:txBody>
      </p:sp>
      <p:pic>
        <p:nvPicPr>
          <p:cNvPr id="4" name="Content Placeholder 3" descr="Screen Shot 2015-09-15 at 10.50.59 PM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56"/>
          <a:stretch/>
        </p:blipFill>
        <p:spPr>
          <a:xfrm>
            <a:off x="18287" y="2042170"/>
            <a:ext cx="9107423" cy="2848740"/>
          </a:xfrm>
        </p:spPr>
      </p:pic>
    </p:spTree>
    <p:extLst>
      <p:ext uri="{BB962C8B-B14F-4D97-AF65-F5344CB8AC3E}">
        <p14:creationId xmlns:p14="http://schemas.microsoft.com/office/powerpoint/2010/main" val="1573292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833" y="80141"/>
            <a:ext cx="7945967" cy="10160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FFFFFF"/>
                </a:solidFill>
              </a:rPr>
              <a:t>Terrific Tuesdays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251217"/>
            <a:ext cx="8229600" cy="4644671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imgr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3041" y="1251217"/>
            <a:ext cx="6432394" cy="443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7002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AD24F-62D7-2346-BAF6-3A1BFF31408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2386013"/>
            <a:ext cx="8229600" cy="33401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>
                <a:solidFill>
                  <a:schemeClr val="bg1"/>
                </a:solidFill>
              </a:rPr>
              <a:t>No </a:t>
            </a:r>
            <a:r>
              <a:rPr lang="en-US" sz="4000" dirty="0">
                <a:solidFill>
                  <a:srgbClr val="FF0000"/>
                </a:solidFill>
              </a:rPr>
              <a:t>“</a:t>
            </a:r>
            <a:r>
              <a:rPr lang="en-US" sz="4000" dirty="0">
                <a:solidFill>
                  <a:srgbClr val="FFFF00"/>
                </a:solidFill>
              </a:rPr>
              <a:t>hidden</a:t>
            </a:r>
            <a:r>
              <a:rPr lang="en-US" sz="4000" dirty="0">
                <a:solidFill>
                  <a:srgbClr val="FF0000"/>
                </a:solidFill>
              </a:rPr>
              <a:t>”</a:t>
            </a:r>
            <a:r>
              <a:rPr lang="en-US" sz="4000" dirty="0">
                <a:solidFill>
                  <a:schemeClr val="bg1"/>
                </a:solidFill>
              </a:rPr>
              <a:t> data collected. </a:t>
            </a:r>
          </a:p>
        </p:txBody>
      </p:sp>
    </p:spTree>
    <p:extLst>
      <p:ext uri="{BB962C8B-B14F-4D97-AF65-F5344CB8AC3E}">
        <p14:creationId xmlns:p14="http://schemas.microsoft.com/office/powerpoint/2010/main" val="15340358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507" y="0"/>
            <a:ext cx="8906493" cy="176229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Office </a:t>
            </a:r>
            <a:r>
              <a:rPr lang="en-US" b="1" dirty="0">
                <a:solidFill>
                  <a:schemeClr val="bg1"/>
                </a:solidFill>
              </a:rPr>
              <a:t>“</a:t>
            </a:r>
            <a:r>
              <a:rPr lang="en-US" b="1" dirty="0">
                <a:solidFill>
                  <a:srgbClr val="FFFF00"/>
                </a:solidFill>
              </a:rPr>
              <a:t>Hours</a:t>
            </a:r>
            <a:r>
              <a:rPr lang="en-US" b="1" dirty="0">
                <a:solidFill>
                  <a:schemeClr val="bg1"/>
                </a:solidFill>
              </a:rPr>
              <a:t>”</a:t>
            </a:r>
            <a:r>
              <a:rPr lang="en-US" b="1" dirty="0">
                <a:solidFill>
                  <a:srgbClr val="FF0000"/>
                </a:solidFill>
              </a:rPr>
              <a:t>: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Ideally Tuesdays after class but </a:t>
            </a:r>
            <a:r>
              <a:rPr lang="en-US" b="1" dirty="0">
                <a:solidFill>
                  <a:srgbClr val="FFFF00"/>
                </a:solidFill>
              </a:rPr>
              <a:t>am flexible</a:t>
            </a:r>
            <a:r>
              <a:rPr lang="mr-IN" b="1" dirty="0">
                <a:solidFill>
                  <a:srgbClr val="FF0000"/>
                </a:solidFill>
              </a:rPr>
              <a:t>…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37507" y="2028305"/>
            <a:ext cx="8740238" cy="446301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600" dirty="0">
                <a:solidFill>
                  <a:srgbClr val="CCFFCC"/>
                </a:solidFill>
              </a:rPr>
              <a:t>Email</a:t>
            </a:r>
            <a:r>
              <a:rPr lang="en-US" sz="3600" dirty="0">
                <a:solidFill>
                  <a:schemeClr val="bg1"/>
                </a:solidFill>
              </a:rPr>
              <a:t> me &amp; am happy to come to </a:t>
            </a:r>
            <a:r>
              <a:rPr lang="en-US" sz="3600" dirty="0">
                <a:solidFill>
                  <a:srgbClr val="92D050"/>
                </a:solidFill>
              </a:rPr>
              <a:t>Allard</a:t>
            </a:r>
            <a:r>
              <a:rPr lang="en-US" sz="3600" dirty="0">
                <a:solidFill>
                  <a:schemeClr val="bg1"/>
                </a:solidFill>
              </a:rPr>
              <a:t>: </a:t>
            </a:r>
            <a:r>
              <a:rPr lang="en-US" sz="3600" dirty="0" err="1">
                <a:solidFill>
                  <a:schemeClr val="bg1"/>
                </a:solidFill>
              </a:rPr>
              <a:t>jfestinger@telus.net</a:t>
            </a:r>
            <a:endParaRPr lang="en-US" sz="3600" dirty="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3600" dirty="0">
                <a:solidFill>
                  <a:srgbClr val="CCFFCC"/>
                </a:solidFill>
              </a:rPr>
              <a:t>Skype</a:t>
            </a:r>
            <a:r>
              <a:rPr lang="en-US" sz="3600" dirty="0">
                <a:solidFill>
                  <a:schemeClr val="bg1"/>
                </a:solidFill>
              </a:rPr>
              <a:t>: </a:t>
            </a:r>
            <a:r>
              <a:rPr lang="en-US" sz="3600" dirty="0" err="1">
                <a:solidFill>
                  <a:schemeClr val="bg1"/>
                </a:solidFill>
              </a:rPr>
              <a:t>jon.festinger</a:t>
            </a:r>
            <a:endParaRPr lang="en-US" sz="3600" dirty="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3600" dirty="0">
                <a:solidFill>
                  <a:srgbClr val="CCFFCC"/>
                </a:solidFill>
              </a:rPr>
              <a:t>Phone</a:t>
            </a:r>
            <a:r>
              <a:rPr lang="en-US" sz="3600" dirty="0">
                <a:solidFill>
                  <a:schemeClr val="bg1"/>
                </a:solidFill>
              </a:rPr>
              <a:t>: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600" dirty="0">
                <a:solidFill>
                  <a:schemeClr val="bg1"/>
                </a:solidFill>
              </a:rPr>
              <a:t>o. 604-568-9192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600" dirty="0">
                <a:solidFill>
                  <a:schemeClr val="bg1"/>
                </a:solidFill>
              </a:rPr>
              <a:t>c. 604-837-6426</a:t>
            </a:r>
          </a:p>
          <a:p>
            <a:pPr marL="0" indent="0">
              <a:buNone/>
            </a:pP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4120" y="4286992"/>
            <a:ext cx="4022680" cy="156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0406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76B0577-8F34-CF4E-8C88-88F1754E625A}"/>
              </a:ext>
            </a:extLst>
          </p:cNvPr>
          <p:cNvSpPr/>
          <p:nvPr/>
        </p:nvSpPr>
        <p:spPr>
          <a:xfrm>
            <a:off x="525860" y="712020"/>
            <a:ext cx="8092280" cy="470898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5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COMING</a:t>
            </a:r>
          </a:p>
          <a:p>
            <a:pPr algn="ctr"/>
            <a:r>
              <a:rPr lang="en-US" sz="15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SOON</a:t>
            </a:r>
            <a:endParaRPr lang="en-US" sz="150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884309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E798E-8E8D-394D-9FF1-2ADD6F806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</a:rPr>
              <a:t>Embedded Self Socratic </a:t>
            </a:r>
            <a:r>
              <a:rPr lang="en-US" sz="4400" b="1" dirty="0">
                <a:solidFill>
                  <a:schemeClr val="bg1"/>
                </a:solidFill>
              </a:rPr>
              <a:t>A</a:t>
            </a:r>
            <a:r>
              <a:rPr lang="en-US" sz="4400" b="1" dirty="0">
                <a:solidFill>
                  <a:srgbClr val="FFFF00"/>
                </a:solidFill>
              </a:rPr>
              <a:t>.</a:t>
            </a:r>
            <a:r>
              <a:rPr lang="en-US" sz="4400" b="1" dirty="0">
                <a:solidFill>
                  <a:schemeClr val="bg1"/>
                </a:solidFill>
              </a:rPr>
              <a:t>I</a:t>
            </a:r>
            <a:r>
              <a:rPr lang="en-US" sz="4400" b="1" dirty="0">
                <a:solidFill>
                  <a:srgbClr val="FFFF00"/>
                </a:solidFill>
              </a:rPr>
              <a:t>.</a:t>
            </a:r>
            <a:r>
              <a:rPr lang="en-US" sz="4400" b="1" dirty="0">
                <a:solidFill>
                  <a:srgbClr val="FF0000"/>
                </a:solidFill>
              </a:rPr>
              <a:t>(</a:t>
            </a:r>
            <a:r>
              <a:rPr lang="en-US" sz="4400" b="1" dirty="0" err="1">
                <a:solidFill>
                  <a:schemeClr val="bg1"/>
                </a:solidFill>
              </a:rPr>
              <a:t>ish</a:t>
            </a:r>
            <a:r>
              <a:rPr lang="en-US" sz="4400" b="1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3284BEA-06A5-C646-B8D2-1C75040673D7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808609"/>
            <a:ext cx="8229600" cy="3517008"/>
          </a:xfrm>
        </p:spPr>
      </p:pic>
    </p:spTree>
    <p:extLst>
      <p:ext uri="{BB962C8B-B14F-4D97-AF65-F5344CB8AC3E}">
        <p14:creationId xmlns:p14="http://schemas.microsoft.com/office/powerpoint/2010/main" val="27962531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1016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Computers Strongly Encouraged…</a:t>
            </a:r>
          </a:p>
        </p:txBody>
      </p:sp>
      <p:pic>
        <p:nvPicPr>
          <p:cNvPr id="6" name="Content Placeholder 5" descr="IMG_1206.JP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3" r="-215"/>
          <a:stretch/>
        </p:blipFill>
        <p:spPr>
          <a:xfrm>
            <a:off x="1510877" y="1016000"/>
            <a:ext cx="6300122" cy="4710134"/>
          </a:xfrm>
        </p:spPr>
      </p:pic>
    </p:spTree>
    <p:extLst>
      <p:ext uri="{BB962C8B-B14F-4D97-AF65-F5344CB8AC3E}">
        <p14:creationId xmlns:p14="http://schemas.microsoft.com/office/powerpoint/2010/main" val="29949043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"/>
            <a:ext cx="8229600" cy="101600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  <a:latin typeface="+mn-lt"/>
              </a:rPr>
              <a:t>Lecture Capture</a:t>
            </a:r>
          </a:p>
        </p:txBody>
      </p:sp>
      <p:pic>
        <p:nvPicPr>
          <p:cNvPr id="5" name="Content Placeholder 4" descr="Screen Shot 2015-09-09 at 8.59.12 AM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27"/>
          <a:stretch/>
        </p:blipFill>
        <p:spPr>
          <a:xfrm>
            <a:off x="1275159" y="1876612"/>
            <a:ext cx="6593682" cy="3546015"/>
          </a:xfrm>
        </p:spPr>
      </p:pic>
    </p:spTree>
    <p:extLst>
      <p:ext uri="{BB962C8B-B14F-4D97-AF65-F5344CB8AC3E}">
        <p14:creationId xmlns:p14="http://schemas.microsoft.com/office/powerpoint/2010/main" val="32512755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2B52A-CCF1-9F4D-A8B8-93089ECA3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8887"/>
            <a:ext cx="8229600" cy="101600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FFFF00"/>
                </a:solidFill>
              </a:rPr>
              <a:t>Pedagogic theory </a:t>
            </a:r>
            <a:r>
              <a:rPr lang="en-US" sz="5400" b="1" dirty="0">
                <a:solidFill>
                  <a:schemeClr val="bg1"/>
                </a:solidFill>
              </a:rPr>
              <a:t>please</a:t>
            </a:r>
            <a:r>
              <a:rPr lang="en-US" sz="5400" b="1" dirty="0">
                <a:solidFill>
                  <a:srgbClr val="00B0F0"/>
                </a:solidFill>
              </a:rPr>
              <a:t>?</a:t>
            </a:r>
            <a:r>
              <a:rPr lang="en-US" sz="5400" b="1" dirty="0">
                <a:solidFill>
                  <a:srgbClr val="FF0000"/>
                </a:solidFill>
              </a:rPr>
              <a:t>…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402908-C0A7-E54B-B6DA-D379E10DAD85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524000" y="1682750"/>
            <a:ext cx="6096000" cy="3543300"/>
          </a:xfrm>
        </p:spPr>
      </p:pic>
    </p:spTree>
    <p:extLst>
      <p:ext uri="{BB962C8B-B14F-4D97-AF65-F5344CB8AC3E}">
        <p14:creationId xmlns:p14="http://schemas.microsoft.com/office/powerpoint/2010/main" val="38433289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8F33A9-37F7-6949-8B0F-885ECAA12B28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797" y="430213"/>
            <a:ext cx="4222406" cy="5295900"/>
          </a:xfrm>
        </p:spPr>
      </p:pic>
    </p:spTree>
    <p:extLst>
      <p:ext uri="{BB962C8B-B14F-4D97-AF65-F5344CB8AC3E}">
        <p14:creationId xmlns:p14="http://schemas.microsoft.com/office/powerpoint/2010/main" val="41531715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7259"/>
            <a:ext cx="8229600" cy="1016000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rgbClr val="CCFFCC"/>
                </a:solidFill>
                <a:latin typeface="Apple Chancery"/>
                <a:cs typeface="Apple Chancery"/>
              </a:rPr>
              <a:t>Why this course</a:t>
            </a:r>
            <a:r>
              <a:rPr lang="en-US" sz="5400" dirty="0">
                <a:solidFill>
                  <a:srgbClr val="FFFF00"/>
                </a:solidFill>
                <a:latin typeface="Apple Chancery"/>
                <a:cs typeface="Apple Chancery"/>
              </a:rPr>
              <a:t>?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750" y="1408113"/>
            <a:ext cx="3238500" cy="4318000"/>
          </a:xfrm>
        </p:spPr>
      </p:pic>
    </p:spTree>
    <p:extLst>
      <p:ext uri="{BB962C8B-B14F-4D97-AF65-F5344CB8AC3E}">
        <p14:creationId xmlns:p14="http://schemas.microsoft.com/office/powerpoint/2010/main" val="32887987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457200" y="689449"/>
            <a:ext cx="8229600" cy="4749449"/>
          </a:xfrm>
        </p:spPr>
        <p:txBody>
          <a:bodyPr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9600" b="1" dirty="0">
                <a:solidFill>
                  <a:srgbClr val="FF0000"/>
                </a:solidFill>
              </a:rPr>
              <a:t>2</a:t>
            </a:r>
            <a:r>
              <a:rPr lang="en-US" sz="29600" b="1" dirty="0">
                <a:solidFill>
                  <a:schemeClr val="bg1"/>
                </a:solidFill>
              </a:rPr>
              <a:t>.</a:t>
            </a:r>
            <a:r>
              <a:rPr lang="en-US" sz="29600" b="1" dirty="0">
                <a:solidFill>
                  <a:srgbClr val="FF0000"/>
                </a:solidFill>
              </a:rPr>
              <a:t>0</a:t>
            </a:r>
            <a:r>
              <a:rPr lang="en-US" sz="29600" b="1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736148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30629" y="1946468"/>
            <a:ext cx="8875231" cy="377966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45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Logistics</a:t>
            </a:r>
            <a:endParaRPr lang="en-US" sz="14500" dirty="0"/>
          </a:p>
        </p:txBody>
      </p:sp>
    </p:spTree>
    <p:extLst>
      <p:ext uri="{BB962C8B-B14F-4D97-AF65-F5344CB8AC3E}">
        <p14:creationId xmlns:p14="http://schemas.microsoft.com/office/powerpoint/2010/main" val="22887385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605642"/>
            <a:ext cx="8229600" cy="1016000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solidFill>
                  <a:schemeClr val="bg1">
                    <a:lumMod val="85000"/>
                  </a:schemeClr>
                </a:solidFill>
                <a:latin typeface="Lucida Sans Typewriter" charset="0"/>
                <a:ea typeface="Lucida Sans Typewriter" charset="0"/>
                <a:cs typeface="Lucida Sans Typewriter" charset="0"/>
              </a:rPr>
              <a:t>The Digital Difference</a:t>
            </a:r>
            <a:r>
              <a:rPr lang="en-US" sz="4400" dirty="0">
                <a:solidFill>
                  <a:srgbClr val="00B050"/>
                </a:solidFill>
                <a:latin typeface="Lucida Sans Typewriter" charset="0"/>
                <a:ea typeface="Lucida Sans Typewriter" charset="0"/>
                <a:cs typeface="Lucida Sans Typewriter" charset="0"/>
              </a:rPr>
              <a:t>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7978" y="2659873"/>
            <a:ext cx="2828041" cy="2121031"/>
          </a:xfrm>
        </p:spPr>
      </p:pic>
    </p:spTree>
    <p:extLst>
      <p:ext uri="{BB962C8B-B14F-4D97-AF65-F5344CB8AC3E}">
        <p14:creationId xmlns:p14="http://schemas.microsoft.com/office/powerpoint/2010/main" val="12334880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6700" y="284163"/>
            <a:ext cx="6810599" cy="5580062"/>
          </a:xfrm>
        </p:spPr>
      </p:pic>
    </p:spTree>
    <p:extLst>
      <p:ext uri="{BB962C8B-B14F-4D97-AF65-F5344CB8AC3E}">
        <p14:creationId xmlns:p14="http://schemas.microsoft.com/office/powerpoint/2010/main" val="15740286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0400" y="394494"/>
            <a:ext cx="5283200" cy="5359400"/>
          </a:xfrm>
        </p:spPr>
      </p:pic>
    </p:spTree>
    <p:extLst>
      <p:ext uri="{BB962C8B-B14F-4D97-AF65-F5344CB8AC3E}">
        <p14:creationId xmlns:p14="http://schemas.microsoft.com/office/powerpoint/2010/main" val="19962257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353-1-1024x518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12" b="-294"/>
          <a:stretch/>
        </p:blipFill>
        <p:spPr>
          <a:xfrm>
            <a:off x="457200" y="1144010"/>
            <a:ext cx="8229600" cy="4188240"/>
          </a:xfrm>
        </p:spPr>
      </p:pic>
    </p:spTree>
    <p:extLst>
      <p:ext uri="{BB962C8B-B14F-4D97-AF65-F5344CB8AC3E}">
        <p14:creationId xmlns:p14="http://schemas.microsoft.com/office/powerpoint/2010/main" val="2835582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zenith.jp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4"/>
          <a:stretch/>
        </p:blipFill>
        <p:spPr>
          <a:xfrm>
            <a:off x="541325" y="901635"/>
            <a:ext cx="8183404" cy="4456089"/>
          </a:xfrm>
        </p:spPr>
      </p:pic>
    </p:spTree>
    <p:extLst>
      <p:ext uri="{BB962C8B-B14F-4D97-AF65-F5344CB8AC3E}">
        <p14:creationId xmlns:p14="http://schemas.microsoft.com/office/powerpoint/2010/main" val="18738103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A6AFB-4EC4-BD44-B90B-D56C526FD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9505"/>
            <a:ext cx="8229600" cy="1845425"/>
          </a:xfrm>
        </p:spPr>
        <p:txBody>
          <a:bodyPr>
            <a:normAutofit fontScale="90000"/>
          </a:bodyPr>
          <a:lstStyle/>
          <a:p>
            <a:pPr algn="ctr"/>
            <a:br>
              <a:rPr lang="en-CA" b="1" dirty="0"/>
            </a:br>
            <a:r>
              <a:rPr lang="en-CA" dirty="0">
                <a:solidFill>
                  <a:schemeClr val="bg1"/>
                </a:solidFill>
              </a:rPr>
              <a:t>Change in global advertising spending between 2017 and 2020, by medium (in million U.S. dollars)</a:t>
            </a:r>
            <a:br>
              <a:rPr lang="en-CA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D4CC00E-01A4-C44B-899D-2B301EEF1CB8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5217" y="2293938"/>
            <a:ext cx="4893565" cy="3608387"/>
          </a:xfrm>
        </p:spPr>
      </p:pic>
    </p:spTree>
    <p:extLst>
      <p:ext uri="{BB962C8B-B14F-4D97-AF65-F5344CB8AC3E}">
        <p14:creationId xmlns:p14="http://schemas.microsoft.com/office/powerpoint/2010/main" val="32303505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7-03-19 at 10.19.3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275" y="565665"/>
            <a:ext cx="7137400" cy="485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917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8247" y="339970"/>
            <a:ext cx="5763846" cy="547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8328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F91A2D-BFCA-6D47-8142-8E5A2CE62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4548" y="581891"/>
            <a:ext cx="5594904" cy="5087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0111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3C7BC-E631-A047-82F6-5BF56C544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7087"/>
            <a:ext cx="8229600" cy="1016000"/>
          </a:xfrm>
        </p:spPr>
        <p:txBody>
          <a:bodyPr>
            <a:noAutofit/>
          </a:bodyPr>
          <a:lstStyle/>
          <a:p>
            <a:pPr algn="ctr"/>
            <a:br>
              <a:rPr lang="en-CA" sz="4400" b="1" dirty="0">
                <a:solidFill>
                  <a:srgbClr val="FFFF00"/>
                </a:solidFill>
              </a:rPr>
            </a:br>
            <a:r>
              <a:rPr lang="en-CA" sz="4400" b="1" dirty="0">
                <a:solidFill>
                  <a:srgbClr val="FFFF00"/>
                </a:solidFill>
              </a:rPr>
              <a:t>EVALUATION</a:t>
            </a:r>
            <a:br>
              <a:rPr lang="en-CA" sz="4400" dirty="0">
                <a:solidFill>
                  <a:srgbClr val="FFFF00"/>
                </a:solidFill>
              </a:rPr>
            </a:b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83174F-B20A-C641-BDB0-DD9B7CA6762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1263535"/>
            <a:ext cx="8229600" cy="47881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2800" b="1" dirty="0">
                <a:solidFill>
                  <a:srgbClr val="FFFF00"/>
                </a:solidFill>
              </a:rPr>
              <a:t>Term paper </a:t>
            </a:r>
            <a:r>
              <a:rPr lang="en-CA" sz="2800" b="1" dirty="0">
                <a:solidFill>
                  <a:schemeClr val="bg1"/>
                </a:solidFill>
              </a:rPr>
              <a:t>= </a:t>
            </a:r>
            <a:r>
              <a:rPr lang="en-CA" sz="2800" b="1" dirty="0">
                <a:solidFill>
                  <a:srgbClr val="FF0000"/>
                </a:solidFill>
              </a:rPr>
              <a:t>60% </a:t>
            </a:r>
            <a:r>
              <a:rPr lang="en-CA" sz="2800" b="1" dirty="0">
                <a:solidFill>
                  <a:schemeClr val="bg1"/>
                </a:solidFill>
              </a:rPr>
              <a:t>of the final grade.</a:t>
            </a:r>
            <a:endParaRPr lang="en-CA" sz="2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CA" sz="2800" b="1" dirty="0">
                <a:solidFill>
                  <a:schemeClr val="bg1"/>
                </a:solidFill>
              </a:rPr>
              <a:t>5000 word paper </a:t>
            </a:r>
          </a:p>
          <a:p>
            <a:pPr marL="0" indent="0">
              <a:buNone/>
            </a:pPr>
            <a:r>
              <a:rPr lang="en-CA" sz="2800" b="1" dirty="0">
                <a:solidFill>
                  <a:schemeClr val="bg1"/>
                </a:solidFill>
              </a:rPr>
              <a:t>The paper is due on the last day of the exam period at 4:00 p.m.</a:t>
            </a:r>
            <a:endParaRPr lang="en-CA" sz="2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CA" sz="2800" b="1" dirty="0">
                <a:solidFill>
                  <a:srgbClr val="FFFF00"/>
                </a:solidFill>
              </a:rPr>
              <a:t>Class Participation </a:t>
            </a:r>
            <a:r>
              <a:rPr lang="en-CA" sz="2800" b="1" dirty="0">
                <a:solidFill>
                  <a:schemeClr val="bg1"/>
                </a:solidFill>
              </a:rPr>
              <a:t>= </a:t>
            </a:r>
            <a:r>
              <a:rPr lang="en-CA" sz="2800" b="1" dirty="0">
                <a:solidFill>
                  <a:srgbClr val="FF0000"/>
                </a:solidFill>
              </a:rPr>
              <a:t>40% </a:t>
            </a:r>
            <a:r>
              <a:rPr lang="en-CA" sz="2800" b="1" dirty="0">
                <a:solidFill>
                  <a:schemeClr val="bg1"/>
                </a:solidFill>
              </a:rPr>
              <a:t>of the final grade</a:t>
            </a:r>
            <a:endParaRPr lang="en-CA" sz="2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CA" sz="2800" dirty="0">
                <a:solidFill>
                  <a:srgbClr val="FF0000"/>
                </a:solidFill>
              </a:rPr>
              <a:t>25% </a:t>
            </a:r>
            <a:r>
              <a:rPr lang="en-CA" sz="2800" dirty="0">
                <a:solidFill>
                  <a:schemeClr val="bg1"/>
                </a:solidFill>
              </a:rPr>
              <a:t>of the mark will be based on group preparation of a Class Discussion, with a Discussion Outline provided to the class—preferably by posting on the course website—a week before.</a:t>
            </a:r>
          </a:p>
          <a:p>
            <a:pPr marL="0" indent="0">
              <a:buNone/>
            </a:pPr>
            <a:r>
              <a:rPr lang="en-CA" sz="2800" dirty="0">
                <a:solidFill>
                  <a:srgbClr val="FF0000"/>
                </a:solidFill>
              </a:rPr>
              <a:t>15% </a:t>
            </a:r>
            <a:r>
              <a:rPr lang="en-CA" sz="2800" dirty="0">
                <a:solidFill>
                  <a:schemeClr val="bg1"/>
                </a:solidFill>
              </a:rPr>
              <a:t>for student participation in other course activities including seminar discussions etc.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8075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1083.jp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352" y="985838"/>
            <a:ext cx="7391295" cy="4471988"/>
          </a:xfrm>
        </p:spPr>
      </p:pic>
    </p:spTree>
    <p:extLst>
      <p:ext uri="{BB962C8B-B14F-4D97-AF65-F5344CB8AC3E}">
        <p14:creationId xmlns:p14="http://schemas.microsoft.com/office/powerpoint/2010/main" val="4528792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4259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Paper Confessional </a:t>
            </a:r>
            <a:br>
              <a:rPr lang="en-US" b="1" dirty="0">
                <a:solidFill>
                  <a:srgbClr val="FFFF00"/>
                </a:solidFill>
              </a:rPr>
            </a:br>
            <a:r>
              <a:rPr lang="en-US" sz="3600" b="1" dirty="0">
                <a:solidFill>
                  <a:srgbClr val="FF0000"/>
                </a:solidFill>
              </a:rPr>
              <a:t>(</a:t>
            </a:r>
            <a:r>
              <a:rPr lang="en-US" sz="3600" b="1" dirty="0">
                <a:solidFill>
                  <a:schemeClr val="bg1"/>
                </a:solidFill>
              </a:rPr>
              <a:t>or what I learned one winter holiday</a:t>
            </a:r>
            <a:r>
              <a:rPr lang="en-US" sz="3600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01881" y="1408134"/>
            <a:ext cx="8484919" cy="4458276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en-US" sz="4000" dirty="0">
                <a:solidFill>
                  <a:schemeClr val="bg1"/>
                </a:solidFill>
              </a:rPr>
              <a:t>Legal/normative reasoning/argument including footnote/bibliography support &amp; Contribution/Move forward </a:t>
            </a:r>
            <a:r>
              <a:rPr lang="en-US" sz="4000" dirty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sz="4000" dirty="0">
                <a:solidFill>
                  <a:schemeClr val="bg1"/>
                </a:solidFill>
                <a:sym typeface="Wingdings"/>
              </a:rPr>
              <a:t> </a:t>
            </a:r>
            <a:r>
              <a:rPr lang="en-US" sz="4000" dirty="0">
                <a:solidFill>
                  <a:srgbClr val="FFFF00"/>
                </a:solidFill>
              </a:rPr>
              <a:t>60</a:t>
            </a:r>
            <a:r>
              <a:rPr lang="en-US" sz="4000" dirty="0">
                <a:solidFill>
                  <a:schemeClr val="accent5"/>
                </a:solidFill>
              </a:rPr>
              <a:t>%</a:t>
            </a:r>
            <a:br>
              <a:rPr lang="en-US" sz="4000" dirty="0">
                <a:solidFill>
                  <a:schemeClr val="bg1"/>
                </a:solidFill>
              </a:rPr>
            </a:br>
            <a:endParaRPr lang="en-US" sz="4000" dirty="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4000" dirty="0">
                <a:solidFill>
                  <a:schemeClr val="bg1"/>
                </a:solidFill>
              </a:rPr>
              <a:t>Presentation including layout, headings, grammar, language/writing skills, “tightness” </a:t>
            </a:r>
            <a:r>
              <a:rPr lang="en-US" sz="4000" dirty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sz="4000" dirty="0">
                <a:solidFill>
                  <a:schemeClr val="bg1"/>
                </a:solidFill>
                <a:sym typeface="Wingdings"/>
              </a:rPr>
              <a:t> </a:t>
            </a:r>
            <a:r>
              <a:rPr lang="en-US" sz="4000" dirty="0">
                <a:solidFill>
                  <a:srgbClr val="FFFF00"/>
                </a:solidFill>
              </a:rPr>
              <a:t>25</a:t>
            </a:r>
            <a:r>
              <a:rPr lang="en-US" sz="4000" dirty="0">
                <a:solidFill>
                  <a:schemeClr val="accent5"/>
                </a:solidFill>
              </a:rPr>
              <a:t>%</a:t>
            </a:r>
            <a:br>
              <a:rPr lang="en-US" sz="4000" dirty="0">
                <a:solidFill>
                  <a:schemeClr val="bg1"/>
                </a:solidFill>
              </a:rPr>
            </a:br>
            <a:endParaRPr lang="en-US" sz="4000" dirty="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4000" dirty="0">
                <a:solidFill>
                  <a:schemeClr val="bg1"/>
                </a:solidFill>
              </a:rPr>
              <a:t>Topic/Originality/Degree of Difficultly </a:t>
            </a:r>
            <a:r>
              <a:rPr lang="en-US" sz="4000" dirty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sz="4000" dirty="0">
                <a:solidFill>
                  <a:schemeClr val="bg1"/>
                </a:solidFill>
                <a:sym typeface="Wingdings"/>
              </a:rPr>
              <a:t>  </a:t>
            </a:r>
            <a:r>
              <a:rPr lang="en-US" sz="4000" dirty="0">
                <a:solidFill>
                  <a:srgbClr val="FFFF00"/>
                </a:solidFill>
              </a:rPr>
              <a:t>15</a:t>
            </a:r>
            <a:r>
              <a:rPr lang="en-US" sz="4000" dirty="0">
                <a:solidFill>
                  <a:schemeClr val="accent5"/>
                </a:solidFill>
              </a:rPr>
              <a:t>%</a:t>
            </a:r>
          </a:p>
          <a:p>
            <a:pPr>
              <a:lnSpc>
                <a:spcPct val="110000"/>
              </a:lnSpc>
            </a:pPr>
            <a:endParaRPr lang="en-US" sz="4000" dirty="0">
              <a:solidFill>
                <a:schemeClr val="accent5"/>
              </a:solidFill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en-US" sz="2600" dirty="0">
                <a:solidFill>
                  <a:srgbClr val="FF0000"/>
                </a:solidFill>
                <a:latin typeface="Times" charset="0"/>
                <a:ea typeface="Times" charset="0"/>
                <a:cs typeface="Times" charset="0"/>
              </a:rPr>
              <a:t>THIS IS NOT A RUBRIC. IT IS A  SELF ASSESSMENT.</a:t>
            </a:r>
          </a:p>
        </p:txBody>
      </p:sp>
    </p:spTree>
    <p:extLst>
      <p:ext uri="{BB962C8B-B14F-4D97-AF65-F5344CB8AC3E}">
        <p14:creationId xmlns:p14="http://schemas.microsoft.com/office/powerpoint/2010/main" val="18266996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0326"/>
            <a:ext cx="8229600" cy="101600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FF00"/>
                </a:solidFill>
              </a:rPr>
              <a:t>Group Presentations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473200"/>
            <a:ext cx="8229600" cy="4453466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CFFCC"/>
                </a:solidFill>
              </a:rPr>
              <a:t>3 </a:t>
            </a:r>
            <a:r>
              <a:rPr lang="en-US" sz="3600" dirty="0">
                <a:solidFill>
                  <a:srgbClr val="FF0000"/>
                </a:solidFill>
              </a:rPr>
              <a:t>(</a:t>
            </a:r>
            <a:r>
              <a:rPr lang="en-US" sz="3600" dirty="0">
                <a:solidFill>
                  <a:schemeClr val="accent5"/>
                </a:solidFill>
              </a:rPr>
              <a:t>ideally</a:t>
            </a:r>
            <a:r>
              <a:rPr lang="en-US" sz="3600" dirty="0">
                <a:solidFill>
                  <a:srgbClr val="FF0000"/>
                </a:solidFill>
              </a:rPr>
              <a:t>)</a:t>
            </a:r>
            <a:r>
              <a:rPr lang="en-US" sz="3600" dirty="0">
                <a:solidFill>
                  <a:schemeClr val="bg1"/>
                </a:solidFill>
              </a:rPr>
              <a:t> per group</a:t>
            </a:r>
          </a:p>
          <a:p>
            <a:r>
              <a:rPr lang="en-US" sz="3600" dirty="0">
                <a:solidFill>
                  <a:srgbClr val="CCFFCC"/>
                </a:solidFill>
              </a:rPr>
              <a:t>Sign-up </a:t>
            </a:r>
            <a:r>
              <a:rPr lang="en-US" sz="3600" dirty="0">
                <a:solidFill>
                  <a:schemeClr val="bg1"/>
                </a:solidFill>
              </a:rPr>
              <a:t>at the break or email me</a:t>
            </a:r>
          </a:p>
          <a:p>
            <a:r>
              <a:rPr lang="en-US" sz="3600" dirty="0">
                <a:solidFill>
                  <a:srgbClr val="CCFFCC"/>
                </a:solidFill>
              </a:rPr>
              <a:t>Any topic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mr-IN" sz="3600" dirty="0">
                <a:solidFill>
                  <a:schemeClr val="bg1"/>
                </a:solidFill>
              </a:rPr>
              <a:t>–</a:t>
            </a:r>
            <a:r>
              <a:rPr lang="en-US" sz="3600" dirty="0">
                <a:solidFill>
                  <a:schemeClr val="bg1"/>
                </a:solidFill>
              </a:rPr>
              <a:t> not constrained by what I’m talking about that week</a:t>
            </a:r>
          </a:p>
          <a:p>
            <a:r>
              <a:rPr lang="en-US" sz="3600" dirty="0">
                <a:solidFill>
                  <a:srgbClr val="CCFFCC"/>
                </a:solidFill>
              </a:rPr>
              <a:t>Consult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>
                <a:solidFill>
                  <a:srgbClr val="CCFFCC"/>
                </a:solidFill>
              </a:rPr>
              <a:t>with me </a:t>
            </a:r>
            <a:r>
              <a:rPr lang="en-US" sz="3600" dirty="0">
                <a:solidFill>
                  <a:schemeClr val="bg1"/>
                </a:solidFill>
              </a:rPr>
              <a:t>re the topic you want to take on </a:t>
            </a:r>
          </a:p>
          <a:p>
            <a:r>
              <a:rPr lang="en-US" sz="3600" dirty="0">
                <a:solidFill>
                  <a:srgbClr val="CCFFCC"/>
                </a:solidFill>
              </a:rPr>
              <a:t>Post </a:t>
            </a:r>
            <a:r>
              <a:rPr lang="en-US" sz="3600" dirty="0">
                <a:solidFill>
                  <a:srgbClr val="FF0000"/>
                </a:solidFill>
              </a:rPr>
              <a:t>one thing </a:t>
            </a:r>
            <a:r>
              <a:rPr lang="en-US" sz="3600" dirty="0">
                <a:solidFill>
                  <a:schemeClr val="bg1"/>
                </a:solidFill>
              </a:rPr>
              <a:t>you want us to read or watch</a:t>
            </a:r>
          </a:p>
        </p:txBody>
      </p:sp>
    </p:spTree>
    <p:extLst>
      <p:ext uri="{BB962C8B-B14F-4D97-AF65-F5344CB8AC3E}">
        <p14:creationId xmlns:p14="http://schemas.microsoft.com/office/powerpoint/2010/main" val="6633336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7DC0D3F-7EE9-EA43-AD02-1E95854C9A69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687559" y="365125"/>
            <a:ext cx="5768882" cy="5437188"/>
          </a:xfrm>
        </p:spPr>
      </p:pic>
    </p:spTree>
    <p:extLst>
      <p:ext uri="{BB962C8B-B14F-4D97-AF65-F5344CB8AC3E}">
        <p14:creationId xmlns:p14="http://schemas.microsoft.com/office/powerpoint/2010/main" val="12997325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8932" y="44334"/>
            <a:ext cx="7907867" cy="890647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Evaluation</a:t>
            </a:r>
            <a:r>
              <a:rPr lang="en-US" sz="4800" b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4800" b="1" dirty="0">
                <a:solidFill>
                  <a:srgbClr val="FFFF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Tips</a:t>
            </a:r>
            <a:endParaRPr lang="en-US" sz="4800" b="1" dirty="0">
              <a:solidFill>
                <a:srgbClr val="4BACC6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934981"/>
            <a:ext cx="8229600" cy="4992448"/>
          </a:xfrm>
        </p:spPr>
        <p:txBody>
          <a:bodyPr>
            <a:noAutofit/>
          </a:bodyPr>
          <a:lstStyle/>
          <a:p>
            <a:r>
              <a:rPr lang="en-US" sz="3400" dirty="0">
                <a:solidFill>
                  <a:schemeClr val="accent5"/>
                </a:solidFill>
                <a:latin typeface="+mn-lt"/>
              </a:rPr>
              <a:t>Term paper topics </a:t>
            </a:r>
            <a:r>
              <a:rPr lang="en-US" sz="34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need not </a:t>
            </a:r>
            <a:r>
              <a:rPr lang="en-US" sz="3400" dirty="0">
                <a:solidFill>
                  <a:schemeClr val="accent5"/>
                </a:solidFill>
                <a:latin typeface="+mn-lt"/>
              </a:rPr>
              <a:t>be discussed with me,</a:t>
            </a:r>
            <a:r>
              <a:rPr lang="en-US" sz="3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34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but often helpful to you if you do</a:t>
            </a:r>
            <a:r>
              <a:rPr lang="en-US" sz="3400" dirty="0">
                <a:solidFill>
                  <a:schemeClr val="bg1"/>
                </a:solidFill>
                <a:latin typeface="+mn-lt"/>
              </a:rPr>
              <a:t>.</a:t>
            </a:r>
          </a:p>
          <a:p>
            <a:r>
              <a:rPr lang="en-US" sz="3400" dirty="0">
                <a:solidFill>
                  <a:srgbClr val="4BACC6"/>
                </a:solidFill>
                <a:latin typeface="+mn-lt"/>
              </a:rPr>
              <a:t>Term paper </a:t>
            </a:r>
            <a:r>
              <a:rPr lang="en-US" sz="34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can be </a:t>
            </a:r>
            <a:r>
              <a:rPr lang="en-US" sz="3400" dirty="0">
                <a:solidFill>
                  <a:srgbClr val="4BACC6"/>
                </a:solidFill>
                <a:latin typeface="+mn-lt"/>
              </a:rPr>
              <a:t>on your presentation topic</a:t>
            </a:r>
            <a:r>
              <a:rPr lang="en-US" sz="3400" dirty="0">
                <a:solidFill>
                  <a:schemeClr val="bg1"/>
                </a:solidFill>
                <a:latin typeface="+mn-lt"/>
              </a:rPr>
              <a:t>.</a:t>
            </a:r>
          </a:p>
          <a:p>
            <a:r>
              <a:rPr lang="en-US" sz="34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Participation</a:t>
            </a:r>
            <a:r>
              <a:rPr lang="en-US" sz="3400" dirty="0">
                <a:solidFill>
                  <a:schemeClr val="bg1"/>
                </a:solidFill>
                <a:latin typeface="+mn-lt"/>
              </a:rPr>
              <a:t>: In-class or other contributions, including attendance.</a:t>
            </a:r>
          </a:p>
          <a:p>
            <a:r>
              <a:rPr lang="en-US" sz="3400" dirty="0">
                <a:solidFill>
                  <a:srgbClr val="4BACC6"/>
                </a:solidFill>
                <a:latin typeface="+mn-lt"/>
              </a:rPr>
              <a:t>Group presentation need not be on that week’s topic  </a:t>
            </a:r>
            <a:r>
              <a:rPr lang="en-US" sz="3400" dirty="0">
                <a:solidFill>
                  <a:schemeClr val="bg1"/>
                </a:solidFill>
                <a:latin typeface="+mn-lt"/>
              </a:rPr>
              <a:t>(20 minute per student multiplier suggested 2-4 per group to 60 minute max).</a:t>
            </a:r>
          </a:p>
        </p:txBody>
      </p:sp>
    </p:spTree>
    <p:extLst>
      <p:ext uri="{BB962C8B-B14F-4D97-AF65-F5344CB8AC3E}">
        <p14:creationId xmlns:p14="http://schemas.microsoft.com/office/powerpoint/2010/main" val="34739205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1770927"/>
          </a:xfrm>
        </p:spPr>
        <p:txBody>
          <a:bodyPr>
            <a:noAutofit/>
          </a:bodyPr>
          <a:lstStyle/>
          <a:p>
            <a:pPr algn="ctr"/>
            <a:r>
              <a:rPr lang="en-US" sz="6800" b="1" dirty="0">
                <a:solidFill>
                  <a:srgbClr val="FFFF00"/>
                </a:solidFill>
                <a:latin typeface="Arial"/>
                <a:cs typeface="Arial"/>
              </a:rPr>
              <a:t>Grades</a:t>
            </a:r>
            <a:r>
              <a:rPr lang="en-US" sz="6800" b="1" dirty="0">
                <a:solidFill>
                  <a:srgbClr val="FF0000"/>
                </a:solidFill>
                <a:latin typeface="Arial"/>
                <a:cs typeface="Arial"/>
              </a:rPr>
              <a:t> (</a:t>
            </a:r>
            <a:r>
              <a:rPr lang="en-US" sz="6800" b="1" dirty="0">
                <a:solidFill>
                  <a:schemeClr val="bg1"/>
                </a:solidFill>
                <a:latin typeface="Arial"/>
                <a:cs typeface="Arial"/>
              </a:rPr>
              <a:t>primarily</a:t>
            </a:r>
            <a:r>
              <a:rPr lang="en-US" sz="6800" b="1" dirty="0">
                <a:solidFill>
                  <a:srgbClr val="FF0000"/>
                </a:solidFill>
                <a:latin typeface="Arial"/>
                <a:cs typeface="Arial"/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2314936"/>
            <a:ext cx="8229600" cy="341119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dirty="0">
                <a:solidFill>
                  <a:schemeClr val="bg1"/>
                </a:solidFill>
                <a:latin typeface="Arial"/>
                <a:cs typeface="Arial"/>
              </a:rPr>
              <a:t>Paper </a:t>
            </a:r>
            <a:r>
              <a:rPr lang="en-US" sz="6000" dirty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</a:t>
            </a:r>
            <a:r>
              <a:rPr lang="en-US" sz="6000" dirty="0">
                <a:solidFill>
                  <a:schemeClr val="bg1"/>
                </a:solidFill>
                <a:latin typeface="Arial"/>
                <a:cs typeface="Arial"/>
                <a:sym typeface="Wingdings"/>
              </a:rPr>
              <a:t> </a:t>
            </a:r>
            <a:r>
              <a:rPr lang="en-US" sz="6000" dirty="0">
                <a:solidFill>
                  <a:srgbClr val="CCFFCC"/>
                </a:solidFill>
                <a:latin typeface="Arial"/>
                <a:cs typeface="Arial"/>
                <a:sym typeface="Wingdings"/>
              </a:rPr>
              <a:t>Quality</a:t>
            </a:r>
          </a:p>
          <a:p>
            <a:pPr marL="0" indent="0">
              <a:buNone/>
            </a:pPr>
            <a:endParaRPr lang="en-US" sz="6000" dirty="0">
              <a:solidFill>
                <a:schemeClr val="bg1"/>
              </a:solidFill>
              <a:latin typeface="Arial"/>
              <a:cs typeface="Arial"/>
              <a:sym typeface="Wingdings"/>
            </a:endParaRPr>
          </a:p>
          <a:p>
            <a:pPr marL="0" indent="0" algn="ctr">
              <a:buNone/>
            </a:pPr>
            <a:r>
              <a:rPr lang="en-US" sz="6000" dirty="0">
                <a:solidFill>
                  <a:schemeClr val="bg1"/>
                </a:solidFill>
                <a:latin typeface="Arial"/>
                <a:cs typeface="Arial"/>
                <a:sym typeface="Wingdings"/>
              </a:rPr>
              <a:t>Participation </a:t>
            </a:r>
            <a:r>
              <a:rPr lang="en-US" sz="6000" dirty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</a:t>
            </a:r>
            <a:r>
              <a:rPr lang="en-US" sz="6000" dirty="0">
                <a:solidFill>
                  <a:schemeClr val="bg1"/>
                </a:solidFill>
                <a:latin typeface="Arial"/>
                <a:cs typeface="Arial"/>
                <a:sym typeface="Wingdings"/>
              </a:rPr>
              <a:t> </a:t>
            </a:r>
            <a:r>
              <a:rPr lang="en-US" sz="6000" dirty="0">
                <a:solidFill>
                  <a:srgbClr val="CCFFCC"/>
                </a:solidFill>
                <a:latin typeface="Arial"/>
                <a:cs typeface="Arial"/>
                <a:sym typeface="Wingdings"/>
              </a:rPr>
              <a:t>Effort</a:t>
            </a:r>
            <a:endParaRPr lang="en-US" sz="6000" dirty="0">
              <a:solidFill>
                <a:srgbClr val="CCFFCC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52383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170235-919E-174F-968B-91C36147D2C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395132"/>
            <a:ext cx="8229600" cy="5123968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4000" dirty="0">
                <a:solidFill>
                  <a:srgbClr val="FFFF00"/>
                </a:solidFill>
                <a:latin typeface="Arial Hebrew Scholar" pitchFamily="2" charset="-79"/>
                <a:cs typeface="Arial Hebrew Scholar" pitchFamily="2" charset="-79"/>
              </a:rPr>
              <a:t>Will read</a:t>
            </a:r>
            <a:r>
              <a:rPr lang="en-US" sz="4000" dirty="0">
                <a:solidFill>
                  <a:srgbClr val="FF0000"/>
                </a:solidFill>
                <a:latin typeface="Arial Hebrew Scholar" pitchFamily="2" charset="-79"/>
                <a:cs typeface="Arial Hebrew Scholar" pitchFamily="2" charset="-79"/>
              </a:rPr>
              <a:t>:</a:t>
            </a:r>
            <a:r>
              <a:rPr lang="en-US" sz="4000" dirty="0">
                <a:solidFill>
                  <a:schemeClr val="bg1"/>
                </a:solidFill>
                <a:latin typeface="Arial Hebrew Scholar" pitchFamily="2" charset="-79"/>
                <a:cs typeface="Arial Hebrew Scholar" pitchFamily="2" charset="-79"/>
              </a:rPr>
              <a:t> drafts</a:t>
            </a:r>
            <a:r>
              <a:rPr lang="en-US" sz="4000" dirty="0">
                <a:solidFill>
                  <a:srgbClr val="FF0000"/>
                </a:solidFill>
                <a:latin typeface="Arial Hebrew Scholar" pitchFamily="2" charset="-79"/>
                <a:cs typeface="Arial Hebrew Scholar" pitchFamily="2" charset="-79"/>
              </a:rPr>
              <a:t>…</a:t>
            </a:r>
            <a:r>
              <a:rPr lang="en-US" sz="4000" dirty="0">
                <a:solidFill>
                  <a:schemeClr val="bg1"/>
                </a:solidFill>
                <a:latin typeface="Arial Hebrew Scholar" pitchFamily="2" charset="-79"/>
                <a:cs typeface="Arial Hebrew Scholar" pitchFamily="2" charset="-79"/>
              </a:rPr>
              <a:t>outlines</a:t>
            </a:r>
            <a:r>
              <a:rPr lang="en-US" sz="4000" dirty="0">
                <a:solidFill>
                  <a:srgbClr val="FF0000"/>
                </a:solidFill>
                <a:latin typeface="Arial Hebrew Scholar" pitchFamily="2" charset="-79"/>
                <a:cs typeface="Arial Hebrew Scholar" pitchFamily="2" charset="-79"/>
              </a:rPr>
              <a:t>…</a:t>
            </a:r>
            <a:r>
              <a:rPr lang="en-US" sz="4000" dirty="0">
                <a:solidFill>
                  <a:schemeClr val="bg1"/>
                </a:solidFill>
                <a:latin typeface="Arial Hebrew Scholar" pitchFamily="2" charset="-79"/>
                <a:cs typeface="Arial Hebrew Scholar" pitchFamily="2" charset="-79"/>
              </a:rPr>
              <a:t>synopsis</a:t>
            </a:r>
            <a:r>
              <a:rPr lang="en-US" sz="4000" dirty="0">
                <a:solidFill>
                  <a:srgbClr val="FF0000"/>
                </a:solidFill>
                <a:latin typeface="Arial Hebrew Scholar" pitchFamily="2" charset="-79"/>
                <a:cs typeface="Arial Hebrew Scholar" pitchFamily="2" charset="-79"/>
              </a:rPr>
              <a:t>……</a:t>
            </a:r>
            <a:r>
              <a:rPr lang="en-US" sz="4000" dirty="0">
                <a:solidFill>
                  <a:schemeClr val="bg1"/>
                </a:solidFill>
                <a:latin typeface="Arial Hebrew Scholar" pitchFamily="2" charset="-79"/>
                <a:cs typeface="Arial Hebrew Scholar" pitchFamily="2" charset="-79"/>
              </a:rPr>
              <a:t>abstracts</a:t>
            </a:r>
            <a:r>
              <a:rPr lang="en-US" sz="4000" dirty="0">
                <a:solidFill>
                  <a:srgbClr val="FF0000"/>
                </a:solidFill>
                <a:latin typeface="Arial Hebrew Scholar" pitchFamily="2" charset="-79"/>
                <a:cs typeface="Arial Hebrew Scholar" pitchFamily="2" charset="-79"/>
              </a:rPr>
              <a:t>…</a:t>
            </a:r>
            <a:r>
              <a:rPr lang="en-US" sz="4000" dirty="0">
                <a:solidFill>
                  <a:srgbClr val="FFFF00"/>
                </a:solidFill>
                <a:latin typeface="Arial Hebrew Scholar" pitchFamily="2" charset="-79"/>
                <a:cs typeface="Arial Hebrew Scholar" pitchFamily="2" charset="-79"/>
              </a:rPr>
              <a:t>etc</a:t>
            </a:r>
            <a:r>
              <a:rPr lang="en-US" sz="4000" dirty="0">
                <a:solidFill>
                  <a:srgbClr val="FF0000"/>
                </a:solidFill>
                <a:latin typeface="Arial Hebrew Scholar" pitchFamily="2" charset="-79"/>
                <a:cs typeface="Arial Hebrew Scholar" pitchFamily="2" charset="-79"/>
              </a:rPr>
              <a:t>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latin typeface="Arial Hebrew Scholar" pitchFamily="2" charset="-79"/>
                <a:cs typeface="Arial Hebrew Scholar" pitchFamily="2" charset="-79"/>
              </a:rPr>
              <a:t>As late as I can</a:t>
            </a:r>
            <a:r>
              <a:rPr lang="en-US" sz="4000" dirty="0">
                <a:solidFill>
                  <a:srgbClr val="FF0000"/>
                </a:solidFill>
                <a:latin typeface="Arial Hebrew Scholar" pitchFamily="2" charset="-79"/>
                <a:cs typeface="Arial Hebrew Scholar" pitchFamily="2" charset="-79"/>
              </a:rPr>
              <a:t>…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4000" dirty="0">
                <a:solidFill>
                  <a:srgbClr val="FF0000"/>
                </a:solidFill>
                <a:latin typeface="Arial Hebrew Scholar" pitchFamily="2" charset="-79"/>
                <a:cs typeface="Arial Hebrew Scholar" pitchFamily="2" charset="-79"/>
              </a:rPr>
              <a:t>Due last day of exams by 4</a:t>
            </a:r>
            <a:r>
              <a:rPr lang="en-US" sz="4000" dirty="0">
                <a:solidFill>
                  <a:srgbClr val="FFFF00"/>
                </a:solidFill>
                <a:latin typeface="Arial Hebrew Scholar" pitchFamily="2" charset="-79"/>
                <a:cs typeface="Arial Hebrew Scholar" pitchFamily="2" charset="-79"/>
              </a:rPr>
              <a:t>:</a:t>
            </a:r>
            <a:r>
              <a:rPr lang="en-US" sz="4000" dirty="0">
                <a:solidFill>
                  <a:srgbClr val="FF0000"/>
                </a:solidFill>
                <a:latin typeface="Arial Hebrew Scholar" pitchFamily="2" charset="-79"/>
                <a:cs typeface="Arial Hebrew Scholar" pitchFamily="2" charset="-79"/>
              </a:rPr>
              <a:t>00 PM</a:t>
            </a:r>
            <a:r>
              <a:rPr lang="en-US" sz="4000" dirty="0">
                <a:solidFill>
                  <a:srgbClr val="FFFF00"/>
                </a:solidFill>
                <a:latin typeface="Arial Hebrew Scholar" pitchFamily="2" charset="-79"/>
                <a:cs typeface="Arial Hebrew Scholar" pitchFamily="2" charset="-79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4000" dirty="0">
                <a:solidFill>
                  <a:srgbClr val="FFFF00"/>
                </a:solidFill>
                <a:latin typeface="Arial Hebrew Scholar" pitchFamily="2" charset="-79"/>
                <a:cs typeface="Arial Hebrew Scholar" pitchFamily="2" charset="-79"/>
              </a:rPr>
              <a:t>Hand in </a:t>
            </a:r>
            <a:r>
              <a:rPr lang="en-US" sz="4000" dirty="0">
                <a:solidFill>
                  <a:schemeClr val="bg1"/>
                </a:solidFill>
                <a:latin typeface="Arial Hebrew Scholar" pitchFamily="2" charset="-79"/>
                <a:cs typeface="Arial Hebrew Scholar" pitchFamily="2" charset="-79"/>
              </a:rPr>
              <a:t>papers to front desk </a:t>
            </a:r>
            <a:r>
              <a:rPr lang="en-US" sz="4000" dirty="0">
                <a:solidFill>
                  <a:srgbClr val="FF0000"/>
                </a:solidFill>
                <a:latin typeface="Arial Hebrew Scholar" pitchFamily="2" charset="-79"/>
                <a:cs typeface="Arial Hebrew Scholar" pitchFamily="2" charset="-79"/>
              </a:rPr>
              <a:t>&amp;</a:t>
            </a:r>
            <a:r>
              <a:rPr lang="en-US" sz="4000" dirty="0">
                <a:solidFill>
                  <a:schemeClr val="bg1"/>
                </a:solidFill>
                <a:latin typeface="Arial Hebrew Scholar" pitchFamily="2" charset="-79"/>
                <a:cs typeface="Arial Hebrew Scholar" pitchFamily="2" charset="-79"/>
              </a:rPr>
              <a:t> send by email</a:t>
            </a:r>
            <a:r>
              <a:rPr lang="en-US" sz="4000" dirty="0">
                <a:solidFill>
                  <a:srgbClr val="FF0000"/>
                </a:solidFill>
                <a:latin typeface="Arial Hebrew Scholar" pitchFamily="2" charset="-79"/>
                <a:cs typeface="Arial Hebrew Scholar" pitchFamily="2" charset="-79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4000" dirty="0">
                <a:solidFill>
                  <a:srgbClr val="FFFF00"/>
                </a:solidFill>
                <a:latin typeface="Arial Hebrew Scholar" pitchFamily="2" charset="-79"/>
                <a:cs typeface="Arial Hebrew Scholar" pitchFamily="2" charset="-79"/>
              </a:rPr>
              <a:t>If email only</a:t>
            </a:r>
            <a:r>
              <a:rPr lang="en-US" sz="4000" dirty="0">
                <a:solidFill>
                  <a:srgbClr val="FF0000"/>
                </a:solidFill>
                <a:latin typeface="Arial Hebrew Scholar" pitchFamily="2" charset="-79"/>
                <a:cs typeface="Arial Hebrew Scholar" pitchFamily="2" charset="-79"/>
              </a:rPr>
              <a:t>,</a:t>
            </a:r>
            <a:r>
              <a:rPr lang="en-US" sz="4000" dirty="0">
                <a:solidFill>
                  <a:schemeClr val="bg1"/>
                </a:solidFill>
                <a:latin typeface="Arial Hebrew Scholar" pitchFamily="2" charset="-79"/>
                <a:cs typeface="Arial Hebrew Scholar" pitchFamily="2" charset="-79"/>
              </a:rPr>
              <a:t> make sure you get acknowledgment of receipt</a:t>
            </a:r>
            <a:r>
              <a:rPr lang="en-US" sz="4400" dirty="0">
                <a:solidFill>
                  <a:srgbClr val="FF0000"/>
                </a:solidFill>
                <a:latin typeface="Arial Hebrew Scholar" pitchFamily="2" charset="-79"/>
                <a:cs typeface="Arial Hebrew Scholar" pitchFamily="2" charset="-79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998735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D0B31C-8B4A-AA42-AC62-58233CEA4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2145" y="387730"/>
            <a:ext cx="5579710" cy="53844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1CE0DF-3A25-BE4E-926D-FB1E9B7FD189}"/>
              </a:ext>
            </a:extLst>
          </p:cNvPr>
          <p:cNvSpPr txBox="1"/>
          <p:nvPr/>
        </p:nvSpPr>
        <p:spPr>
          <a:xfrm>
            <a:off x="2157412" y="585788"/>
            <a:ext cx="1890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So I forgot about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class size…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54D537-74A9-794F-8418-CABFFFE6B40F}"/>
              </a:ext>
            </a:extLst>
          </p:cNvPr>
          <p:cNvSpPr txBox="1"/>
          <p:nvPr/>
        </p:nvSpPr>
        <p:spPr>
          <a:xfrm>
            <a:off x="5229225" y="447288"/>
            <a:ext cx="17322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Don’t you think</a:t>
            </a:r>
          </a:p>
          <a:p>
            <a:r>
              <a:rPr lang="en-US" dirty="0">
                <a:solidFill>
                  <a:srgbClr val="FF0000"/>
                </a:solidFill>
              </a:rPr>
              <a:t>you better </a:t>
            </a:r>
          </a:p>
          <a:p>
            <a:r>
              <a:rPr lang="en-US" b="1" dirty="0">
                <a:solidFill>
                  <a:srgbClr val="FF0000"/>
                </a:solidFill>
              </a:rPr>
              <a:t>TELL THEM</a:t>
            </a:r>
            <a:r>
              <a:rPr lang="en-US" dirty="0">
                <a:solidFill>
                  <a:srgbClr val="FF0000"/>
                </a:solidFill>
              </a:rPr>
              <a:t>!!!!</a:t>
            </a:r>
          </a:p>
        </p:txBody>
      </p:sp>
    </p:spTree>
    <p:extLst>
      <p:ext uri="{BB962C8B-B14F-4D97-AF65-F5344CB8AC3E}">
        <p14:creationId xmlns:p14="http://schemas.microsoft.com/office/powerpoint/2010/main" val="25589661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8C01C2-E8B5-FF4F-950C-9D46F7366A42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249969" y="842963"/>
            <a:ext cx="8644062" cy="4457700"/>
          </a:xfrm>
        </p:spPr>
      </p:pic>
    </p:spTree>
    <p:extLst>
      <p:ext uri="{BB962C8B-B14F-4D97-AF65-F5344CB8AC3E}">
        <p14:creationId xmlns:p14="http://schemas.microsoft.com/office/powerpoint/2010/main" val="13190889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2E366-2EE9-C745-9803-9EC7BD689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091"/>
            <a:ext cx="8229600" cy="10160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Currently </a:t>
            </a:r>
            <a:r>
              <a:rPr lang="en-US" b="1" dirty="0">
                <a:solidFill>
                  <a:srgbClr val="FF0000"/>
                </a:solidFill>
              </a:rPr>
              <a:t>(</a:t>
            </a:r>
            <a:r>
              <a:rPr lang="en-US" b="1" dirty="0">
                <a:solidFill>
                  <a:schemeClr val="bg1"/>
                </a:solidFill>
              </a:rPr>
              <a:t>6</a:t>
            </a:r>
            <a:r>
              <a:rPr lang="en-US" b="1" dirty="0">
                <a:solidFill>
                  <a:srgbClr val="FF0000"/>
                </a:solidFill>
              </a:rPr>
              <a:t>:</a:t>
            </a:r>
            <a:r>
              <a:rPr lang="en-US" b="1" dirty="0">
                <a:solidFill>
                  <a:schemeClr val="bg1"/>
                </a:solidFill>
              </a:rPr>
              <a:t>34</a:t>
            </a:r>
            <a:r>
              <a:rPr lang="en-US" b="1" dirty="0">
                <a:solidFill>
                  <a:srgbClr val="FFFF00"/>
                </a:solidFill>
              </a:rPr>
              <a:t> PM </a:t>
            </a:r>
            <a:r>
              <a:rPr lang="en-US" b="1" dirty="0">
                <a:solidFill>
                  <a:schemeClr val="bg1"/>
                </a:solidFill>
              </a:rPr>
              <a:t>1</a:t>
            </a:r>
            <a:r>
              <a:rPr lang="en-US" b="1" dirty="0">
                <a:solidFill>
                  <a:srgbClr val="FF0000"/>
                </a:solidFill>
              </a:rPr>
              <a:t>.</a:t>
            </a:r>
            <a:r>
              <a:rPr lang="en-US" b="1" dirty="0">
                <a:solidFill>
                  <a:schemeClr val="bg1"/>
                </a:solidFill>
              </a:rPr>
              <a:t>7</a:t>
            </a:r>
            <a:r>
              <a:rPr lang="en-US" b="1" dirty="0">
                <a:solidFill>
                  <a:srgbClr val="FF0000"/>
                </a:solidFill>
              </a:rPr>
              <a:t>.</a:t>
            </a:r>
            <a:r>
              <a:rPr lang="en-US" b="1" dirty="0">
                <a:solidFill>
                  <a:schemeClr val="bg1"/>
                </a:solidFill>
              </a:rPr>
              <a:t>19</a:t>
            </a:r>
            <a:r>
              <a:rPr lang="en-US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5FEA8-78A8-1B4E-BBD0-4BC62DF15AB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2061556"/>
            <a:ext cx="8229600" cy="34318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3000" dirty="0">
                <a:solidFill>
                  <a:srgbClr val="FF0000"/>
                </a:solidFill>
                <a:latin typeface="Times" pitchFamily="2" charset="0"/>
              </a:rPr>
              <a:t>22</a:t>
            </a:r>
            <a:r>
              <a:rPr lang="en-US" sz="13000" dirty="0">
                <a:solidFill>
                  <a:schemeClr val="bg1"/>
                </a:solidFill>
                <a:latin typeface="Times" pitchFamily="2" charset="0"/>
              </a:rPr>
              <a:t> + LLM</a:t>
            </a:r>
          </a:p>
          <a:p>
            <a:pPr marL="0" indent="0" algn="ctr">
              <a:buNone/>
            </a:pPr>
            <a:r>
              <a:rPr lang="en-US" sz="8500" dirty="0">
                <a:solidFill>
                  <a:schemeClr val="bg1"/>
                </a:solidFill>
                <a:latin typeface="Times" pitchFamily="2" charset="0"/>
              </a:rPr>
              <a:t>(</a:t>
            </a:r>
            <a:r>
              <a:rPr lang="en-US" sz="8500" dirty="0">
                <a:solidFill>
                  <a:srgbClr val="FF0000"/>
                </a:solidFill>
                <a:latin typeface="Times" pitchFamily="2" charset="0"/>
              </a:rPr>
              <a:t>2</a:t>
            </a:r>
            <a:r>
              <a:rPr lang="en-US" sz="8500" dirty="0">
                <a:solidFill>
                  <a:schemeClr val="bg1"/>
                </a:solidFill>
                <a:latin typeface="Times" pitchFamily="2" charset="0"/>
              </a:rPr>
              <a:t> “</a:t>
            </a:r>
            <a:r>
              <a:rPr lang="en-US" sz="8500" dirty="0">
                <a:solidFill>
                  <a:srgbClr val="FF0000"/>
                </a:solidFill>
                <a:latin typeface="Times" pitchFamily="2" charset="0"/>
              </a:rPr>
              <a:t>over</a:t>
            </a:r>
            <a:r>
              <a:rPr lang="en-US" sz="8500" dirty="0">
                <a:solidFill>
                  <a:schemeClr val="bg1"/>
                </a:solidFill>
                <a:latin typeface="Times" pitchFamily="2" charset="0"/>
              </a:rPr>
              <a:t>”</a:t>
            </a:r>
            <a:r>
              <a:rPr lang="en-US" sz="8500" dirty="0">
                <a:solidFill>
                  <a:srgbClr val="FFFF00"/>
                </a:solidFill>
                <a:latin typeface="Times" pitchFamily="2" charset="0"/>
              </a:rPr>
              <a:t>????</a:t>
            </a:r>
            <a:r>
              <a:rPr lang="en-US" sz="8500" dirty="0">
                <a:solidFill>
                  <a:schemeClr val="bg1"/>
                </a:solidFill>
                <a:latin typeface="Times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087395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117600"/>
            <a:ext cx="8229600" cy="46085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800" dirty="0">
                <a:solidFill>
                  <a:srgbClr val="92D050"/>
                </a:solidFill>
              </a:rPr>
              <a:t>QUESTIONS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  <a:p>
            <a:pPr marL="0" indent="0" algn="ctr">
              <a:buNone/>
            </a:pPr>
            <a:r>
              <a:rPr lang="en-US" sz="8800" dirty="0">
                <a:solidFill>
                  <a:srgbClr val="FFFF00"/>
                </a:solidFill>
              </a:rPr>
              <a:t>THOUGHTS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  <a:p>
            <a:pPr marL="0" indent="0" algn="ctr">
              <a:buNone/>
            </a:pPr>
            <a:r>
              <a:rPr lang="en-US" sz="8800" dirty="0">
                <a:solidFill>
                  <a:srgbClr val="FFFFFF"/>
                </a:solidFill>
              </a:rPr>
              <a:t> DISCUSSION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503740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760" y="48801"/>
            <a:ext cx="8012040" cy="101600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+mn-lt"/>
              </a:rPr>
              <a:t>Initial</a:t>
            </a:r>
            <a:r>
              <a:rPr lang="en-US" sz="5400" b="1" dirty="0">
                <a:solidFill>
                  <a:srgbClr val="FFFF00"/>
                </a:solidFill>
                <a:latin typeface="+mn-lt"/>
              </a:rPr>
              <a:t> Course Website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674760" y="1408134"/>
            <a:ext cx="8469240" cy="4318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latin typeface="+mn-lt"/>
              </a:rPr>
              <a:t>http://</a:t>
            </a:r>
            <a:r>
              <a:rPr lang="en-US" sz="4800" dirty="0" err="1">
                <a:solidFill>
                  <a:schemeClr val="bg1"/>
                </a:solidFill>
                <a:latin typeface="+mn-lt"/>
              </a:rPr>
              <a:t>commlaw.allard.ubc.ca</a:t>
            </a:r>
            <a:endParaRPr lang="en-US" sz="4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1FB3C3-2085-7342-8878-74427F4264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3318" y="2244436"/>
            <a:ext cx="3497363" cy="348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6189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6308"/>
            <a:ext cx="8229600" cy="1563077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+mn-lt"/>
              </a:rPr>
              <a:t>Only rule of of Admin Law </a:t>
            </a:r>
            <a:br>
              <a:rPr lang="en-US" sz="4400" b="1" dirty="0">
                <a:solidFill>
                  <a:srgbClr val="FFFF00"/>
                </a:solidFill>
                <a:latin typeface="+mn-lt"/>
              </a:rPr>
            </a:br>
            <a:r>
              <a:rPr lang="en-US" sz="4400" b="1" dirty="0">
                <a:solidFill>
                  <a:srgbClr val="FFFF00"/>
                </a:solidFill>
                <a:latin typeface="+mn-lt"/>
              </a:rPr>
              <a:t>(</a:t>
            </a:r>
            <a:r>
              <a:rPr lang="en-US" sz="4400" b="1" dirty="0">
                <a:solidFill>
                  <a:schemeClr val="bg1"/>
                </a:solidFill>
                <a:latin typeface="+mn-lt"/>
              </a:rPr>
              <a:t>H. </a:t>
            </a:r>
            <a:r>
              <a:rPr lang="en-US" sz="4400" b="1" dirty="0" err="1">
                <a:solidFill>
                  <a:schemeClr val="bg1"/>
                </a:solidFill>
                <a:latin typeface="+mn-lt"/>
              </a:rPr>
              <a:t>Janisch</a:t>
            </a:r>
            <a:r>
              <a:rPr lang="en-US" sz="4400" b="1" dirty="0">
                <a:solidFill>
                  <a:srgbClr val="FFFF00"/>
                </a:solidFill>
                <a:latin typeface="+mn-lt"/>
              </a:rPr>
              <a:t>)</a:t>
            </a:r>
            <a:r>
              <a:rPr lang="en-US" sz="4400" b="1" dirty="0">
                <a:solidFill>
                  <a:srgbClr val="FF0000"/>
                </a:solidFill>
                <a:latin typeface="+mn-lt"/>
              </a:rPr>
              <a:t>?</a:t>
            </a:r>
          </a:p>
        </p:txBody>
      </p:sp>
      <p:pic>
        <p:nvPicPr>
          <p:cNvPr id="4" name="Content Placeholder 3" descr="imgres.jp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190"/>
          <a:stretch/>
        </p:blipFill>
        <p:spPr>
          <a:xfrm>
            <a:off x="2930769" y="1914525"/>
            <a:ext cx="3048001" cy="4017876"/>
          </a:xfrm>
        </p:spPr>
      </p:pic>
    </p:spTree>
    <p:extLst>
      <p:ext uri="{BB962C8B-B14F-4D97-AF65-F5344CB8AC3E}">
        <p14:creationId xmlns:p14="http://schemas.microsoft.com/office/powerpoint/2010/main" val="12203826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59692" y="1408134"/>
            <a:ext cx="7827108" cy="4318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9600" b="1" dirty="0">
                <a:solidFill>
                  <a:srgbClr val="FF0000"/>
                </a:solidFill>
                <a:latin typeface="+mn-lt"/>
              </a:rPr>
              <a:t>READ THE STATUTE </a:t>
            </a:r>
            <a:r>
              <a:rPr lang="en-US" sz="9600" b="1" dirty="0">
                <a:solidFill>
                  <a:srgbClr val="FFFF00"/>
                </a:solidFill>
                <a:latin typeface="+mn-lt"/>
              </a:rPr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val="5341097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Main Texts </a:t>
            </a:r>
            <a:r>
              <a:rPr lang="en-US" b="1" dirty="0">
                <a:solidFill>
                  <a:schemeClr val="bg1"/>
                </a:solidFill>
              </a:rPr>
              <a:t>on Reserve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817" y="1846053"/>
            <a:ext cx="2159000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2500" y="1846053"/>
            <a:ext cx="2159000" cy="3200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2183" y="1846053"/>
            <a:ext cx="2159000" cy="3200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14199" y="5157830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92D050"/>
                </a:solidFill>
              </a:rPr>
              <a:t>10 copies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85942" y="5191952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92D050"/>
                </a:solidFill>
              </a:rPr>
              <a:t>13 copies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57685" y="5220576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92D050"/>
                </a:solidFill>
              </a:rPr>
              <a:t>13 </a:t>
            </a:r>
            <a:r>
              <a:rPr lang="en-US" b="1" dirty="0">
                <a:solidFill>
                  <a:srgbClr val="92D050"/>
                </a:solidFill>
              </a:rPr>
              <a:t>copies</a:t>
            </a:r>
          </a:p>
        </p:txBody>
      </p:sp>
    </p:spTree>
    <p:extLst>
      <p:ext uri="{BB962C8B-B14F-4D97-AF65-F5344CB8AC3E}">
        <p14:creationId xmlns:p14="http://schemas.microsoft.com/office/powerpoint/2010/main" val="24783124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5450" y="878681"/>
            <a:ext cx="5753100" cy="4470400"/>
          </a:xfrm>
        </p:spPr>
      </p:pic>
    </p:spTree>
    <p:extLst>
      <p:ext uri="{BB962C8B-B14F-4D97-AF65-F5344CB8AC3E}">
        <p14:creationId xmlns:p14="http://schemas.microsoft.com/office/powerpoint/2010/main" val="1757690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6D516-73AB-4741-A7F8-359350748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Communications Law </a:t>
            </a:r>
            <a:br>
              <a:rPr lang="en-US" b="1" dirty="0">
                <a:solidFill>
                  <a:srgbClr val="FFFF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is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International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0CD449-5E57-934C-8E4A-159D8D7673D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9825" y="1849581"/>
            <a:ext cx="3624349" cy="362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71130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104138" y="1659467"/>
            <a:ext cx="6582660" cy="39984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9600" dirty="0">
                <a:solidFill>
                  <a:schemeClr val="bg1"/>
                </a:solidFill>
                <a:latin typeface="American Typewriter"/>
                <a:cs typeface="American Typewriter"/>
              </a:rPr>
              <a:t>News of the Week</a:t>
            </a:r>
          </a:p>
        </p:txBody>
      </p:sp>
    </p:spTree>
    <p:extLst>
      <p:ext uri="{BB962C8B-B14F-4D97-AF65-F5344CB8AC3E}">
        <p14:creationId xmlns:p14="http://schemas.microsoft.com/office/powerpoint/2010/main" val="281811009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6114533-C873-204C-8706-5A26E9F892DF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5473" y="249238"/>
            <a:ext cx="5393054" cy="5519737"/>
          </a:xfrm>
        </p:spPr>
      </p:pic>
    </p:spTree>
    <p:extLst>
      <p:ext uri="{BB962C8B-B14F-4D97-AF65-F5344CB8AC3E}">
        <p14:creationId xmlns:p14="http://schemas.microsoft.com/office/powerpoint/2010/main" val="273987674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199" y="2028305"/>
            <a:ext cx="8548661" cy="36978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45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Yours?</a:t>
            </a:r>
            <a:endParaRPr lang="en-US" sz="14500" dirty="0"/>
          </a:p>
        </p:txBody>
      </p:sp>
    </p:spTree>
    <p:extLst>
      <p:ext uri="{BB962C8B-B14F-4D97-AF65-F5344CB8AC3E}">
        <p14:creationId xmlns:p14="http://schemas.microsoft.com/office/powerpoint/2010/main" val="11241273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138" y="0"/>
            <a:ext cx="8204661" cy="10160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Last </a:t>
            </a:r>
            <a:r>
              <a:rPr lang="en-US" sz="4400" b="1" dirty="0">
                <a:solidFill>
                  <a:srgbClr val="FFFF00"/>
                </a:solidFill>
              </a:rPr>
              <a:t>year this time</a:t>
            </a:r>
            <a:r>
              <a:rPr lang="mr-IN" sz="4400" b="1" dirty="0">
                <a:solidFill>
                  <a:srgbClr val="FF0000"/>
                </a:solidFill>
              </a:rPr>
              <a:t>…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AB5E50F2-85F4-BA43-B27A-0A684264E84E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3250" y="1408113"/>
            <a:ext cx="5397500" cy="4318000"/>
          </a:xfrm>
        </p:spPr>
      </p:pic>
    </p:spTree>
    <p:extLst>
      <p:ext uri="{BB962C8B-B14F-4D97-AF65-F5344CB8AC3E}">
        <p14:creationId xmlns:p14="http://schemas.microsoft.com/office/powerpoint/2010/main" val="142593924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740" y="249238"/>
            <a:ext cx="7536519" cy="5545137"/>
          </a:xfrm>
        </p:spPr>
      </p:pic>
    </p:spTree>
    <p:extLst>
      <p:ext uri="{BB962C8B-B14F-4D97-AF65-F5344CB8AC3E}">
        <p14:creationId xmlns:p14="http://schemas.microsoft.com/office/powerpoint/2010/main" val="5395422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160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What’s the deal with the pictures</a:t>
            </a:r>
            <a:r>
              <a:rPr lang="en-US" b="1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625" y="1263535"/>
            <a:ext cx="3769375" cy="4614977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2502" y="1263535"/>
            <a:ext cx="3249382" cy="4614977"/>
          </a:xfrm>
        </p:spPr>
      </p:pic>
    </p:spTree>
    <p:extLst>
      <p:ext uri="{BB962C8B-B14F-4D97-AF65-F5344CB8AC3E}">
        <p14:creationId xmlns:p14="http://schemas.microsoft.com/office/powerpoint/2010/main" val="17270149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8963" y="249238"/>
            <a:ext cx="5226073" cy="5616575"/>
          </a:xfrm>
        </p:spPr>
      </p:pic>
    </p:spTree>
    <p:extLst>
      <p:ext uri="{BB962C8B-B14F-4D97-AF65-F5344CB8AC3E}">
        <p14:creationId xmlns:p14="http://schemas.microsoft.com/office/powerpoint/2010/main" val="20299522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138" y="0"/>
            <a:ext cx="8204661" cy="10160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This </a:t>
            </a:r>
            <a:r>
              <a:rPr lang="en-US" sz="4400" b="1" dirty="0">
                <a:solidFill>
                  <a:srgbClr val="FFFF00"/>
                </a:solidFill>
              </a:rPr>
              <a:t>year this time</a:t>
            </a:r>
            <a:r>
              <a:rPr lang="mr-IN" sz="4400" b="1" dirty="0">
                <a:solidFill>
                  <a:srgbClr val="FF0000"/>
                </a:solidFill>
              </a:rPr>
              <a:t>…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C5261EB-80B3-E541-A7BF-94BD1280D884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0333" y="1230313"/>
            <a:ext cx="3863334" cy="4638675"/>
          </a:xfrm>
        </p:spPr>
      </p:pic>
    </p:spTree>
    <p:extLst>
      <p:ext uri="{BB962C8B-B14F-4D97-AF65-F5344CB8AC3E}">
        <p14:creationId xmlns:p14="http://schemas.microsoft.com/office/powerpoint/2010/main" val="142750189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F505315-4115-9B4D-A7C1-857C0C33B5A7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6094" y="233363"/>
            <a:ext cx="4351811" cy="5584825"/>
          </a:xfrm>
        </p:spPr>
      </p:pic>
    </p:spTree>
    <p:extLst>
      <p:ext uri="{BB962C8B-B14F-4D97-AF65-F5344CB8AC3E}">
        <p14:creationId xmlns:p14="http://schemas.microsoft.com/office/powerpoint/2010/main" val="354142472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FB22295-CA85-DE4E-897A-1F910C999CA3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4373" y="233363"/>
            <a:ext cx="5235253" cy="5584825"/>
          </a:xfrm>
        </p:spPr>
      </p:pic>
    </p:spTree>
    <p:extLst>
      <p:ext uri="{BB962C8B-B14F-4D97-AF65-F5344CB8AC3E}">
        <p14:creationId xmlns:p14="http://schemas.microsoft.com/office/powerpoint/2010/main" val="12115642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2CEC57A-215F-1344-A59A-F73E5949D7B0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3111" y="233363"/>
            <a:ext cx="4597778" cy="5584825"/>
          </a:xfrm>
        </p:spPr>
      </p:pic>
    </p:spTree>
    <p:extLst>
      <p:ext uri="{BB962C8B-B14F-4D97-AF65-F5344CB8AC3E}">
        <p14:creationId xmlns:p14="http://schemas.microsoft.com/office/powerpoint/2010/main" val="385907958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5B95F52-3576-754D-ADD3-E34C5B6E2552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6562" y="233363"/>
            <a:ext cx="4770875" cy="5584825"/>
          </a:xfrm>
        </p:spPr>
      </p:pic>
    </p:spTree>
    <p:extLst>
      <p:ext uri="{BB962C8B-B14F-4D97-AF65-F5344CB8AC3E}">
        <p14:creationId xmlns:p14="http://schemas.microsoft.com/office/powerpoint/2010/main" val="365308478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117600"/>
            <a:ext cx="8229600" cy="46085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800" dirty="0">
                <a:solidFill>
                  <a:srgbClr val="92D050"/>
                </a:solidFill>
              </a:rPr>
              <a:t>QUESTIONS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  <a:p>
            <a:pPr marL="0" indent="0" algn="ctr">
              <a:buNone/>
            </a:pPr>
            <a:r>
              <a:rPr lang="en-US" sz="8800" dirty="0">
                <a:solidFill>
                  <a:srgbClr val="FFFF00"/>
                </a:solidFill>
              </a:rPr>
              <a:t>THOUGHTS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  <a:p>
            <a:pPr marL="0" indent="0" algn="ctr">
              <a:buNone/>
            </a:pPr>
            <a:r>
              <a:rPr lang="en-US" sz="8800" dirty="0">
                <a:solidFill>
                  <a:srgbClr val="FFFFFF"/>
                </a:solidFill>
              </a:rPr>
              <a:t> DISCUSSION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364295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6608" y="0"/>
            <a:ext cx="6130191" cy="1550576"/>
          </a:xfrm>
        </p:spPr>
        <p:txBody>
          <a:bodyPr>
            <a:noAutofit/>
          </a:bodyPr>
          <a:lstStyle/>
          <a:p>
            <a:r>
              <a:rPr lang="en-US" sz="9600" b="1" dirty="0">
                <a:solidFill>
                  <a:srgbClr val="FFFF00"/>
                </a:solidFill>
              </a:rPr>
              <a:t>Pause</a:t>
            </a:r>
          </a:p>
        </p:txBody>
      </p:sp>
      <p:pic>
        <p:nvPicPr>
          <p:cNvPr id="4" name="Content Placeholder 3" descr="Crystal_Project_pause-queue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9" r="296"/>
          <a:stretch/>
        </p:blipFill>
        <p:spPr>
          <a:xfrm>
            <a:off x="2556609" y="1550988"/>
            <a:ext cx="4090574" cy="4175125"/>
          </a:xfrm>
        </p:spPr>
      </p:pic>
    </p:spTree>
    <p:extLst>
      <p:ext uri="{BB962C8B-B14F-4D97-AF65-F5344CB8AC3E}">
        <p14:creationId xmlns:p14="http://schemas.microsoft.com/office/powerpoint/2010/main" val="201365844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432262"/>
            <a:ext cx="8229600" cy="5419898"/>
          </a:xfrm>
        </p:spPr>
        <p:txBody>
          <a:bodyPr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solidFill>
                  <a:schemeClr val="bg1"/>
                </a:solidFill>
              </a:rPr>
              <a:t>What is at the </a:t>
            </a:r>
            <a:r>
              <a:rPr lang="en-US" sz="8000" dirty="0">
                <a:solidFill>
                  <a:srgbClr val="FF0000"/>
                </a:solidFill>
              </a:rPr>
              <a:t>heart</a:t>
            </a:r>
            <a:r>
              <a:rPr lang="en-US" sz="8000" dirty="0">
                <a:solidFill>
                  <a:schemeClr val="bg1"/>
                </a:solidFill>
              </a:rPr>
              <a:t> of </a:t>
            </a:r>
            <a:r>
              <a:rPr lang="en-US" sz="8000" dirty="0">
                <a:solidFill>
                  <a:srgbClr val="FFFF00"/>
                </a:solidFill>
              </a:rPr>
              <a:t>Communications Law</a:t>
            </a:r>
            <a:r>
              <a:rPr lang="en-US" sz="8000" dirty="0">
                <a:solidFill>
                  <a:srgbClr val="92D05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0405284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273131"/>
            <a:ext cx="8229600" cy="5581403"/>
          </a:xfrm>
        </p:spPr>
        <p:txBody>
          <a:bodyPr>
            <a:normAutofit/>
          </a:bodyPr>
          <a:lstStyle/>
          <a:p>
            <a:pPr marL="0" lvl="0" indent="0" algn="ctr" defTabSz="9144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8800" dirty="0">
                <a:solidFill>
                  <a:srgbClr val="FFFF00"/>
                </a:solidFill>
                <a:latin typeface="Apple Chancery" charset="0"/>
                <a:ea typeface="Apple Chancery" charset="0"/>
                <a:cs typeface="Apple Chancery" charset="0"/>
              </a:rPr>
              <a:t>“</a:t>
            </a:r>
            <a:r>
              <a:rPr lang="en-US" sz="8800" dirty="0">
                <a:solidFill>
                  <a:schemeClr val="bg1"/>
                </a:solidFill>
                <a:latin typeface="Apple Chancery" charset="0"/>
                <a:ea typeface="Apple Chancery" charset="0"/>
                <a:cs typeface="Apple Chancery" charset="0"/>
              </a:rPr>
              <a:t>To regulate, or not to regulate, that is the question</a:t>
            </a:r>
            <a:r>
              <a:rPr lang="en-US" sz="8800" dirty="0">
                <a:solidFill>
                  <a:srgbClr val="FF0000"/>
                </a:solidFill>
                <a:latin typeface="Apple Chancery" charset="0"/>
                <a:ea typeface="Apple Chancery" charset="0"/>
                <a:cs typeface="Apple Chancery" charset="0"/>
              </a:rPr>
              <a:t>.</a:t>
            </a:r>
            <a:r>
              <a:rPr lang="en-US" sz="8800" dirty="0">
                <a:solidFill>
                  <a:srgbClr val="FFFF00"/>
                </a:solidFill>
                <a:latin typeface="Apple Chancery" charset="0"/>
                <a:ea typeface="Apple Chancery" charset="0"/>
                <a:cs typeface="Apple Chancery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53656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76B0577-8F34-CF4E-8C88-88F1754E625A}"/>
              </a:ext>
            </a:extLst>
          </p:cNvPr>
          <p:cNvSpPr/>
          <p:nvPr/>
        </p:nvSpPr>
        <p:spPr>
          <a:xfrm>
            <a:off x="525860" y="712020"/>
            <a:ext cx="8092280" cy="470898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5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COMING</a:t>
            </a:r>
          </a:p>
          <a:p>
            <a:pPr algn="ctr"/>
            <a:r>
              <a:rPr lang="en-US" sz="15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SOON</a:t>
            </a:r>
            <a:endParaRPr lang="en-US" sz="150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1011169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52004" y="432261"/>
            <a:ext cx="4293919" cy="5614653"/>
          </a:xfrm>
        </p:spPr>
        <p:txBody>
          <a:bodyPr>
            <a:noAutofit/>
          </a:bodyPr>
          <a:lstStyle/>
          <a:p>
            <a:pPr marL="0" lvl="0" indent="0" defTabSz="9144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500" dirty="0">
                <a:solidFill>
                  <a:schemeClr val="bg1"/>
                </a:solidFill>
              </a:rPr>
              <a:t>To </a:t>
            </a:r>
            <a:r>
              <a:rPr lang="en-US" sz="1500" dirty="0">
                <a:solidFill>
                  <a:srgbClr val="FFFF00"/>
                </a:solidFill>
              </a:rPr>
              <a:t>regulate</a:t>
            </a:r>
            <a:r>
              <a:rPr lang="en-US" sz="1500" dirty="0">
                <a:solidFill>
                  <a:schemeClr val="bg1"/>
                </a:solidFill>
              </a:rPr>
              <a:t>, or not to</a:t>
            </a:r>
            <a:r>
              <a:rPr lang="en-US" sz="1500" dirty="0">
                <a:solidFill>
                  <a:srgbClr val="FFFF00"/>
                </a:solidFill>
              </a:rPr>
              <a:t> regulate</a:t>
            </a:r>
            <a:r>
              <a:rPr lang="en-US" sz="1500" dirty="0">
                <a:solidFill>
                  <a:schemeClr val="bg1"/>
                </a:solidFill>
              </a:rPr>
              <a:t>, that is the question:</a:t>
            </a:r>
            <a:br>
              <a:rPr lang="en-US" sz="1500" dirty="0">
                <a:solidFill>
                  <a:schemeClr val="bg1"/>
                </a:solidFill>
              </a:rPr>
            </a:br>
            <a:r>
              <a:rPr lang="en-US" sz="1500" dirty="0">
                <a:solidFill>
                  <a:schemeClr val="bg1"/>
                </a:solidFill>
              </a:rPr>
              <a:t>Whether 'tis nobler in the mind to suffer</a:t>
            </a:r>
            <a:br>
              <a:rPr lang="en-US" sz="1500" dirty="0">
                <a:solidFill>
                  <a:schemeClr val="bg1"/>
                </a:solidFill>
              </a:rPr>
            </a:br>
            <a:r>
              <a:rPr lang="en-US" sz="1500" dirty="0">
                <a:solidFill>
                  <a:schemeClr val="bg1"/>
                </a:solidFill>
              </a:rPr>
              <a:t>The slings and arrows of outrageous fortune </a:t>
            </a:r>
            <a:r>
              <a:rPr lang="en-US" sz="1500" dirty="0">
                <a:solidFill>
                  <a:srgbClr val="FFFF00"/>
                </a:solidFill>
              </a:rPr>
              <a:t>(like Netflix)</a:t>
            </a:r>
            <a:r>
              <a:rPr lang="en-US" sz="1500" dirty="0">
                <a:solidFill>
                  <a:schemeClr val="bg1"/>
                </a:solidFill>
              </a:rPr>
              <a:t>,</a:t>
            </a:r>
            <a:br>
              <a:rPr lang="en-US" sz="1500" dirty="0">
                <a:solidFill>
                  <a:schemeClr val="bg1"/>
                </a:solidFill>
              </a:rPr>
            </a:br>
            <a:r>
              <a:rPr lang="en-US" sz="1500" dirty="0">
                <a:solidFill>
                  <a:schemeClr val="bg1"/>
                </a:solidFill>
              </a:rPr>
              <a:t>Or to take Arms against a Sea of troubles </a:t>
            </a:r>
            <a:r>
              <a:rPr lang="en-US" sz="1500" dirty="0">
                <a:solidFill>
                  <a:srgbClr val="FFFF00"/>
                </a:solidFill>
              </a:rPr>
              <a:t>(like Bell)</a:t>
            </a:r>
            <a:r>
              <a:rPr lang="en-US" sz="1500" dirty="0">
                <a:solidFill>
                  <a:schemeClr val="bg1"/>
                </a:solidFill>
              </a:rPr>
              <a:t>,</a:t>
            </a:r>
            <a:br>
              <a:rPr lang="en-US" sz="1500" dirty="0">
                <a:solidFill>
                  <a:schemeClr val="bg1"/>
                </a:solidFill>
              </a:rPr>
            </a:br>
            <a:r>
              <a:rPr lang="en-US" sz="1500" dirty="0">
                <a:solidFill>
                  <a:schemeClr val="bg1"/>
                </a:solidFill>
              </a:rPr>
              <a:t>And by opposing end them: to die, to sleep</a:t>
            </a:r>
            <a:br>
              <a:rPr lang="en-US" sz="1500" dirty="0">
                <a:solidFill>
                  <a:schemeClr val="bg1"/>
                </a:solidFill>
              </a:rPr>
            </a:br>
            <a:r>
              <a:rPr lang="en-US" sz="1500" dirty="0">
                <a:solidFill>
                  <a:schemeClr val="bg1"/>
                </a:solidFill>
              </a:rPr>
              <a:t>No more; and by a sleep, to say we end</a:t>
            </a:r>
            <a:br>
              <a:rPr lang="en-US" sz="1500" dirty="0">
                <a:solidFill>
                  <a:schemeClr val="bg1"/>
                </a:solidFill>
              </a:rPr>
            </a:br>
            <a:r>
              <a:rPr lang="en-US" sz="1500" dirty="0">
                <a:solidFill>
                  <a:schemeClr val="bg1"/>
                </a:solidFill>
              </a:rPr>
              <a:t>the heart-ache, and the thousand natural shocks</a:t>
            </a:r>
            <a:br>
              <a:rPr lang="en-US" sz="1500" dirty="0">
                <a:solidFill>
                  <a:schemeClr val="bg1"/>
                </a:solidFill>
              </a:rPr>
            </a:br>
            <a:r>
              <a:rPr lang="en-US" sz="1500" dirty="0">
                <a:solidFill>
                  <a:schemeClr val="bg1"/>
                </a:solidFill>
              </a:rPr>
              <a:t>that </a:t>
            </a:r>
            <a:r>
              <a:rPr lang="en-US" sz="1500" dirty="0">
                <a:solidFill>
                  <a:srgbClr val="FFFF00"/>
                </a:solidFill>
              </a:rPr>
              <a:t>the Broadcasting Act </a:t>
            </a:r>
            <a:r>
              <a:rPr lang="en-US" sz="1500" dirty="0">
                <a:solidFill>
                  <a:schemeClr val="bg1"/>
                </a:solidFill>
              </a:rPr>
              <a:t>is heir to? </a:t>
            </a:r>
            <a:r>
              <a:rPr lang="en-US" sz="1500" dirty="0" err="1">
                <a:solidFill>
                  <a:schemeClr val="bg1"/>
                </a:solidFill>
              </a:rPr>
              <a:t>'Tis</a:t>
            </a:r>
            <a:r>
              <a:rPr lang="en-US" sz="1500" dirty="0">
                <a:solidFill>
                  <a:schemeClr val="bg1"/>
                </a:solidFill>
              </a:rPr>
              <a:t> a consummation </a:t>
            </a:r>
          </a:p>
          <a:p>
            <a:pPr marL="0" lvl="0" indent="0" defTabSz="9144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500" dirty="0">
                <a:solidFill>
                  <a:schemeClr val="bg1"/>
                </a:solidFill>
              </a:rPr>
              <a:t>devoutly to be wished. To die, to sleep,</a:t>
            </a:r>
            <a:br>
              <a:rPr lang="en-US" sz="1500" dirty="0">
                <a:solidFill>
                  <a:schemeClr val="bg1"/>
                </a:solidFill>
              </a:rPr>
            </a:br>
            <a:r>
              <a:rPr lang="en-US" sz="1500" dirty="0">
                <a:solidFill>
                  <a:schemeClr val="bg1"/>
                </a:solidFill>
              </a:rPr>
              <a:t>To sleep, perchance to Dream </a:t>
            </a:r>
            <a:r>
              <a:rPr lang="en-US" sz="1500" dirty="0">
                <a:solidFill>
                  <a:srgbClr val="FFFF00"/>
                </a:solidFill>
              </a:rPr>
              <a:t>of Canadian Content;</a:t>
            </a:r>
            <a:r>
              <a:rPr lang="en-US" sz="1500" dirty="0">
                <a:solidFill>
                  <a:schemeClr val="bg1"/>
                </a:solidFill>
              </a:rPr>
              <a:t> aye, there's the rub,</a:t>
            </a:r>
            <a:br>
              <a:rPr lang="en-US" sz="1500" dirty="0">
                <a:solidFill>
                  <a:schemeClr val="bg1"/>
                </a:solidFill>
              </a:rPr>
            </a:br>
            <a:r>
              <a:rPr lang="en-US" sz="1500" dirty="0">
                <a:solidFill>
                  <a:schemeClr val="bg1"/>
                </a:solidFill>
              </a:rPr>
              <a:t>for in that sleep of death, what dreams may come,</a:t>
            </a:r>
            <a:br>
              <a:rPr lang="en-US" sz="1500" dirty="0">
                <a:solidFill>
                  <a:schemeClr val="bg1"/>
                </a:solidFill>
              </a:rPr>
            </a:br>
            <a:r>
              <a:rPr lang="en-US" sz="1500" dirty="0">
                <a:solidFill>
                  <a:schemeClr val="bg1"/>
                </a:solidFill>
              </a:rPr>
              <a:t>when we have shuffled off these mortal </a:t>
            </a:r>
            <a:r>
              <a:rPr lang="en-US" sz="1500" dirty="0">
                <a:solidFill>
                  <a:srgbClr val="FFFF00"/>
                </a:solidFill>
              </a:rPr>
              <a:t>ratings</a:t>
            </a:r>
            <a:r>
              <a:rPr lang="en-US" sz="1500" dirty="0">
                <a:solidFill>
                  <a:schemeClr val="bg1"/>
                </a:solidFill>
              </a:rPr>
              <a:t>,</a:t>
            </a:r>
            <a:br>
              <a:rPr lang="en-US" sz="1500" dirty="0">
                <a:solidFill>
                  <a:schemeClr val="bg1"/>
                </a:solidFill>
              </a:rPr>
            </a:br>
            <a:r>
              <a:rPr lang="en-US" sz="1500" dirty="0">
                <a:solidFill>
                  <a:schemeClr val="bg1"/>
                </a:solidFill>
              </a:rPr>
              <a:t>must give us pause. There's the respect</a:t>
            </a:r>
            <a:br>
              <a:rPr lang="en-US" sz="1500" dirty="0">
                <a:solidFill>
                  <a:schemeClr val="bg1"/>
                </a:solidFill>
              </a:rPr>
            </a:br>
            <a:r>
              <a:rPr lang="en-US" sz="1500" dirty="0">
                <a:solidFill>
                  <a:schemeClr val="bg1"/>
                </a:solidFill>
              </a:rPr>
              <a:t>that makes Calamity of so long a </a:t>
            </a:r>
            <a:r>
              <a:rPr lang="en-US" sz="1500" dirty="0">
                <a:solidFill>
                  <a:srgbClr val="FFFF00"/>
                </a:solidFill>
              </a:rPr>
              <a:t>statutory life</a:t>
            </a:r>
            <a:r>
              <a:rPr lang="en-US" sz="1500" dirty="0">
                <a:solidFill>
                  <a:schemeClr val="bg1"/>
                </a:solidFill>
              </a:rPr>
              <a:t>:</a:t>
            </a:r>
            <a:br>
              <a:rPr lang="en-US" sz="1500" dirty="0">
                <a:solidFill>
                  <a:schemeClr val="bg1"/>
                </a:solidFill>
              </a:rPr>
            </a:br>
            <a:r>
              <a:rPr lang="en-US" sz="1500" dirty="0">
                <a:solidFill>
                  <a:schemeClr val="bg1"/>
                </a:solidFill>
              </a:rPr>
              <a:t>For who would bear the Whips and Scorns of time,</a:t>
            </a:r>
            <a:br>
              <a:rPr lang="en-US" sz="1500" dirty="0">
                <a:solidFill>
                  <a:schemeClr val="bg1"/>
                </a:solidFill>
              </a:rPr>
            </a:br>
            <a:r>
              <a:rPr lang="en-US" sz="1500" dirty="0">
                <a:solidFill>
                  <a:schemeClr val="bg1"/>
                </a:solidFill>
              </a:rPr>
              <a:t>the Oppressor's wrong, the </a:t>
            </a:r>
            <a:r>
              <a:rPr lang="en-US" sz="1500" i="1" dirty="0">
                <a:solidFill>
                  <a:schemeClr val="bg1"/>
                </a:solidFill>
              </a:rPr>
              <a:t>proud</a:t>
            </a:r>
            <a:r>
              <a:rPr lang="en-US" sz="1500" dirty="0">
                <a:solidFill>
                  <a:schemeClr val="bg1"/>
                </a:solidFill>
              </a:rPr>
              <a:t> man's Contumely, </a:t>
            </a:r>
            <a:br>
              <a:rPr lang="en-US" sz="1500" dirty="0">
                <a:solidFill>
                  <a:schemeClr val="bg1"/>
                </a:solidFill>
              </a:rPr>
            </a:br>
            <a:r>
              <a:rPr lang="en-US" sz="1500" dirty="0">
                <a:solidFill>
                  <a:schemeClr val="bg1"/>
                </a:solidFill>
              </a:rPr>
              <a:t>the pangs of </a:t>
            </a:r>
            <a:r>
              <a:rPr lang="en-US" sz="1500" i="1" dirty="0">
                <a:solidFill>
                  <a:schemeClr val="bg1"/>
                </a:solidFill>
              </a:rPr>
              <a:t>despised</a:t>
            </a:r>
            <a:r>
              <a:rPr lang="en-US" sz="1500" dirty="0">
                <a:solidFill>
                  <a:schemeClr val="bg1"/>
                </a:solidFill>
              </a:rPr>
              <a:t> Love </a:t>
            </a:r>
            <a:r>
              <a:rPr lang="en-US" sz="1500" dirty="0">
                <a:solidFill>
                  <a:srgbClr val="FFFF00"/>
                </a:solidFill>
              </a:rPr>
              <a:t>of The Littlest Hobo</a:t>
            </a:r>
            <a:r>
              <a:rPr lang="en-US" sz="1500" dirty="0">
                <a:solidFill>
                  <a:schemeClr val="bg1"/>
                </a:solidFill>
              </a:rPr>
              <a:t>, the Law’s delay</a:t>
            </a:r>
            <a:r>
              <a:rPr lang="en-US" sz="1600" dirty="0">
                <a:solidFill>
                  <a:schemeClr val="bg1"/>
                </a:solidFill>
              </a:rPr>
              <a:t>,</a:t>
            </a:r>
            <a:endParaRPr lang="en-US" sz="1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88379" y="482137"/>
            <a:ext cx="4329545" cy="5614654"/>
          </a:xfrm>
        </p:spPr>
        <p:txBody>
          <a:bodyPr>
            <a:normAutofit fontScale="55000" lnSpcReduction="20000"/>
          </a:bodyPr>
          <a:lstStyle/>
          <a:p>
            <a:pPr marL="0" indent="0" defTabSz="91440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700" dirty="0">
                <a:solidFill>
                  <a:schemeClr val="bg1"/>
                </a:solidFill>
              </a:rPr>
              <a:t>the insolence of </a:t>
            </a:r>
            <a:r>
              <a:rPr lang="en-US" sz="2700" dirty="0" err="1">
                <a:solidFill>
                  <a:srgbClr val="FFFF00"/>
                </a:solidFill>
              </a:rPr>
              <a:t>Crull</a:t>
            </a:r>
            <a:r>
              <a:rPr lang="en-US" sz="2700" dirty="0">
                <a:solidFill>
                  <a:schemeClr val="bg1"/>
                </a:solidFill>
              </a:rPr>
              <a:t>, and the spurns</a:t>
            </a:r>
            <a:br>
              <a:rPr lang="en-US" sz="2700" dirty="0">
                <a:solidFill>
                  <a:schemeClr val="bg1"/>
                </a:solidFill>
              </a:rPr>
            </a:br>
            <a:r>
              <a:rPr lang="en-US" sz="2700" dirty="0">
                <a:solidFill>
                  <a:schemeClr val="bg1"/>
                </a:solidFill>
              </a:rPr>
              <a:t>that patient merit of the unworthy takes </a:t>
            </a:r>
            <a:r>
              <a:rPr lang="en-US" sz="2700" dirty="0">
                <a:solidFill>
                  <a:srgbClr val="FFFF00"/>
                </a:solidFill>
              </a:rPr>
              <a:t>of the intervenors</a:t>
            </a:r>
            <a:r>
              <a:rPr lang="en-US" sz="2700" dirty="0">
                <a:solidFill>
                  <a:schemeClr val="bg1"/>
                </a:solidFill>
              </a:rPr>
              <a:t>,</a:t>
            </a:r>
            <a:br>
              <a:rPr lang="en-US" sz="2700" dirty="0">
                <a:solidFill>
                  <a:schemeClr val="bg1"/>
                </a:solidFill>
              </a:rPr>
            </a:br>
            <a:r>
              <a:rPr lang="en-US" sz="2700" dirty="0">
                <a:solidFill>
                  <a:schemeClr val="bg1"/>
                </a:solidFill>
              </a:rPr>
              <a:t>when he himself might his Quietus make</a:t>
            </a:r>
            <a:br>
              <a:rPr lang="en-US" sz="2700" dirty="0">
                <a:solidFill>
                  <a:schemeClr val="bg1"/>
                </a:solidFill>
              </a:rPr>
            </a:br>
            <a:r>
              <a:rPr lang="en-US" sz="2700" dirty="0">
                <a:solidFill>
                  <a:schemeClr val="bg1"/>
                </a:solidFill>
              </a:rPr>
              <a:t>with a bare </a:t>
            </a:r>
            <a:r>
              <a:rPr lang="en-US" sz="2700" dirty="0">
                <a:solidFill>
                  <a:srgbClr val="FFFF00"/>
                </a:solidFill>
              </a:rPr>
              <a:t>Exemption Order</a:t>
            </a:r>
            <a:r>
              <a:rPr lang="en-US" sz="2700" dirty="0">
                <a:solidFill>
                  <a:schemeClr val="bg1"/>
                </a:solidFill>
              </a:rPr>
              <a:t>? Who would </a:t>
            </a:r>
            <a:r>
              <a:rPr lang="en-US" sz="2700" dirty="0">
                <a:solidFill>
                  <a:srgbClr val="FFFF00"/>
                </a:solidFill>
              </a:rPr>
              <a:t>the Chair </a:t>
            </a:r>
            <a:r>
              <a:rPr lang="en-US" sz="2700" dirty="0">
                <a:solidFill>
                  <a:schemeClr val="bg1"/>
                </a:solidFill>
              </a:rPr>
              <a:t>bear, </a:t>
            </a:r>
            <a:br>
              <a:rPr lang="en-US" sz="2700" dirty="0">
                <a:solidFill>
                  <a:schemeClr val="bg1"/>
                </a:solidFill>
              </a:rPr>
            </a:br>
            <a:r>
              <a:rPr lang="en-US" sz="2700" dirty="0">
                <a:solidFill>
                  <a:schemeClr val="bg1"/>
                </a:solidFill>
              </a:rPr>
              <a:t>to grunt and sweat under a weary life,</a:t>
            </a:r>
            <a:br>
              <a:rPr lang="en-US" sz="2700" dirty="0">
                <a:solidFill>
                  <a:schemeClr val="bg1"/>
                </a:solidFill>
              </a:rPr>
            </a:br>
            <a:r>
              <a:rPr lang="en-US" sz="2700" dirty="0">
                <a:solidFill>
                  <a:schemeClr val="bg1"/>
                </a:solidFill>
              </a:rPr>
              <a:t>but that the dread of something after death,</a:t>
            </a:r>
            <a:br>
              <a:rPr lang="en-US" sz="2700" dirty="0">
                <a:solidFill>
                  <a:schemeClr val="bg1"/>
                </a:solidFill>
              </a:rPr>
            </a:br>
            <a:r>
              <a:rPr lang="en-US" sz="2700" dirty="0">
                <a:solidFill>
                  <a:schemeClr val="bg1"/>
                </a:solidFill>
              </a:rPr>
              <a:t>the undiscovered country, from whose bourn</a:t>
            </a:r>
            <a:br>
              <a:rPr lang="en-US" sz="2700" dirty="0">
                <a:solidFill>
                  <a:schemeClr val="bg1"/>
                </a:solidFill>
              </a:rPr>
            </a:br>
            <a:r>
              <a:rPr lang="en-US" sz="2700" dirty="0">
                <a:solidFill>
                  <a:schemeClr val="bg1"/>
                </a:solidFill>
              </a:rPr>
              <a:t>no </a:t>
            </a:r>
            <a:r>
              <a:rPr lang="en-US" sz="2700" dirty="0">
                <a:solidFill>
                  <a:srgbClr val="FFFF00"/>
                </a:solidFill>
              </a:rPr>
              <a:t>applicant</a:t>
            </a:r>
            <a:r>
              <a:rPr lang="en-US" sz="2700" dirty="0">
                <a:solidFill>
                  <a:schemeClr val="bg1"/>
                </a:solidFill>
              </a:rPr>
              <a:t> returns, puzzles the will,</a:t>
            </a:r>
            <a:br>
              <a:rPr lang="en-US" sz="2700" dirty="0">
                <a:solidFill>
                  <a:schemeClr val="bg1"/>
                </a:solidFill>
              </a:rPr>
            </a:br>
            <a:r>
              <a:rPr lang="en-US" sz="2700" dirty="0">
                <a:solidFill>
                  <a:schemeClr val="bg1"/>
                </a:solidFill>
              </a:rPr>
              <a:t>and makes us rather bear those ills we have,</a:t>
            </a:r>
            <a:br>
              <a:rPr lang="en-US" sz="2700" dirty="0">
                <a:solidFill>
                  <a:schemeClr val="bg1"/>
                </a:solidFill>
              </a:rPr>
            </a:br>
            <a:r>
              <a:rPr lang="en-US" sz="2700" dirty="0">
                <a:solidFill>
                  <a:schemeClr val="bg1"/>
                </a:solidFill>
              </a:rPr>
              <a:t>than fly to other proceedings that we know not of.</a:t>
            </a:r>
            <a:br>
              <a:rPr lang="en-US" sz="2700" dirty="0">
                <a:solidFill>
                  <a:schemeClr val="bg1"/>
                </a:solidFill>
              </a:rPr>
            </a:br>
            <a:r>
              <a:rPr lang="en-US" sz="2700" dirty="0">
                <a:solidFill>
                  <a:schemeClr val="bg1"/>
                </a:solidFill>
              </a:rPr>
              <a:t>Thus conscience does make cowards of us all,</a:t>
            </a:r>
            <a:br>
              <a:rPr lang="en-US" sz="2700" dirty="0">
                <a:solidFill>
                  <a:schemeClr val="bg1"/>
                </a:solidFill>
              </a:rPr>
            </a:br>
            <a:r>
              <a:rPr lang="en-US" sz="2700" dirty="0">
                <a:solidFill>
                  <a:schemeClr val="bg1"/>
                </a:solidFill>
              </a:rPr>
              <a:t>and thus the native hue of </a:t>
            </a:r>
            <a:r>
              <a:rPr lang="en-US" sz="2700" dirty="0">
                <a:solidFill>
                  <a:srgbClr val="FFFF00"/>
                </a:solidFill>
              </a:rPr>
              <a:t>a Call for Applications</a:t>
            </a:r>
            <a:br>
              <a:rPr lang="en-US" sz="2700" dirty="0">
                <a:solidFill>
                  <a:schemeClr val="bg1"/>
                </a:solidFill>
              </a:rPr>
            </a:br>
            <a:r>
              <a:rPr lang="en-US" sz="2700" dirty="0">
                <a:solidFill>
                  <a:schemeClr val="bg1"/>
                </a:solidFill>
              </a:rPr>
              <a:t>Is </a:t>
            </a:r>
            <a:r>
              <a:rPr lang="en-US" sz="2700" dirty="0" err="1">
                <a:solidFill>
                  <a:schemeClr val="bg1"/>
                </a:solidFill>
              </a:rPr>
              <a:t>sicklied</a:t>
            </a:r>
            <a:r>
              <a:rPr lang="en-US" sz="2700" dirty="0">
                <a:solidFill>
                  <a:schemeClr val="bg1"/>
                </a:solidFill>
              </a:rPr>
              <a:t> o'er, with the pale cast of Thought,</a:t>
            </a:r>
            <a:br>
              <a:rPr lang="en-US" sz="2700" dirty="0">
                <a:solidFill>
                  <a:schemeClr val="bg1"/>
                </a:solidFill>
              </a:rPr>
            </a:br>
            <a:r>
              <a:rPr lang="en-US" sz="2700" dirty="0">
                <a:solidFill>
                  <a:schemeClr val="bg1"/>
                </a:solidFill>
              </a:rPr>
              <a:t>And enterprises of great </a:t>
            </a:r>
            <a:r>
              <a:rPr lang="en-US" sz="2700" i="1" dirty="0">
                <a:solidFill>
                  <a:schemeClr val="bg1"/>
                </a:solidFill>
              </a:rPr>
              <a:t>pitch</a:t>
            </a:r>
            <a:r>
              <a:rPr lang="en-US" sz="2700" dirty="0">
                <a:solidFill>
                  <a:schemeClr val="bg1"/>
                </a:solidFill>
              </a:rPr>
              <a:t> and moment, </a:t>
            </a:r>
            <a:br>
              <a:rPr lang="en-US" sz="2700" dirty="0">
                <a:solidFill>
                  <a:schemeClr val="bg1"/>
                </a:solidFill>
              </a:rPr>
            </a:br>
            <a:r>
              <a:rPr lang="en-US" sz="2700" dirty="0">
                <a:solidFill>
                  <a:schemeClr val="bg1"/>
                </a:solidFill>
              </a:rPr>
              <a:t>with this regard their </a:t>
            </a:r>
            <a:r>
              <a:rPr lang="en-US" sz="2700" dirty="0">
                <a:solidFill>
                  <a:srgbClr val="FFFF00"/>
                </a:solidFill>
              </a:rPr>
              <a:t>Tangible Benefits </a:t>
            </a:r>
            <a:r>
              <a:rPr lang="en-US" sz="2700" dirty="0">
                <a:solidFill>
                  <a:schemeClr val="bg1"/>
                </a:solidFill>
              </a:rPr>
              <a:t>turn </a:t>
            </a:r>
            <a:r>
              <a:rPr lang="en-US" sz="2700" i="1" dirty="0">
                <a:solidFill>
                  <a:schemeClr val="bg1"/>
                </a:solidFill>
              </a:rPr>
              <a:t>awry</a:t>
            </a:r>
            <a:r>
              <a:rPr lang="en-US" sz="2700" dirty="0">
                <a:solidFill>
                  <a:schemeClr val="bg1"/>
                </a:solidFill>
              </a:rPr>
              <a:t>, </a:t>
            </a:r>
            <a:br>
              <a:rPr lang="en-US" sz="2700" dirty="0">
                <a:solidFill>
                  <a:schemeClr val="bg1"/>
                </a:solidFill>
              </a:rPr>
            </a:br>
            <a:r>
              <a:rPr lang="en-US" sz="2700" dirty="0">
                <a:solidFill>
                  <a:schemeClr val="bg1"/>
                </a:solidFill>
              </a:rPr>
              <a:t>And lose the name of Action. Soft you now,</a:t>
            </a:r>
            <a:br>
              <a:rPr lang="en-US" sz="2700" dirty="0">
                <a:solidFill>
                  <a:schemeClr val="bg1"/>
                </a:solidFill>
              </a:rPr>
            </a:br>
            <a:r>
              <a:rPr lang="en-US" sz="2700" dirty="0">
                <a:solidFill>
                  <a:schemeClr val="bg1"/>
                </a:solidFill>
              </a:rPr>
              <a:t>The fair </a:t>
            </a:r>
            <a:r>
              <a:rPr lang="en-US" sz="2700" dirty="0">
                <a:solidFill>
                  <a:srgbClr val="FFFF00"/>
                </a:solidFill>
              </a:rPr>
              <a:t>level playing field</a:t>
            </a:r>
            <a:r>
              <a:rPr lang="en-US" sz="2700" dirty="0">
                <a:solidFill>
                  <a:schemeClr val="bg1"/>
                </a:solidFill>
              </a:rPr>
              <a:t>? Nymph, in thy Orisons</a:t>
            </a:r>
            <a:br>
              <a:rPr lang="en-US" sz="2700" dirty="0">
                <a:solidFill>
                  <a:schemeClr val="bg1"/>
                </a:solidFill>
              </a:rPr>
            </a:br>
            <a:r>
              <a:rPr lang="en-US" sz="2700" dirty="0">
                <a:solidFill>
                  <a:schemeClr val="bg1"/>
                </a:solidFill>
              </a:rPr>
              <a:t>Be all my sins </a:t>
            </a:r>
            <a:r>
              <a:rPr lang="en-US" sz="2700" dirty="0" err="1">
                <a:solidFill>
                  <a:schemeClr val="bg1"/>
                </a:solidFill>
              </a:rPr>
              <a:t>remember'd</a:t>
            </a:r>
            <a:r>
              <a:rPr lang="en-US" sz="2700" dirty="0">
                <a:solidFill>
                  <a:schemeClr val="bg1"/>
                </a:solidFill>
              </a:rPr>
              <a:t> </a:t>
            </a:r>
            <a:r>
              <a:rPr lang="en-US" sz="2700" dirty="0">
                <a:solidFill>
                  <a:srgbClr val="FFFF00"/>
                </a:solidFill>
              </a:rPr>
              <a:t>(but not in the Decision)</a:t>
            </a:r>
            <a:r>
              <a:rPr lang="en-US" sz="2700" dirty="0">
                <a:solidFill>
                  <a:schemeClr val="bg1"/>
                </a:solidFill>
              </a:rPr>
              <a:t>.</a:t>
            </a:r>
          </a:p>
          <a:p>
            <a:pPr marL="0" indent="0" defTabSz="914400">
              <a:lnSpc>
                <a:spcPct val="120000"/>
              </a:lnSpc>
              <a:spcBef>
                <a:spcPts val="0"/>
              </a:spcBef>
              <a:buNone/>
            </a:pPr>
            <a:endParaRPr lang="en-US" sz="2700" dirty="0">
              <a:solidFill>
                <a:schemeClr val="bg1"/>
              </a:solidFill>
            </a:endParaRPr>
          </a:p>
          <a:p>
            <a:pPr marL="0" indent="0" defTabSz="91440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700" dirty="0">
                <a:solidFill>
                  <a:schemeClr val="bg1"/>
                </a:solidFill>
              </a:rPr>
              <a:t>Hamlet: Act 3, Scene 1 (</a:t>
            </a:r>
            <a:r>
              <a:rPr lang="en-US" sz="2700" dirty="0">
                <a:solidFill>
                  <a:srgbClr val="FF0000"/>
                </a:solidFill>
              </a:rPr>
              <a:t>revised</a:t>
            </a:r>
            <a:r>
              <a:rPr lang="en-US" sz="2700" dirty="0">
                <a:solidFill>
                  <a:schemeClr val="bg1"/>
                </a:solidFill>
              </a:rPr>
              <a:t>)</a:t>
            </a:r>
          </a:p>
          <a:p>
            <a:pPr marL="0" lv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83590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7259"/>
            <a:ext cx="8229600" cy="10160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FFFFFF"/>
                </a:solidFill>
              </a:rPr>
              <a:t>“</a:t>
            </a:r>
            <a:r>
              <a:rPr lang="en-US" sz="4400" b="1" dirty="0">
                <a:solidFill>
                  <a:srgbClr val="CCFFCC"/>
                </a:solidFill>
              </a:rPr>
              <a:t>Regulate</a:t>
            </a:r>
            <a:r>
              <a:rPr lang="en-US" sz="4400" b="1" dirty="0">
                <a:solidFill>
                  <a:schemeClr val="bg1"/>
                </a:solidFill>
              </a:rPr>
              <a:t>” </a:t>
            </a:r>
            <a:r>
              <a:rPr lang="en-US" sz="4400" dirty="0">
                <a:solidFill>
                  <a:srgbClr val="FFFF00"/>
                </a:solidFill>
              </a:rPr>
              <a:t>=</a:t>
            </a:r>
            <a:r>
              <a:rPr lang="en-US" sz="4400" b="1" dirty="0">
                <a:solidFill>
                  <a:srgbClr val="FFFF00"/>
                </a:solidFill>
              </a:rPr>
              <a:t> </a:t>
            </a:r>
            <a:r>
              <a:rPr lang="en-US" sz="4400" b="1" dirty="0">
                <a:solidFill>
                  <a:schemeClr val="bg1"/>
                </a:solidFill>
              </a:rPr>
              <a:t>make regular</a:t>
            </a:r>
          </a:p>
        </p:txBody>
      </p:sp>
      <p:pic>
        <p:nvPicPr>
          <p:cNvPr id="4" name="Content Placeholder 3" descr="Screen Shot 2017-01-17 at 9.36.18 PM.png"/>
          <p:cNvPicPr>
            <a:picLocks noGrp="1" noChangeAspect="1"/>
          </p:cNvPicPr>
          <p:nvPr>
            <p:ph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23" r="-42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3769942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117600"/>
            <a:ext cx="8229600" cy="46085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800" dirty="0">
                <a:solidFill>
                  <a:srgbClr val="92D050"/>
                </a:solidFill>
              </a:rPr>
              <a:t>QUESTIONS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  <a:p>
            <a:pPr marL="0" indent="0" algn="ctr">
              <a:buNone/>
            </a:pPr>
            <a:r>
              <a:rPr lang="en-US" sz="8800" dirty="0">
                <a:solidFill>
                  <a:srgbClr val="FFFF00"/>
                </a:solidFill>
              </a:rPr>
              <a:t>THOUGHTS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  <a:p>
            <a:pPr marL="0" indent="0" algn="ctr">
              <a:buNone/>
            </a:pPr>
            <a:r>
              <a:rPr lang="en-US" sz="8800" dirty="0">
                <a:solidFill>
                  <a:srgbClr val="FFFFFF"/>
                </a:solidFill>
              </a:rPr>
              <a:t> DISCUSSION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895771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B0C2D-E008-B545-A365-8BDA9CB97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</a:rPr>
              <a:t>Introduction to Net </a:t>
            </a:r>
            <a:r>
              <a:rPr lang="en-US" sz="4400" b="1" dirty="0">
                <a:solidFill>
                  <a:schemeClr val="bg1"/>
                </a:solidFill>
              </a:rPr>
              <a:t>Neutrality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5E5E28F-59BC-1F4A-9B00-498C69EC7E5A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0149" y="1812925"/>
            <a:ext cx="4703701" cy="4022725"/>
          </a:xfrm>
        </p:spPr>
      </p:pic>
    </p:spTree>
    <p:extLst>
      <p:ext uri="{BB962C8B-B14F-4D97-AF65-F5344CB8AC3E}">
        <p14:creationId xmlns:p14="http://schemas.microsoft.com/office/powerpoint/2010/main" val="259172431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6608" y="0"/>
            <a:ext cx="6130191" cy="1550576"/>
          </a:xfrm>
        </p:spPr>
        <p:txBody>
          <a:bodyPr>
            <a:noAutofit/>
          </a:bodyPr>
          <a:lstStyle/>
          <a:p>
            <a:r>
              <a:rPr lang="en-US" sz="9600" b="1" dirty="0">
                <a:solidFill>
                  <a:srgbClr val="FFFF00"/>
                </a:solidFill>
              </a:rPr>
              <a:t>Pause</a:t>
            </a:r>
          </a:p>
        </p:txBody>
      </p:sp>
      <p:pic>
        <p:nvPicPr>
          <p:cNvPr id="4" name="Content Placeholder 3" descr="Crystal_Project_pause-queue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9" r="296"/>
          <a:stretch/>
        </p:blipFill>
        <p:spPr>
          <a:xfrm>
            <a:off x="2556609" y="1550988"/>
            <a:ext cx="4090574" cy="4175125"/>
          </a:xfrm>
        </p:spPr>
      </p:pic>
    </p:spTree>
    <p:extLst>
      <p:ext uri="{BB962C8B-B14F-4D97-AF65-F5344CB8AC3E}">
        <p14:creationId xmlns:p14="http://schemas.microsoft.com/office/powerpoint/2010/main" val="194930715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5468"/>
            <a:ext cx="8229600" cy="1227125"/>
          </a:xfrm>
        </p:spPr>
        <p:txBody>
          <a:bodyPr>
            <a:noAutofit/>
          </a:bodyPr>
          <a:lstStyle/>
          <a:p>
            <a:pPr algn="ctr"/>
            <a:r>
              <a:rPr lang="en-US" sz="7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Coming Soon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60867" y="1684867"/>
            <a:ext cx="8844993" cy="404126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CA" sz="4400" i="1" dirty="0">
                <a:solidFill>
                  <a:srgbClr val="FF0000"/>
                </a:solidFill>
              </a:rPr>
              <a:t>“</a:t>
            </a:r>
            <a:r>
              <a:rPr lang="en-CA" sz="4400" i="1" dirty="0">
                <a:solidFill>
                  <a:schemeClr val="bg1"/>
                </a:solidFill>
              </a:rPr>
              <a:t>Mapping Communications Law </a:t>
            </a:r>
            <a:r>
              <a:rPr lang="en-CA" sz="4400" i="1" dirty="0">
                <a:solidFill>
                  <a:srgbClr val="FFFF00"/>
                </a:solidFill>
              </a:rPr>
              <a:t>1</a:t>
            </a:r>
            <a:r>
              <a:rPr lang="en-CA" sz="4400" i="1" dirty="0">
                <a:solidFill>
                  <a:srgbClr val="FF0000"/>
                </a:solidFill>
              </a:rPr>
              <a:t>.</a:t>
            </a:r>
            <a:r>
              <a:rPr lang="en-CA" sz="4400" i="1" dirty="0">
                <a:solidFill>
                  <a:srgbClr val="FFFF00"/>
                </a:solidFill>
              </a:rPr>
              <a:t>0 </a:t>
            </a:r>
          </a:p>
          <a:p>
            <a:pPr marL="0" indent="0" algn="ctr">
              <a:buNone/>
            </a:pPr>
            <a:r>
              <a:rPr lang="en-CA" sz="4400" i="1" dirty="0">
                <a:solidFill>
                  <a:srgbClr val="FF0000"/>
                </a:solidFill>
              </a:rPr>
              <a:t>&amp;</a:t>
            </a:r>
            <a:r>
              <a:rPr lang="en-CA" sz="4400" i="1" dirty="0">
                <a:solidFill>
                  <a:schemeClr val="bg1"/>
                </a:solidFill>
              </a:rPr>
              <a:t> </a:t>
            </a:r>
            <a:r>
              <a:rPr lang="en-CA" sz="4400" i="1" dirty="0">
                <a:solidFill>
                  <a:srgbClr val="FFFF00"/>
                </a:solidFill>
              </a:rPr>
              <a:t>2</a:t>
            </a:r>
            <a:r>
              <a:rPr lang="en-CA" sz="4400" i="1" dirty="0">
                <a:solidFill>
                  <a:srgbClr val="FF0000"/>
                </a:solidFill>
              </a:rPr>
              <a:t>.</a:t>
            </a:r>
            <a:r>
              <a:rPr lang="en-CA" sz="4400" i="1" dirty="0">
                <a:solidFill>
                  <a:srgbClr val="FFFF00"/>
                </a:solidFill>
              </a:rPr>
              <a:t>0</a:t>
            </a:r>
            <a:r>
              <a:rPr lang="en-CA" sz="4400" i="1" dirty="0">
                <a:solidFill>
                  <a:srgbClr val="FF0000"/>
                </a:solidFill>
              </a:rPr>
              <a:t>:</a:t>
            </a:r>
            <a:r>
              <a:rPr lang="en-CA" sz="4400" i="1" dirty="0">
                <a:solidFill>
                  <a:schemeClr val="bg1"/>
                </a:solidFill>
              </a:rPr>
              <a:t> A Topology</a:t>
            </a:r>
            <a:r>
              <a:rPr lang="en-CA" sz="4400" i="1" dirty="0">
                <a:solidFill>
                  <a:srgbClr val="FF0000"/>
                </a:solidFill>
              </a:rPr>
              <a:t>”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9424FF-7359-7145-9F88-594A099E4EF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3315" y="3778233"/>
            <a:ext cx="3417369" cy="19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33792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845424"/>
            <a:ext cx="8229600" cy="396877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9600" b="1" dirty="0">
                <a:solidFill>
                  <a:srgbClr val="FF0000"/>
                </a:solidFill>
              </a:rPr>
              <a:t>+</a:t>
            </a:r>
            <a:r>
              <a:rPr lang="en-US" sz="19600" b="1" dirty="0">
                <a:solidFill>
                  <a:srgbClr val="FFFF00"/>
                </a:solidFill>
              </a:rPr>
              <a:t>You</a:t>
            </a:r>
            <a:r>
              <a:rPr lang="en-US" sz="19600" b="1" dirty="0">
                <a:solidFill>
                  <a:schemeClr val="bg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1968164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978"/>
            <a:ext cx="9144000" cy="1016000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About you &amp; what might interest you..</a:t>
            </a:r>
          </a:p>
        </p:txBody>
      </p:sp>
      <p:pic>
        <p:nvPicPr>
          <p:cNvPr id="4" name="Content Placeholder 3" descr="images.png"/>
          <p:cNvPicPr>
            <a:picLocks noGrp="1" noChangeAspect="1"/>
          </p:cNvPicPr>
          <p:nvPr>
            <p:ph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737" r="-40737"/>
          <a:stretch>
            <a:fillRect/>
          </a:stretch>
        </p:blipFill>
        <p:spPr>
          <a:xfrm>
            <a:off x="457200" y="1342593"/>
            <a:ext cx="8229600" cy="4318000"/>
          </a:xfrm>
        </p:spPr>
      </p:pic>
    </p:spTree>
    <p:extLst>
      <p:ext uri="{BB962C8B-B14F-4D97-AF65-F5344CB8AC3E}">
        <p14:creationId xmlns:p14="http://schemas.microsoft.com/office/powerpoint/2010/main" val="155001939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923" y="326593"/>
            <a:ext cx="8990077" cy="1016000"/>
          </a:xfrm>
        </p:spPr>
        <p:txBody>
          <a:bodyPr/>
          <a:lstStyle/>
          <a:p>
            <a:pPr algn="ctr"/>
            <a:r>
              <a:rPr lang="en-US" dirty="0"/>
              <a:t> </a:t>
            </a:r>
            <a:r>
              <a:rPr lang="en-US" b="1" dirty="0">
                <a:solidFill>
                  <a:srgbClr val="FFFF00"/>
                </a:solidFill>
                <a:latin typeface="+mn-lt"/>
              </a:rPr>
              <a:t>A MATTER OF PERSPECTIVE</a:t>
            </a:r>
          </a:p>
        </p:txBody>
      </p:sp>
      <p:pic>
        <p:nvPicPr>
          <p:cNvPr id="4" name="Content Placeholder 3" descr="691px-M&amp;M's_Plain.jp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41" r="-745"/>
          <a:stretch/>
        </p:blipFill>
        <p:spPr>
          <a:xfrm>
            <a:off x="5467077" y="2234088"/>
            <a:ext cx="3676923" cy="3017934"/>
          </a:xfrm>
        </p:spPr>
      </p:pic>
      <p:pic>
        <p:nvPicPr>
          <p:cNvPr id="5" name="Content Placeholder 3" descr="800px-Smarties-UK-Candies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925334"/>
            <a:ext cx="5467078" cy="232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81631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5468"/>
            <a:ext cx="8229600" cy="1227125"/>
          </a:xfrm>
        </p:spPr>
        <p:txBody>
          <a:bodyPr>
            <a:noAutofit/>
          </a:bodyPr>
          <a:lstStyle/>
          <a:p>
            <a:pPr algn="ctr"/>
            <a:r>
              <a:rPr lang="en-US" sz="7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Conclusion</a:t>
            </a:r>
          </a:p>
        </p:txBody>
      </p:sp>
      <p:pic>
        <p:nvPicPr>
          <p:cNvPr id="4" name="Content Placeholder 3" descr="Thank-you-word-cloud.jpg">
            <a:extLst>
              <a:ext uri="{FF2B5EF4-FFF2-40B4-BE49-F238E27FC236}">
                <a16:creationId xmlns:a16="http://schemas.microsoft.com/office/drawing/2014/main" id="{AA4C595C-307A-F344-A4B9-6084255B67A7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11"/>
          <a:stretch/>
        </p:blipFill>
        <p:spPr>
          <a:xfrm>
            <a:off x="621259" y="1473200"/>
            <a:ext cx="8220570" cy="4391025"/>
          </a:xfrm>
        </p:spPr>
      </p:pic>
    </p:spTree>
    <p:extLst>
      <p:ext uri="{BB962C8B-B14F-4D97-AF65-F5344CB8AC3E}">
        <p14:creationId xmlns:p14="http://schemas.microsoft.com/office/powerpoint/2010/main" val="26760707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CEE7D-0163-A043-A052-E5EFC53E4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6964"/>
            <a:ext cx="8229600" cy="10160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V2</a:t>
            </a:r>
            <a:r>
              <a:rPr lang="en-US" sz="4400" b="1" dirty="0">
                <a:solidFill>
                  <a:srgbClr val="FFFF00"/>
                </a:solidFill>
              </a:rPr>
              <a:t> Course Website </a:t>
            </a:r>
            <a:r>
              <a:rPr lang="en-US" sz="4400" b="1" dirty="0">
                <a:solidFill>
                  <a:srgbClr val="FF0000"/>
                </a:solidFill>
              </a:rPr>
              <a:t>(</a:t>
            </a:r>
            <a:r>
              <a:rPr lang="en-US" sz="4400" b="1" dirty="0">
                <a:solidFill>
                  <a:schemeClr val="bg1"/>
                </a:solidFill>
              </a:rPr>
              <a:t>Spaces</a:t>
            </a:r>
            <a:r>
              <a:rPr lang="en-US" sz="4400" b="1" dirty="0">
                <a:solidFill>
                  <a:srgbClr val="FF0000"/>
                </a:solidFill>
              </a:rPr>
              <a:t>)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3AEC991-0EB6-1248-8B05-431EDD4807C1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7749" y="1408113"/>
            <a:ext cx="6348502" cy="4427537"/>
          </a:xfrm>
        </p:spPr>
      </p:pic>
    </p:spTree>
    <p:extLst>
      <p:ext uri="{BB962C8B-B14F-4D97-AF65-F5344CB8AC3E}">
        <p14:creationId xmlns:p14="http://schemas.microsoft.com/office/powerpoint/2010/main" val="330933782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69076" y="593766"/>
            <a:ext cx="8229600" cy="5322373"/>
          </a:xfrm>
        </p:spPr>
        <p:txBody>
          <a:bodyPr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400" dirty="0">
                <a:solidFill>
                  <a:srgbClr val="FFFF00"/>
                </a:solidFill>
                <a:latin typeface="Apple Chancery" charset="0"/>
                <a:ea typeface="Apple Chancery" charset="0"/>
                <a:cs typeface="Apple Chancery" charset="0"/>
              </a:rPr>
              <a:t>SEE YOU NEXT WEEK</a:t>
            </a:r>
            <a:r>
              <a:rPr lang="en-US" sz="10400" dirty="0">
                <a:solidFill>
                  <a:srgbClr val="FF0000"/>
                </a:solidFill>
                <a:latin typeface="Apple Chancery" charset="0"/>
                <a:ea typeface="Apple Chancery" charset="0"/>
                <a:cs typeface="Apple Chancery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28398089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132"/>
            <a:ext cx="9144000" cy="1250982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  <a:latin typeface="+mn-lt"/>
                <a:cs typeface="Times New Roman"/>
              </a:rPr>
              <a:t>  </a:t>
            </a:r>
            <a:r>
              <a:rPr lang="en-US" b="1" dirty="0">
                <a:solidFill>
                  <a:srgbClr val="FFFF00"/>
                </a:solidFill>
                <a:latin typeface="+mn-lt"/>
                <a:cs typeface="Times New Roman"/>
              </a:rPr>
              <a:t>Always include a cat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257114"/>
            <a:ext cx="8229600" cy="4469020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>
                <a:solidFill>
                  <a:schemeClr val="bg1"/>
                </a:solidFill>
                <a:latin typeface="+mn-lt"/>
                <a:cs typeface="Times New Roman"/>
              </a:rPr>
              <a:t>          </a:t>
            </a:r>
            <a:endParaRPr lang="en-US" sz="3200" dirty="0">
              <a:solidFill>
                <a:schemeClr val="bg1"/>
              </a:solidFill>
              <a:latin typeface="+mn-lt"/>
              <a:cs typeface="Times New Roman"/>
            </a:endParaRP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6" name="Content Placeholder 3" descr="cat-1382015906Wuw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9" r="-270"/>
          <a:stretch/>
        </p:blipFill>
        <p:spPr>
          <a:xfrm>
            <a:off x="1303130" y="1408134"/>
            <a:ext cx="6548783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56212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CD4E67-81EB-DA46-A659-3E51151D4C7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2201332"/>
            <a:ext cx="8229600" cy="3524801"/>
          </a:xfrm>
        </p:spPr>
        <p:txBody>
          <a:bodyPr/>
          <a:lstStyle/>
          <a:p>
            <a:pPr marL="0" indent="0" algn="ctr" fontAlgn="base">
              <a:buNone/>
            </a:pPr>
            <a:r>
              <a:rPr lang="en-CA" i="1" dirty="0">
                <a:solidFill>
                  <a:schemeClr val="bg1"/>
                </a:solidFill>
              </a:rPr>
              <a:t>In learning you will teach</a:t>
            </a:r>
          </a:p>
          <a:p>
            <a:pPr marL="0" indent="0" algn="ctr" fontAlgn="base">
              <a:buNone/>
            </a:pPr>
            <a:r>
              <a:rPr lang="en-CA" i="1" dirty="0">
                <a:solidFill>
                  <a:schemeClr val="bg1"/>
                </a:solidFill>
              </a:rPr>
              <a:t>And in teaching you will learn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CA" dirty="0">
                <a:solidFill>
                  <a:schemeClr val="bg1">
                    <a:lumMod val="65000"/>
                  </a:schemeClr>
                </a:solidFill>
              </a:rPr>
              <a:t>Phil Collins' </a:t>
            </a:r>
            <a:r>
              <a:rPr lang="en-CA" i="1" dirty="0">
                <a:solidFill>
                  <a:schemeClr val="bg1">
                    <a:lumMod val="65000"/>
                  </a:schemeClr>
                </a:solidFill>
              </a:rPr>
              <a:t>Son of Man  </a:t>
            </a:r>
            <a:r>
              <a:rPr lang="en-CA" dirty="0">
                <a:solidFill>
                  <a:schemeClr val="bg1">
                    <a:lumMod val="65000"/>
                  </a:schemeClr>
                </a:solidFill>
              </a:rPr>
              <a:t>(1999)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32266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6078"/>
            <a:ext cx="8229600" cy="101600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b="1" dirty="0">
                <a:solidFill>
                  <a:srgbClr val="FFFF00"/>
                </a:solidFill>
                <a:latin typeface="+mn-lt"/>
                <a:cs typeface="Arial"/>
              </a:rPr>
              <a:t>Our Academic Partners</a:t>
            </a:r>
            <a:r>
              <a:rPr lang="en-US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36" y="2526632"/>
            <a:ext cx="8210484" cy="122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29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994833"/>
          </a:xfrm>
        </p:spPr>
        <p:txBody>
          <a:bodyPr>
            <a:noAutofit/>
          </a:bodyPr>
          <a:lstStyle/>
          <a:p>
            <a:br>
              <a:rPr lang="en-US" b="1" dirty="0">
                <a:latin typeface="+mn-lt"/>
              </a:rPr>
            </a:br>
            <a:r>
              <a:rPr lang="en-US" b="1" dirty="0">
                <a:solidFill>
                  <a:srgbClr val="FFFF00"/>
                </a:solidFill>
                <a:latin typeface="+mn-lt"/>
              </a:rPr>
              <a:t>For </a:t>
            </a:r>
            <a:r>
              <a:rPr lang="en-CA" b="1" dirty="0">
                <a:solidFill>
                  <a:srgbClr val="FFFF00"/>
                </a:solidFill>
                <a:latin typeface="+mn-lt"/>
              </a:rPr>
              <a:t>full privileges on the website </a:t>
            </a:r>
            <a:br>
              <a:rPr lang="en-CA" b="1" dirty="0">
                <a:latin typeface="+mn-lt"/>
              </a:rPr>
            </a:b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994833"/>
            <a:ext cx="8686800" cy="5007084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CA" sz="3200" dirty="0">
                <a:solidFill>
                  <a:schemeClr val="bg1"/>
                </a:solidFill>
                <a:latin typeface="+mn-lt"/>
              </a:rPr>
              <a:t>1. Please create an account at </a:t>
            </a:r>
            <a:r>
              <a:rPr lang="en-CA" sz="3200" dirty="0">
                <a:solidFill>
                  <a:schemeClr val="bg1"/>
                </a:solidFill>
                <a:latin typeface="+mn-lt"/>
                <a:hlinkClick r:id="rId2"/>
              </a:rPr>
              <a:t>http://cms.ubc.ca/</a:t>
            </a:r>
            <a:r>
              <a:rPr lang="en-CA" sz="3200" dirty="0">
                <a:solidFill>
                  <a:schemeClr val="bg1"/>
                </a:solidFill>
                <a:latin typeface="+mn-lt"/>
              </a:rPr>
              <a:t> using your CWL.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CA" sz="3200" dirty="0">
                <a:solidFill>
                  <a:schemeClr val="bg1"/>
                </a:solidFill>
                <a:latin typeface="+mn-lt"/>
              </a:rPr>
              <a:t>2. Once you create an account and sign in at </a:t>
            </a:r>
            <a:r>
              <a:rPr lang="en-CA" sz="3200" dirty="0">
                <a:solidFill>
                  <a:schemeClr val="bg1"/>
                </a:solidFill>
                <a:latin typeface="+mn-lt"/>
                <a:hlinkClick r:id="rId2"/>
              </a:rPr>
              <a:t>http://cms.ubc.ca/</a:t>
            </a:r>
            <a:r>
              <a:rPr lang="en-CA" sz="3200" dirty="0">
                <a:solidFill>
                  <a:schemeClr val="bg1"/>
                </a:solidFill>
                <a:latin typeface="+mn-lt"/>
              </a:rPr>
              <a:t> you can click your name in the top right. Half way down the following page will be your </a:t>
            </a:r>
            <a:r>
              <a:rPr lang="en-CA" sz="3200" dirty="0" err="1">
                <a:solidFill>
                  <a:schemeClr val="bg1"/>
                </a:solidFill>
                <a:latin typeface="+mn-lt"/>
              </a:rPr>
              <a:t>WordPress</a:t>
            </a:r>
            <a:r>
              <a:rPr lang="en-CA" sz="3200" dirty="0">
                <a:solidFill>
                  <a:schemeClr val="bg1"/>
                </a:solidFill>
                <a:latin typeface="+mn-lt"/>
              </a:rPr>
              <a:t> email address.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CA" sz="3200" dirty="0">
                <a:solidFill>
                  <a:schemeClr val="bg1"/>
                </a:solidFill>
                <a:latin typeface="+mn-lt"/>
              </a:rPr>
              <a:t>3. Send me your </a:t>
            </a:r>
            <a:r>
              <a:rPr lang="en-CA" sz="3200" dirty="0" err="1">
                <a:solidFill>
                  <a:schemeClr val="bg1"/>
                </a:solidFill>
                <a:latin typeface="+mn-lt"/>
              </a:rPr>
              <a:t>WordPress</a:t>
            </a:r>
            <a:r>
              <a:rPr lang="en-CA" sz="3200" dirty="0">
                <a:solidFill>
                  <a:schemeClr val="bg1"/>
                </a:solidFill>
                <a:latin typeface="+mn-lt"/>
              </a:rPr>
              <a:t> email address at </a:t>
            </a:r>
            <a:r>
              <a:rPr lang="en-CA" sz="3200" dirty="0" err="1">
                <a:solidFill>
                  <a:schemeClr val="bg1"/>
                </a:solidFill>
                <a:latin typeface="+mn-lt"/>
              </a:rPr>
              <a:t>jfestinger@telus.net</a:t>
            </a:r>
            <a:r>
              <a:rPr lang="en-CA" sz="3200" dirty="0">
                <a:solidFill>
                  <a:schemeClr val="bg1"/>
                </a:solidFill>
                <a:latin typeface="+mn-lt"/>
              </a:rPr>
              <a:t> or at </a:t>
            </a:r>
            <a:r>
              <a:rPr lang="en-CA" sz="3200" dirty="0" err="1">
                <a:solidFill>
                  <a:schemeClr val="bg1"/>
                </a:solidFill>
                <a:latin typeface="+mn-lt"/>
              </a:rPr>
              <a:t>jon@fblawstrategy.com</a:t>
            </a:r>
            <a:endParaRPr lang="en-CA" sz="3200" dirty="0">
              <a:solidFill>
                <a:schemeClr val="bg1"/>
              </a:solidFill>
              <a:latin typeface="+mn-lt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CA" sz="3200" dirty="0">
                <a:solidFill>
                  <a:schemeClr val="bg1"/>
                </a:solidFill>
                <a:latin typeface="+mn-lt"/>
              </a:rPr>
              <a:t>4. Then, I will invite you to participate with authoring privileges via your </a:t>
            </a:r>
            <a:r>
              <a:rPr lang="en-CA" sz="3200" dirty="0" err="1">
                <a:solidFill>
                  <a:schemeClr val="bg1"/>
                </a:solidFill>
                <a:latin typeface="+mn-lt"/>
              </a:rPr>
              <a:t>WordPress</a:t>
            </a:r>
            <a:r>
              <a:rPr lang="en-CA" sz="3200" dirty="0">
                <a:solidFill>
                  <a:schemeClr val="bg1"/>
                </a:solidFill>
                <a:latin typeface="+mn-lt"/>
              </a:rPr>
              <a:t> email address.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874290"/>
      </p:ext>
    </p:extLst>
  </p:cSld>
  <p:clrMapOvr>
    <a:masterClrMapping/>
  </p:clrMapOvr>
</p:sld>
</file>

<file path=ppt/theme/theme1.xml><?xml version="1.0" encoding="utf-8"?>
<a:theme xmlns:a="http://schemas.openxmlformats.org/drawingml/2006/main" name="CDM_PPT_Template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CDM_PPT_Template .thmx</Template>
  <TotalTime>7494</TotalTime>
  <Words>753</Words>
  <Application>Microsoft Macintosh PowerPoint</Application>
  <PresentationFormat>On-screen Show (4:3)</PresentationFormat>
  <Paragraphs>158</Paragraphs>
  <Slides>83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97" baseType="lpstr">
      <vt:lpstr>American Typewriter</vt:lpstr>
      <vt:lpstr>Apple Chancery</vt:lpstr>
      <vt:lpstr>Arial</vt:lpstr>
      <vt:lpstr>Arial Hebrew Scholar</vt:lpstr>
      <vt:lpstr>Calibri</vt:lpstr>
      <vt:lpstr>Klavika</vt:lpstr>
      <vt:lpstr>Lucida Console</vt:lpstr>
      <vt:lpstr>Lucida Sans Typewriter</vt:lpstr>
      <vt:lpstr>Mangal</vt:lpstr>
      <vt:lpstr>OCR A Std</vt:lpstr>
      <vt:lpstr>Times</vt:lpstr>
      <vt:lpstr>Times New Roman</vt:lpstr>
      <vt:lpstr>Wingdings</vt:lpstr>
      <vt:lpstr>CDM_PPT_Template </vt:lpstr>
      <vt:lpstr>  Communications Law:  Introducing the Course   </vt:lpstr>
      <vt:lpstr>Terrific Tuesdays</vt:lpstr>
      <vt:lpstr>PowerPoint Presentation</vt:lpstr>
      <vt:lpstr>PowerPoint Presentation</vt:lpstr>
      <vt:lpstr>Initial Course Website</vt:lpstr>
      <vt:lpstr>What’s the deal with the pictures?</vt:lpstr>
      <vt:lpstr>PowerPoint Presentation</vt:lpstr>
      <vt:lpstr>V2 Course Website (Spaces)</vt:lpstr>
      <vt:lpstr> For full privileges on the website  </vt:lpstr>
      <vt:lpstr>Why post?</vt:lpstr>
      <vt:lpstr>Tips:</vt:lpstr>
      <vt:lpstr>Anything &amp; everything can be done via email if you prefer</vt:lpstr>
      <vt:lpstr>PowerPoint Presentation</vt:lpstr>
      <vt:lpstr>“Living” Syllabus</vt:lpstr>
      <vt:lpstr>&amp; Badges…</vt:lpstr>
      <vt:lpstr>PowerPoint Presentation</vt:lpstr>
      <vt:lpstr>Real Search…</vt:lpstr>
      <vt:lpstr>PowerPoint Presentation</vt:lpstr>
      <vt:lpstr>Website issues…</vt:lpstr>
      <vt:lpstr>PowerPoint Presentation</vt:lpstr>
      <vt:lpstr>Office “Hours”: Ideally Tuesdays after class but am flexible…</vt:lpstr>
      <vt:lpstr>PowerPoint Presentation</vt:lpstr>
      <vt:lpstr>Embedded Self Socratic A.I.(ish)</vt:lpstr>
      <vt:lpstr>Computers Strongly Encouraged…</vt:lpstr>
      <vt:lpstr>Lecture Capture</vt:lpstr>
      <vt:lpstr>Pedagogic theory please?…</vt:lpstr>
      <vt:lpstr>PowerPoint Presentation</vt:lpstr>
      <vt:lpstr>Why this course?</vt:lpstr>
      <vt:lpstr>PowerPoint Presentation</vt:lpstr>
      <vt:lpstr>The Digital Differences</vt:lpstr>
      <vt:lpstr>PowerPoint Presentation</vt:lpstr>
      <vt:lpstr>PowerPoint Presentation</vt:lpstr>
      <vt:lpstr>PowerPoint Presentation</vt:lpstr>
      <vt:lpstr>PowerPoint Presentation</vt:lpstr>
      <vt:lpstr> Change in global advertising spending between 2017 and 2020, by medium (in million U.S. dollars) </vt:lpstr>
      <vt:lpstr>PowerPoint Presentation</vt:lpstr>
      <vt:lpstr>PowerPoint Presentation</vt:lpstr>
      <vt:lpstr>PowerPoint Presentation</vt:lpstr>
      <vt:lpstr> EVALUATION </vt:lpstr>
      <vt:lpstr>Paper Confessional  (or what I learned one winter holiday)</vt:lpstr>
      <vt:lpstr>Group Presentations</vt:lpstr>
      <vt:lpstr>PowerPoint Presentation</vt:lpstr>
      <vt:lpstr>Evaluation Tips</vt:lpstr>
      <vt:lpstr>Grades (primarily)</vt:lpstr>
      <vt:lpstr>PowerPoint Presentation</vt:lpstr>
      <vt:lpstr>PowerPoint Presentation</vt:lpstr>
      <vt:lpstr>PowerPoint Presentation</vt:lpstr>
      <vt:lpstr>Currently (6:34 PM 1.7.19)</vt:lpstr>
      <vt:lpstr>PowerPoint Presentation</vt:lpstr>
      <vt:lpstr>Only rule of of Admin Law  (H. Janisch)?</vt:lpstr>
      <vt:lpstr>PowerPoint Presentation</vt:lpstr>
      <vt:lpstr>Main Texts on Reserve</vt:lpstr>
      <vt:lpstr>PowerPoint Presentation</vt:lpstr>
      <vt:lpstr>Communications Law  is International</vt:lpstr>
      <vt:lpstr>PowerPoint Presentation</vt:lpstr>
      <vt:lpstr>PowerPoint Presentation</vt:lpstr>
      <vt:lpstr>PowerPoint Presentation</vt:lpstr>
      <vt:lpstr>Last year this time…</vt:lpstr>
      <vt:lpstr>PowerPoint Presentation</vt:lpstr>
      <vt:lpstr>PowerPoint Presentation</vt:lpstr>
      <vt:lpstr>This year this time…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Pause</vt:lpstr>
      <vt:lpstr>PowerPoint Presentation</vt:lpstr>
      <vt:lpstr>PowerPoint Presentation</vt:lpstr>
      <vt:lpstr>PowerPoint Presentation</vt:lpstr>
      <vt:lpstr>“Regulate” = make regular</vt:lpstr>
      <vt:lpstr>PowerPoint Presentation</vt:lpstr>
      <vt:lpstr>Introduction to Net Neutrality</vt:lpstr>
      <vt:lpstr>Pause</vt:lpstr>
      <vt:lpstr>Coming Soon</vt:lpstr>
      <vt:lpstr>PowerPoint Presentation</vt:lpstr>
      <vt:lpstr>About you &amp; what might interest you..</vt:lpstr>
      <vt:lpstr> A MATTER OF PERSPECTIVE</vt:lpstr>
      <vt:lpstr>Conclusion</vt:lpstr>
      <vt:lpstr>PowerPoint Presentation</vt:lpstr>
      <vt:lpstr>  Always include a cat picture</vt:lpstr>
      <vt:lpstr>PowerPoint Presentation</vt:lpstr>
      <vt:lpstr> Our Academic Partners </vt:lpstr>
    </vt:vector>
  </TitlesOfParts>
  <Company>Festinger Bahniwal Law &amp; Strategy LLP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Wheelbarrows</dc:title>
  <dc:creator>Jon Festinger</dc:creator>
  <cp:lastModifiedBy>Microsoft Office User</cp:lastModifiedBy>
  <cp:revision>709</cp:revision>
  <cp:lastPrinted>2013-12-30T23:16:45Z</cp:lastPrinted>
  <dcterms:created xsi:type="dcterms:W3CDTF">2013-02-08T08:35:59Z</dcterms:created>
  <dcterms:modified xsi:type="dcterms:W3CDTF">2019-01-09T00:18:49Z</dcterms:modified>
</cp:coreProperties>
</file>