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4"/>
  </p:notesMasterIdLst>
  <p:sldIdLst>
    <p:sldId id="256" r:id="rId2"/>
    <p:sldId id="257" r:id="rId3"/>
    <p:sldId id="275" r:id="rId4"/>
    <p:sldId id="276" r:id="rId5"/>
    <p:sldId id="269" r:id="rId6"/>
    <p:sldId id="270" r:id="rId7"/>
    <p:sldId id="271" r:id="rId8"/>
    <p:sldId id="272" r:id="rId9"/>
    <p:sldId id="277" r:id="rId10"/>
    <p:sldId id="267" r:id="rId11"/>
    <p:sldId id="273" r:id="rId12"/>
    <p:sldId id="278" r:id="rId13"/>
    <p:sldId id="274" r:id="rId14"/>
    <p:sldId id="280" r:id="rId15"/>
    <p:sldId id="279" r:id="rId16"/>
    <p:sldId id="281" r:id="rId17"/>
    <p:sldId id="282" r:id="rId18"/>
    <p:sldId id="266" r:id="rId19"/>
    <p:sldId id="283" r:id="rId20"/>
    <p:sldId id="284" r:id="rId21"/>
    <p:sldId id="268" r:id="rId22"/>
    <p:sldId id="285" r:id="rId23"/>
    <p:sldId id="286" r:id="rId24"/>
    <p:sldId id="287" r:id="rId25"/>
    <p:sldId id="288" r:id="rId26"/>
    <p:sldId id="289" r:id="rId27"/>
    <p:sldId id="290" r:id="rId28"/>
    <p:sldId id="291" r:id="rId29"/>
    <p:sldId id="292" r:id="rId30"/>
    <p:sldId id="293" r:id="rId31"/>
    <p:sldId id="294"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9"/>
    <p:restoredTop sz="90323"/>
  </p:normalViewPr>
  <p:slideViewPr>
    <p:cSldViewPr snapToGrid="0" snapToObjects="1">
      <p:cViewPr varScale="1">
        <p:scale>
          <a:sx n="92" d="100"/>
          <a:sy n="92" d="100"/>
        </p:scale>
        <p:origin x="20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272D0-0876-4448-8EE8-3F238285923D}" type="datetimeFigureOut">
              <a:rPr lang="en-US" smtClean="0"/>
              <a:t>3/7/18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FC27D-8A0A-F54A-8AC5-DA3B780D03B4}" type="slidenum">
              <a:rPr lang="en-US" smtClean="0"/>
              <a:t>‹#›</a:t>
            </a:fld>
            <a:endParaRPr lang="en-US"/>
          </a:p>
        </p:txBody>
      </p:sp>
    </p:spTree>
    <p:extLst>
      <p:ext uri="{BB962C8B-B14F-4D97-AF65-F5344CB8AC3E}">
        <p14:creationId xmlns:p14="http://schemas.microsoft.com/office/powerpoint/2010/main" val="144183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www.youtube.com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watch?v</a:t>
            </a:r>
            <a:r>
              <a:rPr lang="en-US" sz="1200" b="0" i="0" kern="1200" dirty="0">
                <a:solidFill>
                  <a:schemeClr val="tx1"/>
                </a:solidFill>
                <a:effectLst/>
                <a:latin typeface="+mn-lt"/>
                <a:ea typeface="+mn-ea"/>
                <a:cs typeface="+mn-cs"/>
              </a:rPr>
              <a:t>=oOVVzdLy69w (Silicon Valley video)</a:t>
            </a:r>
            <a:endParaRPr lang="en-US" dirty="0"/>
          </a:p>
        </p:txBody>
      </p:sp>
      <p:sp>
        <p:nvSpPr>
          <p:cNvPr id="4" name="Slide Number Placeholder 3"/>
          <p:cNvSpPr>
            <a:spLocks noGrp="1"/>
          </p:cNvSpPr>
          <p:nvPr>
            <p:ph type="sldNum" sz="quarter" idx="10"/>
          </p:nvPr>
        </p:nvSpPr>
        <p:spPr/>
        <p:txBody>
          <a:bodyPr/>
          <a:lstStyle/>
          <a:p>
            <a:fld id="{012FC27D-8A0A-F54A-8AC5-DA3B780D03B4}" type="slidenum">
              <a:rPr lang="en-US" smtClean="0"/>
              <a:t>18</a:t>
            </a:fld>
            <a:endParaRPr lang="en-US"/>
          </a:p>
        </p:txBody>
      </p:sp>
    </p:spTree>
    <p:extLst>
      <p:ext uri="{BB962C8B-B14F-4D97-AF65-F5344CB8AC3E}">
        <p14:creationId xmlns:p14="http://schemas.microsoft.com/office/powerpoint/2010/main" val="320009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www.youtube.com</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watch?v</a:t>
            </a:r>
            <a:r>
              <a:rPr lang="en-US" sz="1200" b="0" i="0" kern="1200" dirty="0">
                <a:solidFill>
                  <a:schemeClr val="tx1"/>
                </a:solidFill>
                <a:effectLst/>
                <a:latin typeface="+mn-lt"/>
                <a:ea typeface="+mn-ea"/>
                <a:cs typeface="+mn-cs"/>
              </a:rPr>
              <a:t>=EgLh25ZyMR</a:t>
            </a:r>
            <a:endParaRPr lang="en-US" dirty="0"/>
          </a:p>
        </p:txBody>
      </p:sp>
      <p:sp>
        <p:nvSpPr>
          <p:cNvPr id="4" name="Slide Number Placeholder 3"/>
          <p:cNvSpPr>
            <a:spLocks noGrp="1"/>
          </p:cNvSpPr>
          <p:nvPr>
            <p:ph type="sldNum" sz="quarter" idx="10"/>
          </p:nvPr>
        </p:nvSpPr>
        <p:spPr/>
        <p:txBody>
          <a:bodyPr/>
          <a:lstStyle/>
          <a:p>
            <a:fld id="{012FC27D-8A0A-F54A-8AC5-DA3B780D03B4}" type="slidenum">
              <a:rPr lang="en-US" smtClean="0"/>
              <a:t>32</a:t>
            </a:fld>
            <a:endParaRPr lang="en-US"/>
          </a:p>
        </p:txBody>
      </p:sp>
    </p:spTree>
    <p:extLst>
      <p:ext uri="{BB962C8B-B14F-4D97-AF65-F5344CB8AC3E}">
        <p14:creationId xmlns:p14="http://schemas.microsoft.com/office/powerpoint/2010/main" val="789347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59B2B9F5-EFC2-7C43-9EC4-31C0FF0EF1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887E7-26AF-234A-900C-1575D036EC8C}"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887E7-26AF-234A-900C-1575D036EC8C}" type="datetimeFigureOut">
              <a:rPr lang="en-US" smtClean="0"/>
              <a:t>3/7/18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A887E7-26AF-234A-900C-1575D036EC8C}"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887E7-26AF-234A-900C-1575D036EC8C}" type="datetimeFigureOut">
              <a:rPr lang="en-US" smtClean="0"/>
              <a:t>3/7/18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A887E7-26AF-234A-900C-1575D036EC8C}" type="datetimeFigureOut">
              <a:rPr lang="en-US" smtClean="0"/>
              <a:t>3/7/18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3A887E7-26AF-234A-900C-1575D036EC8C}" type="datetimeFigureOut">
              <a:rPr lang="en-US" smtClean="0"/>
              <a:t>3/7/18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887E7-26AF-234A-900C-1575D036EC8C}"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887E7-26AF-234A-900C-1575D036EC8C}" type="datetimeFigureOut">
              <a:rPr lang="en-US" smtClean="0"/>
              <a:t>3/7/18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B2B9F5-EFC2-7C43-9EC4-31C0FF0EF1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A887E7-26AF-234A-900C-1575D036EC8C}" type="datetimeFigureOut">
              <a:rPr lang="en-US" smtClean="0"/>
              <a:t>3/7/18</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B2B9F5-EFC2-7C43-9EC4-31C0FF0EF144}" type="slidenum">
              <a:rPr lang="en-US" smtClean="0"/>
              <a:t>‹#›</a:t>
            </a:fld>
            <a:endParaRPr lang="en-US"/>
          </a:p>
        </p:txBody>
      </p:sp>
    </p:spTree>
    <p:extLst>
      <p:ext uri="{BB962C8B-B14F-4D97-AF65-F5344CB8AC3E}">
        <p14:creationId xmlns:p14="http://schemas.microsoft.com/office/powerpoint/2010/main" val="192608017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oOVVzdLy69w" TargetMode="Externa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wikipedia.org/wiki/National_data_protection_author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EgLh25ZyMR"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6114" y="1964267"/>
            <a:ext cx="8504011" cy="2421464"/>
          </a:xfrm>
        </p:spPr>
        <p:txBody>
          <a:bodyPr/>
          <a:lstStyle/>
          <a:p>
            <a:r>
              <a:rPr lang="en-US" dirty="0"/>
              <a:t>Privacy &amp; </a:t>
            </a:r>
            <a:br>
              <a:rPr lang="en-US" dirty="0"/>
            </a:br>
            <a:r>
              <a:rPr lang="en-US" dirty="0"/>
              <a:t>The Internet </a:t>
            </a:r>
            <a:br>
              <a:rPr lang="en-US" dirty="0"/>
            </a:br>
            <a:r>
              <a:rPr lang="en-US" dirty="0"/>
              <a:t>of Things</a:t>
            </a:r>
          </a:p>
        </p:txBody>
      </p:sp>
      <p:sp>
        <p:nvSpPr>
          <p:cNvPr id="3" name="Subtitle 2"/>
          <p:cNvSpPr>
            <a:spLocks noGrp="1"/>
          </p:cNvSpPr>
          <p:nvPr>
            <p:ph type="subTitle" idx="1"/>
          </p:nvPr>
        </p:nvSpPr>
        <p:spPr/>
        <p:txBody>
          <a:bodyPr/>
          <a:lstStyle/>
          <a:p>
            <a:r>
              <a:rPr lang="en-US" dirty="0"/>
              <a:t>According to Lee Dorner &amp; Peter Coady, at least.</a:t>
            </a:r>
          </a:p>
        </p:txBody>
      </p:sp>
    </p:spTree>
    <p:extLst>
      <p:ext uri="{BB962C8B-B14F-4D97-AF65-F5344CB8AC3E}">
        <p14:creationId xmlns:p14="http://schemas.microsoft.com/office/powerpoint/2010/main" val="34796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Protection laws in Canada</a:t>
            </a:r>
          </a:p>
        </p:txBody>
      </p:sp>
      <p:sp>
        <p:nvSpPr>
          <p:cNvPr id="3" name="Content Placeholder 2"/>
          <p:cNvSpPr>
            <a:spLocks noGrp="1"/>
          </p:cNvSpPr>
          <p:nvPr>
            <p:ph idx="1"/>
          </p:nvPr>
        </p:nvSpPr>
        <p:spPr>
          <a:xfrm>
            <a:off x="685801" y="2142067"/>
            <a:ext cx="10131425" cy="3649133"/>
          </a:xfrm>
        </p:spPr>
        <p:txBody>
          <a:bodyPr>
            <a:normAutofit/>
          </a:bodyPr>
          <a:lstStyle/>
          <a:p>
            <a:r>
              <a:rPr lang="en-US" sz="2400" dirty="0"/>
              <a:t>Four private sector privacy statutes that govern the collection, use, disclosure and management of personal information in Canada (Canada, Alberta, BC, and Quebec – Manitoba’s is not yet in force)</a:t>
            </a:r>
          </a:p>
          <a:p>
            <a:r>
              <a:rPr lang="en-US" sz="2400" dirty="0"/>
              <a:t>Federal Act (PIPEDA) does not apply where a province has enacted legislation that has been deemed to be “substantially similar”</a:t>
            </a:r>
          </a:p>
          <a:p>
            <a:pPr lvl="1"/>
            <a:r>
              <a:rPr lang="en-US" sz="2400" dirty="0"/>
              <a:t>statutes in Alberta, BC, and Quebec have each been deemed substantially similar to PIPEDA</a:t>
            </a:r>
          </a:p>
          <a:p>
            <a:pPr lvl="1"/>
            <a:r>
              <a:rPr lang="en-US" sz="2400" dirty="0"/>
              <a:t>PIPEDA will apply to commercial trans-border personal information flows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174" y="960196"/>
            <a:ext cx="1487825" cy="743913"/>
          </a:xfrm>
          <a:prstGeom prst="rect">
            <a:avLst/>
          </a:prstGeom>
        </p:spPr>
      </p:pic>
    </p:spTree>
    <p:extLst>
      <p:ext uri="{BB962C8B-B14F-4D97-AF65-F5344CB8AC3E}">
        <p14:creationId xmlns:p14="http://schemas.microsoft.com/office/powerpoint/2010/main" val="46491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key principles</a:t>
            </a:r>
          </a:p>
        </p:txBody>
      </p:sp>
      <p:sp>
        <p:nvSpPr>
          <p:cNvPr id="3" name="Content Placeholder 2"/>
          <p:cNvSpPr>
            <a:spLocks noGrp="1"/>
          </p:cNvSpPr>
          <p:nvPr>
            <p:ph idx="1"/>
          </p:nvPr>
        </p:nvSpPr>
        <p:spPr>
          <a:xfrm>
            <a:off x="685801" y="2142067"/>
            <a:ext cx="10131425" cy="3926224"/>
          </a:xfrm>
        </p:spPr>
        <p:txBody>
          <a:bodyPr>
            <a:normAutofit/>
          </a:bodyPr>
          <a:lstStyle/>
          <a:p>
            <a:r>
              <a:rPr lang="en-US" sz="2400" dirty="0"/>
              <a:t>an organization may collect, use or disclose personal information only for a purpose that a reasonable person would consider appropriate in the circumstances </a:t>
            </a:r>
          </a:p>
          <a:p>
            <a:pPr lvl="0"/>
            <a:r>
              <a:rPr lang="en-US" sz="2400" dirty="0"/>
              <a:t>Organizations are accountable for the protection of personal information under their control.</a:t>
            </a:r>
          </a:p>
          <a:p>
            <a:endParaRPr lang="en-US" dirty="0"/>
          </a:p>
        </p:txBody>
      </p:sp>
    </p:spTree>
    <p:extLst>
      <p:ext uri="{BB962C8B-B14F-4D97-AF65-F5344CB8AC3E}">
        <p14:creationId xmlns:p14="http://schemas.microsoft.com/office/powerpoint/2010/main" val="206307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Key Principles (Cont’d)</a:t>
            </a:r>
          </a:p>
        </p:txBody>
      </p:sp>
      <p:sp>
        <p:nvSpPr>
          <p:cNvPr id="3" name="Content Placeholder 2"/>
          <p:cNvSpPr>
            <a:spLocks noGrp="1"/>
          </p:cNvSpPr>
          <p:nvPr>
            <p:ph idx="1"/>
          </p:nvPr>
        </p:nvSpPr>
        <p:spPr/>
        <p:txBody>
          <a:bodyPr/>
          <a:lstStyle/>
          <a:p>
            <a:pPr lvl="0"/>
            <a:r>
              <a:rPr lang="en-US" sz="2400" dirty="0"/>
              <a:t>The purposes for which the personal information is being collected must be identified during or prior to the collection.</a:t>
            </a:r>
          </a:p>
          <a:p>
            <a:pPr lvl="0"/>
            <a:r>
              <a:rPr lang="en-US" sz="2400" dirty="0"/>
              <a:t>Personal information may only be collected, used or disclosed by an organization with the knowledge and consent of the individual, with limited exceptions as specified in the legislation.</a:t>
            </a:r>
          </a:p>
          <a:p>
            <a:pPr lvl="0"/>
            <a:r>
              <a:rPr lang="en-US" sz="2400" dirty="0"/>
              <a:t>The collection of personal information is limited to what is necessary for the identified purposes and will be collected by fair and lawful means.</a:t>
            </a:r>
          </a:p>
          <a:p>
            <a:endParaRPr lang="en-US" dirty="0"/>
          </a:p>
        </p:txBody>
      </p:sp>
    </p:spTree>
    <p:extLst>
      <p:ext uri="{BB962C8B-B14F-4D97-AF65-F5344CB8AC3E}">
        <p14:creationId xmlns:p14="http://schemas.microsoft.com/office/powerpoint/2010/main" val="187323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Key Principles (cont’d)</a:t>
            </a:r>
          </a:p>
        </p:txBody>
      </p:sp>
      <p:sp>
        <p:nvSpPr>
          <p:cNvPr id="3" name="Content Placeholder 2"/>
          <p:cNvSpPr>
            <a:spLocks noGrp="1"/>
          </p:cNvSpPr>
          <p:nvPr>
            <p:ph idx="1"/>
          </p:nvPr>
        </p:nvSpPr>
        <p:spPr>
          <a:xfrm>
            <a:off x="685801" y="2142067"/>
            <a:ext cx="10131425" cy="3995497"/>
          </a:xfrm>
        </p:spPr>
        <p:txBody>
          <a:bodyPr>
            <a:normAutofit/>
          </a:bodyPr>
          <a:lstStyle/>
          <a:p>
            <a:pPr lvl="0"/>
            <a:r>
              <a:rPr lang="en-US" sz="2400" dirty="0"/>
              <a:t>Personal information must only be used and disclosed for the purposes for which it was collected, except with consent or as required by law. It can be retained only as long as it is necessary to fulfill those purposes.</a:t>
            </a:r>
          </a:p>
          <a:p>
            <a:pPr lvl="0"/>
            <a:r>
              <a:rPr lang="en-US" sz="2400" dirty="0"/>
              <a:t>Personal information must be as accurate, complete and up-to-date as is necessary.</a:t>
            </a:r>
          </a:p>
          <a:p>
            <a:pPr lvl="0"/>
            <a:r>
              <a:rPr lang="en-US" sz="2400" dirty="0"/>
              <a:t>Personal information must be protected by adequate safeguards.</a:t>
            </a:r>
          </a:p>
          <a:p>
            <a:endParaRPr lang="en-US" dirty="0"/>
          </a:p>
        </p:txBody>
      </p:sp>
    </p:spTree>
    <p:extLst>
      <p:ext uri="{BB962C8B-B14F-4D97-AF65-F5344CB8AC3E}">
        <p14:creationId xmlns:p14="http://schemas.microsoft.com/office/powerpoint/2010/main" val="173715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Key Principles (Cont’d)</a:t>
            </a:r>
          </a:p>
        </p:txBody>
      </p:sp>
      <p:sp>
        <p:nvSpPr>
          <p:cNvPr id="3" name="Content Placeholder 2"/>
          <p:cNvSpPr>
            <a:spLocks noGrp="1"/>
          </p:cNvSpPr>
          <p:nvPr>
            <p:ph idx="1"/>
          </p:nvPr>
        </p:nvSpPr>
        <p:spPr/>
        <p:txBody>
          <a:bodyPr/>
          <a:lstStyle/>
          <a:p>
            <a:pPr lvl="0"/>
            <a:r>
              <a:rPr lang="en-US" sz="2400" dirty="0"/>
              <a:t>Information about an organization's privacy policies and practices must be readily available to individuals upon request.</a:t>
            </a:r>
          </a:p>
          <a:p>
            <a:pPr lvl="0"/>
            <a:r>
              <a:rPr lang="en-US" sz="2400" dirty="0"/>
              <a:t>An individual has the right of access to personal information about himself or herself and has the right to seek correction. Both these rights are subject to some exceptions as specified in each statute.</a:t>
            </a:r>
          </a:p>
          <a:p>
            <a:pPr lvl="0"/>
            <a:r>
              <a:rPr lang="en-US" sz="2400" dirty="0"/>
              <a:t>Organizations must provide the means for an individual to challenge an organization's compliance of the above principles.</a:t>
            </a:r>
          </a:p>
          <a:p>
            <a:endParaRPr lang="en-US" dirty="0"/>
          </a:p>
        </p:txBody>
      </p:sp>
    </p:spTree>
    <p:extLst>
      <p:ext uri="{BB962C8B-B14F-4D97-AF65-F5344CB8AC3E}">
        <p14:creationId xmlns:p14="http://schemas.microsoft.com/office/powerpoint/2010/main" val="1633770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statutory obligations from a cybersecurity perspective</a:t>
            </a:r>
          </a:p>
        </p:txBody>
      </p:sp>
      <p:sp>
        <p:nvSpPr>
          <p:cNvPr id="3" name="Content Placeholder 2"/>
          <p:cNvSpPr>
            <a:spLocks noGrp="1"/>
          </p:cNvSpPr>
          <p:nvPr>
            <p:ph idx="1"/>
          </p:nvPr>
        </p:nvSpPr>
        <p:spPr/>
        <p:txBody>
          <a:bodyPr>
            <a:normAutofit/>
          </a:bodyPr>
          <a:lstStyle/>
          <a:p>
            <a:r>
              <a:rPr lang="en-US" sz="2400" dirty="0"/>
              <a:t>Security safeguards </a:t>
            </a:r>
          </a:p>
          <a:p>
            <a:pPr lvl="1"/>
            <a:r>
              <a:rPr lang="en-US" sz="2400" dirty="0"/>
              <a:t>must be appropriate to the sensitivity of the information (more sensitive = higher safeguard)</a:t>
            </a:r>
          </a:p>
          <a:p>
            <a:pPr lvl="1"/>
            <a:r>
              <a:rPr lang="en-US" sz="2400" dirty="0"/>
              <a:t>must protect against loss or theft, as well as unauthorized access, disclosure, copying, use, or modification, regardless of the format in which it is held</a:t>
            </a:r>
          </a:p>
          <a:p>
            <a:pPr lvl="1"/>
            <a:r>
              <a:rPr lang="en-US" sz="2400" dirty="0"/>
              <a:t>nature of safeguards will depend on sensitivity of information, the amount, distribution, format, and the method of storage</a:t>
            </a:r>
          </a:p>
        </p:txBody>
      </p:sp>
    </p:spTree>
    <p:extLst>
      <p:ext uri="{BB962C8B-B14F-4D97-AF65-F5344CB8AC3E}">
        <p14:creationId xmlns:p14="http://schemas.microsoft.com/office/powerpoint/2010/main" val="46910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statutory obligations from a cybersecurity perspective</a:t>
            </a:r>
          </a:p>
        </p:txBody>
      </p:sp>
      <p:sp>
        <p:nvSpPr>
          <p:cNvPr id="3" name="Content Placeholder 2"/>
          <p:cNvSpPr>
            <a:spLocks noGrp="1"/>
          </p:cNvSpPr>
          <p:nvPr>
            <p:ph idx="1"/>
          </p:nvPr>
        </p:nvSpPr>
        <p:spPr/>
        <p:txBody>
          <a:bodyPr>
            <a:normAutofit/>
          </a:bodyPr>
          <a:lstStyle/>
          <a:p>
            <a:r>
              <a:rPr lang="en-US" sz="2400" dirty="0"/>
              <a:t>the methods of protection include (a) physical measures; (b) organizational measures; (c) technological measures</a:t>
            </a:r>
          </a:p>
          <a:p>
            <a:r>
              <a:rPr lang="en-US" sz="2400" dirty="0"/>
              <a:t>An organization continues to be responsible for personal information it handles, even where that information has been transferred to a third party for storage or processing, and contractual or other means must be used to ensure that comparable levels of protection exist while the information is being processed by the third party</a:t>
            </a:r>
          </a:p>
        </p:txBody>
      </p:sp>
    </p:spTree>
    <p:extLst>
      <p:ext uri="{BB962C8B-B14F-4D97-AF65-F5344CB8AC3E}">
        <p14:creationId xmlns:p14="http://schemas.microsoft.com/office/powerpoint/2010/main" val="83107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Canada’s Anti-Spam Legislation</a:t>
            </a:r>
          </a:p>
        </p:txBody>
      </p:sp>
      <p:sp>
        <p:nvSpPr>
          <p:cNvPr id="3" name="Content Placeholder 2"/>
          <p:cNvSpPr>
            <a:spLocks noGrp="1"/>
          </p:cNvSpPr>
          <p:nvPr>
            <p:ph idx="1"/>
          </p:nvPr>
        </p:nvSpPr>
        <p:spPr/>
        <p:txBody>
          <a:bodyPr>
            <a:normAutofit/>
          </a:bodyPr>
          <a:lstStyle/>
          <a:p>
            <a:r>
              <a:rPr lang="en-US" sz="2000" dirty="0"/>
              <a:t>In December 2010, Parliament passed anti-spam legislation (in force as of July 2014) </a:t>
            </a:r>
          </a:p>
          <a:p>
            <a:r>
              <a:rPr lang="en-US" sz="2000" dirty="0"/>
              <a:t>amended PIPEDA by expanding the Privacy Commissioner’s investigative powers and permitting the Commissioner to take measures against the unauthorized collection of personal information through hacking or the illicit trading of electronic addresses </a:t>
            </a:r>
          </a:p>
          <a:p>
            <a:r>
              <a:rPr lang="en-US" sz="2000" dirty="0"/>
              <a:t>It complements PIPEDA in regulating certain online commercial practices, such as the sending of commercial electronic messages (by requiring senders to obtain prior consent), as well as the harvesting of electronic addresses and the installation of malicious software on computers. </a:t>
            </a:r>
          </a:p>
          <a:p>
            <a:r>
              <a:rPr lang="en-US" sz="2000" dirty="0"/>
              <a:t>Under the legislation, the Office of the Privacy Commissioner will share enforcement responsibilities with the CRTC and with the Competition Bureau.</a:t>
            </a:r>
            <a:endParaRPr lang="en-US" dirty="0"/>
          </a:p>
        </p:txBody>
      </p:sp>
    </p:spTree>
    <p:extLst>
      <p:ext uri="{BB962C8B-B14F-4D97-AF65-F5344CB8AC3E}">
        <p14:creationId xmlns:p14="http://schemas.microsoft.com/office/powerpoint/2010/main" val="13360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6146" name="Picture 2" descr="https://lh4.googleusercontent.com/RJ8EJ0-FHjUCkkz8_x9__X8QyS9MmyppqSgbbhz7Ky4PvThqtiAjxZzVazeGJZtkgTsbX1-xnuocHlAwhul1NfnCZACM-dCX9OkIqLoIC6620ZBCL38MOwWBFFch0ntcipL08Wz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9752" y="1671596"/>
            <a:ext cx="6095593" cy="335257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5909" y="808055"/>
            <a:ext cx="3979205" cy="1453363"/>
          </a:xfrm>
        </p:spPr>
        <p:txBody>
          <a:bodyPr>
            <a:normAutofit/>
          </a:bodyPr>
          <a:lstStyle/>
          <a:p>
            <a:r>
              <a:rPr lang="en-US" dirty="0"/>
              <a:t>Internet of Things examples</a:t>
            </a:r>
          </a:p>
        </p:txBody>
      </p:sp>
      <p:sp>
        <p:nvSpPr>
          <p:cNvPr id="3" name="Content Placeholder 2"/>
          <p:cNvSpPr>
            <a:spLocks noGrp="1"/>
          </p:cNvSpPr>
          <p:nvPr>
            <p:ph idx="1"/>
          </p:nvPr>
        </p:nvSpPr>
        <p:spPr>
          <a:xfrm>
            <a:off x="802178" y="2261420"/>
            <a:ext cx="4002936" cy="3637935"/>
          </a:xfrm>
        </p:spPr>
        <p:txBody>
          <a:bodyPr>
            <a:normAutofit fontScale="92500"/>
          </a:bodyPr>
          <a:lstStyle/>
          <a:p>
            <a:pPr>
              <a:lnSpc>
                <a:spcPct val="90000"/>
              </a:lnSpc>
            </a:pPr>
            <a:r>
              <a:rPr lang="en-US" sz="1400" dirty="0"/>
              <a:t>Smart home</a:t>
            </a:r>
          </a:p>
          <a:p>
            <a:pPr lvl="1">
              <a:lnSpc>
                <a:spcPct val="90000"/>
              </a:lnSpc>
            </a:pPr>
            <a:r>
              <a:rPr lang="en-US" sz="1400"/>
              <a:t>Amazon Echo, </a:t>
            </a:r>
            <a:r>
              <a:rPr lang="en-US" sz="1400" dirty="0"/>
              <a:t>Google Home, Nest</a:t>
            </a:r>
          </a:p>
          <a:p>
            <a:pPr>
              <a:lnSpc>
                <a:spcPct val="90000"/>
              </a:lnSpc>
            </a:pPr>
            <a:r>
              <a:rPr lang="en-US" sz="1400" dirty="0"/>
              <a:t>Wearables</a:t>
            </a:r>
          </a:p>
          <a:p>
            <a:pPr lvl="1">
              <a:lnSpc>
                <a:spcPct val="90000"/>
              </a:lnSpc>
            </a:pPr>
            <a:r>
              <a:rPr lang="en-US" sz="1400" dirty="0"/>
              <a:t>Fit Bit, Apple Watch</a:t>
            </a:r>
          </a:p>
          <a:p>
            <a:pPr>
              <a:lnSpc>
                <a:spcPct val="90000"/>
              </a:lnSpc>
            </a:pPr>
            <a:r>
              <a:rPr lang="en-US" sz="1400" dirty="0"/>
              <a:t>Cars</a:t>
            </a:r>
          </a:p>
          <a:p>
            <a:pPr lvl="1">
              <a:lnSpc>
                <a:spcPct val="90000"/>
              </a:lnSpc>
            </a:pPr>
            <a:r>
              <a:rPr lang="en-US" sz="1400" dirty="0"/>
              <a:t>Tesla, integrated apps and GPS</a:t>
            </a:r>
          </a:p>
          <a:p>
            <a:pPr>
              <a:lnSpc>
                <a:spcPct val="90000"/>
              </a:lnSpc>
            </a:pPr>
            <a:r>
              <a:rPr lang="en-US" sz="1400" dirty="0"/>
              <a:t>Industrial Applications</a:t>
            </a:r>
          </a:p>
          <a:p>
            <a:pPr lvl="1">
              <a:lnSpc>
                <a:spcPct val="90000"/>
              </a:lnSpc>
            </a:pPr>
            <a:r>
              <a:rPr lang="en-US" sz="1400" dirty="0"/>
              <a:t>logistics and order fulfillment in warehouses</a:t>
            </a:r>
          </a:p>
          <a:p>
            <a:pPr>
              <a:lnSpc>
                <a:spcPct val="90000"/>
              </a:lnSpc>
            </a:pPr>
            <a:r>
              <a:rPr lang="en-US" sz="1400" dirty="0"/>
              <a:t>Infrastructure and Energy Conservation</a:t>
            </a:r>
          </a:p>
          <a:p>
            <a:pPr lvl="1">
              <a:lnSpc>
                <a:spcPct val="90000"/>
              </a:lnSpc>
            </a:pPr>
            <a:r>
              <a:rPr lang="en-US" sz="1400" dirty="0"/>
              <a:t>‘Smart cities’ like Barcelona</a:t>
            </a:r>
          </a:p>
          <a:p>
            <a:pPr>
              <a:lnSpc>
                <a:spcPct val="90000"/>
              </a:lnSpc>
            </a:pPr>
            <a:r>
              <a:rPr lang="en-US" sz="1400" dirty="0"/>
              <a:t>Appliances</a:t>
            </a:r>
          </a:p>
          <a:p>
            <a:pPr lvl="1">
              <a:lnSpc>
                <a:spcPct val="90000"/>
              </a:lnSpc>
            </a:pPr>
            <a:r>
              <a:rPr lang="en-US" sz="1400" dirty="0">
                <a:hlinkClick r:id="rId5"/>
              </a:rPr>
              <a:t>Smart fridge</a:t>
            </a:r>
            <a:endParaRPr lang="en-US" sz="1400" dirty="0"/>
          </a:p>
        </p:txBody>
      </p:sp>
    </p:spTree>
    <p:extLst>
      <p:ext uri="{BB962C8B-B14F-4D97-AF65-F5344CB8AC3E}">
        <p14:creationId xmlns:p14="http://schemas.microsoft.com/office/powerpoint/2010/main" val="3322775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8" name="Picture 4" descr="https://lh3.googleusercontent.com/v2I5M4oYRvGjC2jAwEyp6bP3niiIpk_AvN--PrrLEtcDDqGhpcplOeed-6dxUSnOmlW5e07znZqWSS_9Sp0wF__qMPz6amSGzt3wbtQDiIJkmhhVwMow7SXkaqz1mYXKzCP-TA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752" y="1635410"/>
            <a:ext cx="6095593" cy="342494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5909" y="808055"/>
            <a:ext cx="3979205" cy="1453363"/>
          </a:xfrm>
        </p:spPr>
        <p:txBody>
          <a:bodyPr>
            <a:normAutofit/>
          </a:bodyPr>
          <a:lstStyle/>
          <a:p>
            <a:r>
              <a:rPr lang="en-US" dirty="0"/>
              <a:t>Growth of the </a:t>
            </a:r>
            <a:r>
              <a:rPr lang="en-US" dirty="0" err="1"/>
              <a:t>IoT</a:t>
            </a:r>
            <a:endParaRPr lang="en-US" dirty="0"/>
          </a:p>
        </p:txBody>
      </p:sp>
      <p:sp>
        <p:nvSpPr>
          <p:cNvPr id="3" name="Content Placeholder 2"/>
          <p:cNvSpPr>
            <a:spLocks noGrp="1"/>
          </p:cNvSpPr>
          <p:nvPr>
            <p:ph idx="1"/>
          </p:nvPr>
        </p:nvSpPr>
        <p:spPr>
          <a:xfrm>
            <a:off x="802178" y="2261420"/>
            <a:ext cx="4002936" cy="3637935"/>
          </a:xfrm>
        </p:spPr>
        <p:txBody>
          <a:bodyPr>
            <a:normAutofit/>
          </a:bodyPr>
          <a:lstStyle/>
          <a:p>
            <a:r>
              <a:rPr lang="en-US" dirty="0"/>
              <a:t>Sensor sales are growing 70% annually since 2010</a:t>
            </a:r>
          </a:p>
          <a:p>
            <a:r>
              <a:rPr lang="en-US" dirty="0"/>
              <a:t>Machine-to-Machine communications estimated to generate $900 billion in revenues by 2020</a:t>
            </a:r>
          </a:p>
          <a:p>
            <a:r>
              <a:rPr lang="en-US" dirty="0" err="1"/>
              <a:t>IoT</a:t>
            </a:r>
            <a:r>
              <a:rPr lang="en-US" dirty="0"/>
              <a:t> market in Canada estimated to be worth $18 billion in 2018</a:t>
            </a:r>
          </a:p>
          <a:p>
            <a:r>
              <a:rPr lang="en-US" dirty="0"/>
              <a:t>Huge startup presence in the </a:t>
            </a:r>
            <a:r>
              <a:rPr lang="en-US" dirty="0" err="1"/>
              <a:t>IoT</a:t>
            </a:r>
            <a:r>
              <a:rPr lang="en-US" dirty="0"/>
              <a:t> industry</a:t>
            </a:r>
          </a:p>
        </p:txBody>
      </p:sp>
    </p:spTree>
    <p:extLst>
      <p:ext uri="{BB962C8B-B14F-4D97-AF65-F5344CB8AC3E}">
        <p14:creationId xmlns:p14="http://schemas.microsoft.com/office/powerpoint/2010/main" val="3320685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t>
            </a:r>
            <a:br>
              <a:rPr lang="en-US" dirty="0"/>
            </a:br>
            <a:r>
              <a:rPr lang="en-US" dirty="0"/>
              <a:t>Our Computerized world</a:t>
            </a:r>
          </a:p>
        </p:txBody>
      </p:sp>
      <p:sp>
        <p:nvSpPr>
          <p:cNvPr id="3" name="Content Placeholder 2"/>
          <p:cNvSpPr>
            <a:spLocks noGrp="1"/>
          </p:cNvSpPr>
          <p:nvPr>
            <p:ph idx="1"/>
          </p:nvPr>
        </p:nvSpPr>
        <p:spPr>
          <a:xfrm>
            <a:off x="685802" y="2142067"/>
            <a:ext cx="9095508" cy="3649133"/>
          </a:xfrm>
        </p:spPr>
        <p:txBody>
          <a:bodyPr>
            <a:normAutofit/>
          </a:bodyPr>
          <a:lstStyle/>
          <a:p>
            <a:r>
              <a:rPr lang="en-US" sz="2400" dirty="0"/>
              <a:t>Collections of information about people are able to be searched/distributed/combined to generate comprehensive records of individual attributes and activities</a:t>
            </a:r>
          </a:p>
          <a:p>
            <a:r>
              <a:rPr lang="en-US" sz="2400" dirty="0"/>
              <a:t>Problem: keeping proper vigilance on where such information can and should go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656" y="1160778"/>
            <a:ext cx="2413570" cy="181017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847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https://lh3.googleusercontent.com/FqL1bM9h0j72yCJ_5lEwOvmISW750BUUHIXfOsdKE5VCEwDLC-LkUVcyL0Zuiur20BO1J1QPJZKcIQ_Z0dqZMcNVgQk5LREth53XCxlSRcYkxutAxlVukRF6X8WfuheQMQqWKb3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336" y="2760053"/>
            <a:ext cx="4059132" cy="2413160"/>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Benefits of the </a:t>
            </a:r>
            <a:r>
              <a:rPr lang="en-US" dirty="0" err="1"/>
              <a:t>IoT</a:t>
            </a:r>
            <a:endParaRPr lang="en-US" dirty="0"/>
          </a:p>
        </p:txBody>
      </p:sp>
      <p:sp>
        <p:nvSpPr>
          <p:cNvPr id="3" name="Content Placeholder 2"/>
          <p:cNvSpPr>
            <a:spLocks noGrp="1"/>
          </p:cNvSpPr>
          <p:nvPr>
            <p:ph idx="1"/>
          </p:nvPr>
        </p:nvSpPr>
        <p:spPr>
          <a:xfrm>
            <a:off x="685802" y="2142067"/>
            <a:ext cx="6282266" cy="3649133"/>
          </a:xfrm>
        </p:spPr>
        <p:txBody>
          <a:bodyPr>
            <a:normAutofit/>
          </a:bodyPr>
          <a:lstStyle/>
          <a:p>
            <a:r>
              <a:rPr lang="en-US" sz="2400" dirty="0"/>
              <a:t>“</a:t>
            </a:r>
            <a:r>
              <a:rPr lang="en-US" sz="2400" dirty="0" err="1"/>
              <a:t>IoT</a:t>
            </a:r>
            <a:r>
              <a:rPr lang="en-US" sz="2400" dirty="0"/>
              <a:t> could facilitate the next production revolution” – 2016 OECD report</a:t>
            </a:r>
          </a:p>
          <a:p>
            <a:r>
              <a:rPr lang="en-US" sz="2400" dirty="0"/>
              <a:t>Data collection allows for more flexible and responsive business models</a:t>
            </a:r>
          </a:p>
          <a:p>
            <a:pPr lvl="1"/>
            <a:r>
              <a:rPr lang="en-US" sz="2000" dirty="0"/>
              <a:t>companies have a better idea of what customers want and how to help them</a:t>
            </a:r>
          </a:p>
          <a:p>
            <a:r>
              <a:rPr lang="en-US" sz="2400" dirty="0"/>
              <a:t>more efficient production lines and roboticization = goods are cheaper for consumers</a:t>
            </a:r>
          </a:p>
        </p:txBody>
      </p:sp>
    </p:spTree>
    <p:extLst>
      <p:ext uri="{BB962C8B-B14F-4D97-AF65-F5344CB8AC3E}">
        <p14:creationId xmlns:p14="http://schemas.microsoft.com/office/powerpoint/2010/main" val="253808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https://lh6.googleusercontent.com/R-sxb7M8r-SsluI0FBlJPnnXjEnFRC-Ib_SIX0odetwv_Z6IEVqVQ--TvX3YDYtIPliYhBhmRrM1B-A6M2uR67YgQGoaHBYRLsaP4Tu6suLEx9OBUmdt-mCL1Q16t5m7yqEY4Gjk"/>
          <p:cNvPicPr>
            <a:picLocks noChangeAspect="1" noChangeArrowheads="1"/>
          </p:cNvPicPr>
          <p:nvPr/>
        </p:nvPicPr>
        <p:blipFill rotWithShape="1">
          <a:blip r:embed="rId3">
            <a:extLst>
              <a:ext uri="{28A0092B-C50C-407E-A947-70E740481C1C}">
                <a14:useLocalDpi xmlns:a14="http://schemas.microsoft.com/office/drawing/2010/main" val="0"/>
              </a:ext>
            </a:extLst>
          </a:blip>
          <a:srcRect l="18682" r="27843" b="-2"/>
          <a:stretch/>
        </p:blipFill>
        <p:spPr bwMode="auto">
          <a:xfrm>
            <a:off x="7590936" y="990600"/>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err="1"/>
              <a:t>Iot</a:t>
            </a:r>
            <a:r>
              <a:rPr lang="en-US" dirty="0"/>
              <a:t> problems</a:t>
            </a:r>
          </a:p>
        </p:txBody>
      </p:sp>
      <p:sp>
        <p:nvSpPr>
          <p:cNvPr id="3" name="Content Placeholder 2"/>
          <p:cNvSpPr>
            <a:spLocks noGrp="1"/>
          </p:cNvSpPr>
          <p:nvPr>
            <p:ph idx="1"/>
          </p:nvPr>
        </p:nvSpPr>
        <p:spPr>
          <a:xfrm>
            <a:off x="685802" y="2142067"/>
            <a:ext cx="6282266" cy="3649133"/>
          </a:xfrm>
        </p:spPr>
        <p:txBody>
          <a:bodyPr>
            <a:normAutofit/>
          </a:bodyPr>
          <a:lstStyle/>
          <a:p>
            <a:r>
              <a:rPr lang="en-US" sz="2000" dirty="0"/>
              <a:t>“The rise of a global internet of things network is ultimately creating a giant, internet-connected global robot which is so disparate and insecure that cyberattacks against it are going to cause major societal problems if it isn’t regulated.”</a:t>
            </a:r>
            <a:br>
              <a:rPr lang="en-US" dirty="0"/>
            </a:br>
            <a:r>
              <a:rPr lang="en-US" sz="1400" dirty="0"/>
              <a:t>Danny Palmer, “The Internet of Things? It’s really a giant robot and we don’t know how to fix it” ZD Net (June 8, 2017)</a:t>
            </a:r>
          </a:p>
        </p:txBody>
      </p:sp>
    </p:spTree>
    <p:extLst>
      <p:ext uri="{BB962C8B-B14F-4D97-AF65-F5344CB8AC3E}">
        <p14:creationId xmlns:p14="http://schemas.microsoft.com/office/powerpoint/2010/main" val="73740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936" y="2426100"/>
            <a:ext cx="3445714" cy="1929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685802" y="609600"/>
            <a:ext cx="6282266" cy="1456267"/>
          </a:xfrm>
        </p:spPr>
        <p:txBody>
          <a:bodyPr>
            <a:normAutofit/>
          </a:bodyPr>
          <a:lstStyle/>
          <a:p>
            <a:r>
              <a:rPr lang="en-US" dirty="0"/>
              <a:t>security and Privacy Risks with </a:t>
            </a:r>
            <a:r>
              <a:rPr lang="en-US" dirty="0" err="1"/>
              <a:t>Iot</a:t>
            </a:r>
            <a:endParaRPr lang="en-US" dirty="0"/>
          </a:p>
        </p:txBody>
      </p:sp>
      <p:sp>
        <p:nvSpPr>
          <p:cNvPr id="3" name="Content Placeholder 2"/>
          <p:cNvSpPr>
            <a:spLocks noGrp="1"/>
          </p:cNvSpPr>
          <p:nvPr>
            <p:ph idx="1"/>
          </p:nvPr>
        </p:nvSpPr>
        <p:spPr>
          <a:xfrm>
            <a:off x="685802" y="2142067"/>
            <a:ext cx="6282266" cy="3649133"/>
          </a:xfrm>
        </p:spPr>
        <p:txBody>
          <a:bodyPr>
            <a:normAutofit lnSpcReduction="10000"/>
          </a:bodyPr>
          <a:lstStyle/>
          <a:p>
            <a:pPr>
              <a:lnSpc>
                <a:spcPct val="90000"/>
              </a:lnSpc>
            </a:pPr>
            <a:r>
              <a:rPr lang="en-US" sz="1500" dirty="0"/>
              <a:t>Heavy startup presence in the field creates security risks</a:t>
            </a:r>
          </a:p>
          <a:p>
            <a:pPr lvl="1">
              <a:lnSpc>
                <a:spcPct val="90000"/>
              </a:lnSpc>
            </a:pPr>
            <a:r>
              <a:rPr lang="en-US" sz="1500" dirty="0"/>
              <a:t>devices are often crowdfunded or created by new companies who dedicate their limited resources to functionality over security</a:t>
            </a:r>
          </a:p>
          <a:p>
            <a:pPr lvl="1">
              <a:lnSpc>
                <a:spcPct val="90000"/>
              </a:lnSpc>
            </a:pPr>
            <a:r>
              <a:rPr lang="en-US" sz="1500" dirty="0"/>
              <a:t>recent Hewlett Packard study found that 100% of the home security </a:t>
            </a:r>
            <a:r>
              <a:rPr lang="en-US" sz="1500" dirty="0" err="1"/>
              <a:t>IoT</a:t>
            </a:r>
            <a:r>
              <a:rPr lang="en-US" sz="1500" dirty="0"/>
              <a:t> devices they studied had significant security vulnerabilities</a:t>
            </a:r>
          </a:p>
          <a:p>
            <a:pPr>
              <a:lnSpc>
                <a:spcPct val="90000"/>
              </a:lnSpc>
            </a:pPr>
            <a:r>
              <a:rPr lang="en-US" sz="1500" dirty="0"/>
              <a:t>No governing body or industry standards for </a:t>
            </a:r>
            <a:r>
              <a:rPr lang="en-US" sz="1500" dirty="0" err="1"/>
              <a:t>IoT</a:t>
            </a:r>
            <a:r>
              <a:rPr lang="en-US" sz="1500" dirty="0"/>
              <a:t> security</a:t>
            </a:r>
          </a:p>
          <a:p>
            <a:pPr lvl="1">
              <a:lnSpc>
                <a:spcPct val="90000"/>
              </a:lnSpc>
            </a:pPr>
            <a:r>
              <a:rPr lang="en-US" sz="1500" dirty="0"/>
              <a:t>devices are vulnerable to external threats (hackers, ransomware, etc.) and internal mishandling/errors by legitimate custodians of the data</a:t>
            </a:r>
          </a:p>
          <a:p>
            <a:pPr>
              <a:lnSpc>
                <a:spcPct val="90000"/>
              </a:lnSpc>
            </a:pPr>
            <a:r>
              <a:rPr lang="en-US" sz="1500" dirty="0"/>
              <a:t>even people who have no purchased an </a:t>
            </a:r>
            <a:r>
              <a:rPr lang="en-US" sz="1500" dirty="0" err="1"/>
              <a:t>IoT</a:t>
            </a:r>
            <a:r>
              <a:rPr lang="en-US" sz="1500" dirty="0"/>
              <a:t> device may be contributing data to it unknowingly</a:t>
            </a:r>
          </a:p>
          <a:p>
            <a:pPr lvl="1">
              <a:lnSpc>
                <a:spcPct val="90000"/>
              </a:lnSpc>
            </a:pPr>
            <a:r>
              <a:rPr lang="en-US" sz="1500" dirty="0"/>
              <a:t>August Smart Locks</a:t>
            </a:r>
          </a:p>
          <a:p>
            <a:pPr lvl="1">
              <a:lnSpc>
                <a:spcPct val="90000"/>
              </a:lnSpc>
            </a:pPr>
            <a:r>
              <a:rPr lang="en-US" sz="1500" dirty="0"/>
              <a:t>Amazon Echo</a:t>
            </a:r>
          </a:p>
        </p:txBody>
      </p:sp>
    </p:spTree>
    <p:extLst>
      <p:ext uri="{BB962C8B-B14F-4D97-AF65-F5344CB8AC3E}">
        <p14:creationId xmlns:p14="http://schemas.microsoft.com/office/powerpoint/2010/main" val="2035328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https://lh3.googleusercontent.com/gG-n6IXaB_WEg9WPNTMuov9cJgJHmLZ7dvHh1AFgcLi7wCtXJ87ezIxjf-pBw1_WHZPQMbUNLIB2QozT4FmYkftnqyVm8oZIv26IPqSYagm_sxFX2tS3LCflEZHw9vBULbglW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936" y="2245200"/>
            <a:ext cx="3445714" cy="22913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err="1"/>
              <a:t>IoT</a:t>
            </a:r>
            <a:r>
              <a:rPr lang="en-US" dirty="0"/>
              <a:t> and Canada’s Privacy Regime</a:t>
            </a:r>
          </a:p>
        </p:txBody>
      </p:sp>
      <p:sp>
        <p:nvSpPr>
          <p:cNvPr id="3" name="Content Placeholder 2"/>
          <p:cNvSpPr>
            <a:spLocks noGrp="1"/>
          </p:cNvSpPr>
          <p:nvPr>
            <p:ph idx="1"/>
          </p:nvPr>
        </p:nvSpPr>
        <p:spPr>
          <a:xfrm>
            <a:off x="685802" y="2142067"/>
            <a:ext cx="6282266" cy="3649133"/>
          </a:xfrm>
        </p:spPr>
        <p:txBody>
          <a:bodyPr>
            <a:normAutofit/>
          </a:bodyPr>
          <a:lstStyle/>
          <a:p>
            <a:r>
              <a:rPr lang="en-US" dirty="0"/>
              <a:t>Consent is considered to be the cornerstone of PIPEDA, but true consent is problematic in the </a:t>
            </a:r>
            <a:r>
              <a:rPr lang="en-US" dirty="0" err="1"/>
              <a:t>IoT</a:t>
            </a:r>
            <a:r>
              <a:rPr lang="en-US" dirty="0"/>
              <a:t> context</a:t>
            </a:r>
          </a:p>
          <a:p>
            <a:pPr lvl="1"/>
            <a:r>
              <a:rPr lang="en-US" dirty="0"/>
              <a:t>many devices have no user interface</a:t>
            </a:r>
          </a:p>
          <a:p>
            <a:pPr lvl="2"/>
            <a:r>
              <a:rPr lang="en-US" dirty="0"/>
              <a:t>problem for obtaining user consent</a:t>
            </a:r>
          </a:p>
          <a:p>
            <a:pPr lvl="2"/>
            <a:r>
              <a:rPr lang="en-US" dirty="0"/>
              <a:t>anti-spam legislation prevents software updates that users have not consented to, which leads to security vulnerabilities</a:t>
            </a:r>
          </a:p>
          <a:p>
            <a:r>
              <a:rPr lang="en-US" dirty="0"/>
              <a:t>One-time binary consent may not be sufficient in the ever-changing </a:t>
            </a:r>
            <a:r>
              <a:rPr lang="en-US" dirty="0" err="1"/>
              <a:t>IoT</a:t>
            </a:r>
            <a:r>
              <a:rPr lang="en-US" dirty="0"/>
              <a:t> environment</a:t>
            </a:r>
          </a:p>
        </p:txBody>
      </p:sp>
    </p:spTree>
    <p:extLst>
      <p:ext uri="{BB962C8B-B14F-4D97-AF65-F5344CB8AC3E}">
        <p14:creationId xmlns:p14="http://schemas.microsoft.com/office/powerpoint/2010/main" val="497443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Iot</a:t>
            </a:r>
            <a:r>
              <a:rPr lang="en-US" dirty="0"/>
              <a:t> and Canada’s Privacy Regime</a:t>
            </a:r>
          </a:p>
        </p:txBody>
      </p:sp>
      <p:sp>
        <p:nvSpPr>
          <p:cNvPr id="3" name="Content Placeholder 2"/>
          <p:cNvSpPr>
            <a:spLocks noGrp="1"/>
          </p:cNvSpPr>
          <p:nvPr>
            <p:ph idx="1"/>
          </p:nvPr>
        </p:nvSpPr>
        <p:spPr/>
        <p:txBody>
          <a:bodyPr/>
          <a:lstStyle/>
          <a:p>
            <a:r>
              <a:rPr lang="en-US" dirty="0"/>
              <a:t>PIPEDA predates smartphones and cloud technology</a:t>
            </a:r>
          </a:p>
          <a:p>
            <a:pPr lvl="1"/>
            <a:r>
              <a:rPr lang="en-US" dirty="0"/>
              <a:t>not well-suited for the </a:t>
            </a:r>
            <a:r>
              <a:rPr lang="en-US" dirty="0" err="1"/>
              <a:t>IoT</a:t>
            </a:r>
            <a:r>
              <a:rPr lang="en-US" dirty="0"/>
              <a:t> environment</a:t>
            </a:r>
          </a:p>
          <a:p>
            <a:pPr lvl="1"/>
            <a:r>
              <a:rPr lang="en-US" dirty="0"/>
              <a:t>“purpose” principle may be obsolete when the high value of data makes the collection of data a purpose unto itself</a:t>
            </a:r>
          </a:p>
          <a:p>
            <a:pPr lvl="1"/>
            <a:r>
              <a:rPr lang="en-US" dirty="0"/>
              <a:t>companies not required to specify which data will be used for which purpose</a:t>
            </a:r>
          </a:p>
          <a:p>
            <a:pPr lvl="1"/>
            <a:r>
              <a:rPr lang="en-US" dirty="0"/>
              <a:t>distinction between personal/non-personal and sensitive/non-sensitive data has lost its relevance</a:t>
            </a:r>
          </a:p>
          <a:p>
            <a:pPr lvl="2"/>
            <a:r>
              <a:rPr lang="en-US" dirty="0"/>
              <a:t>even seemingly innocuous data can be combined to make someone identifiable </a:t>
            </a:r>
          </a:p>
          <a:p>
            <a:pPr lvl="2"/>
            <a:r>
              <a:rPr lang="en-US" dirty="0"/>
              <a:t>’always on’ </a:t>
            </a:r>
            <a:r>
              <a:rPr lang="en-US" dirty="0" err="1"/>
              <a:t>IoT</a:t>
            </a:r>
            <a:r>
              <a:rPr lang="en-US" dirty="0"/>
              <a:t> products make it difficult to treat different data with different standards</a:t>
            </a:r>
          </a:p>
          <a:p>
            <a:endParaRPr lang="en-US" dirty="0"/>
          </a:p>
        </p:txBody>
      </p:sp>
    </p:spTree>
    <p:extLst>
      <p:ext uri="{BB962C8B-B14F-4D97-AF65-F5344CB8AC3E}">
        <p14:creationId xmlns:p14="http://schemas.microsoft.com/office/powerpoint/2010/main" val="1317213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2050" name="Picture 2" descr="https://lh3.googleusercontent.com/Vo6kF0lnwXDPgzwxTER_z8q6jWOaAOpTtzOCn6NLJbrixlWvaOfbuPaFYkHeN6W72N3DtMpsf2QLZPm3FbCVXYkJxrv6vnk1byJP07sbS2nbXgEQfQIn1ERoGFjjnfRDInkAPk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936" y="2426100"/>
            <a:ext cx="3445714" cy="1929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Regulation?</a:t>
            </a:r>
          </a:p>
        </p:txBody>
      </p:sp>
      <p:sp>
        <p:nvSpPr>
          <p:cNvPr id="3" name="Content Placeholder 2"/>
          <p:cNvSpPr>
            <a:spLocks noGrp="1"/>
          </p:cNvSpPr>
          <p:nvPr>
            <p:ph idx="1"/>
          </p:nvPr>
        </p:nvSpPr>
        <p:spPr>
          <a:xfrm>
            <a:off x="685802" y="2142067"/>
            <a:ext cx="6282266" cy="3649133"/>
          </a:xfrm>
        </p:spPr>
        <p:txBody>
          <a:bodyPr>
            <a:normAutofit/>
          </a:bodyPr>
          <a:lstStyle/>
          <a:p>
            <a:r>
              <a:rPr lang="en-US" sz="2400" dirty="0"/>
              <a:t>“There is no consensus as to whether privacy concerns will be adequately addressed through a market-based self-regulatory approach, or whether governmental regulation is needed"</a:t>
            </a:r>
            <a:br>
              <a:rPr lang="en-US" dirty="0"/>
            </a:br>
            <a:r>
              <a:rPr lang="en-US" sz="1600" b="1" dirty="0"/>
              <a:t>Samuel </a:t>
            </a:r>
            <a:r>
              <a:rPr lang="en-US" sz="1600" b="1" dirty="0" err="1"/>
              <a:t>Trosow</a:t>
            </a:r>
            <a:r>
              <a:rPr lang="en-US" sz="1600" b="1" dirty="0"/>
              <a:t>, “The Internet of Things: Implications for Consumer Privacy under Canadian Law”</a:t>
            </a:r>
          </a:p>
          <a:p>
            <a:endParaRPr lang="en-US" dirty="0"/>
          </a:p>
        </p:txBody>
      </p:sp>
    </p:spTree>
    <p:extLst>
      <p:ext uri="{BB962C8B-B14F-4D97-AF65-F5344CB8AC3E}">
        <p14:creationId xmlns:p14="http://schemas.microsoft.com/office/powerpoint/2010/main" val="90508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https://lh4.googleusercontent.com/Gx7JI2JSVQLz1RM5lYVmnNKQxBYlv7XxlFa1wraTEPzw-ijhxYrzhljLXjATncv9aSfEo8P4_0xuhQ8EVh9znipxq6Ut5osl6cmR0fJahDsYCIQIimoPyHNzNuVRTnj292G6Hh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936" y="2317147"/>
            <a:ext cx="3445714" cy="214750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Changes needed to Canada’s Data Protection Laws?</a:t>
            </a:r>
          </a:p>
        </p:txBody>
      </p:sp>
      <p:sp>
        <p:nvSpPr>
          <p:cNvPr id="3" name="Content Placeholder 2"/>
          <p:cNvSpPr>
            <a:spLocks noGrp="1"/>
          </p:cNvSpPr>
          <p:nvPr>
            <p:ph idx="1"/>
          </p:nvPr>
        </p:nvSpPr>
        <p:spPr>
          <a:xfrm>
            <a:off x="685802" y="2142067"/>
            <a:ext cx="6282266" cy="3649133"/>
          </a:xfrm>
        </p:spPr>
        <p:txBody>
          <a:bodyPr>
            <a:normAutofit/>
          </a:bodyPr>
          <a:lstStyle/>
          <a:p>
            <a:r>
              <a:rPr lang="en-US" dirty="0"/>
              <a:t>Do we need to change PIPEDA? Start from scratch with new legislation?</a:t>
            </a:r>
          </a:p>
          <a:p>
            <a:pPr lvl="1"/>
            <a:r>
              <a:rPr lang="en-US" dirty="0"/>
              <a:t>February 28 report by Standing Committee on Access to Information, Privacy and Ethics: PIPEDA needs to be updated</a:t>
            </a:r>
          </a:p>
          <a:p>
            <a:pPr lvl="2"/>
            <a:r>
              <a:rPr lang="en-US" dirty="0"/>
              <a:t>Give the OPC the right to impose fines, and more flexibility with investigations</a:t>
            </a:r>
          </a:p>
          <a:p>
            <a:pPr lvl="2"/>
            <a:r>
              <a:rPr lang="en-US" dirty="0"/>
              <a:t>consumer data gathered by the </a:t>
            </a:r>
            <a:r>
              <a:rPr lang="en-US" dirty="0" err="1"/>
              <a:t>IoT</a:t>
            </a:r>
            <a:r>
              <a:rPr lang="en-US" dirty="0"/>
              <a:t> be presumed to be “personally identifiable” and “sensitive”</a:t>
            </a:r>
          </a:p>
        </p:txBody>
      </p:sp>
    </p:spTree>
    <p:extLst>
      <p:ext uri="{BB962C8B-B14F-4D97-AF65-F5344CB8AC3E}">
        <p14:creationId xmlns:p14="http://schemas.microsoft.com/office/powerpoint/2010/main" val="151740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074" name="Picture 2" descr="https://lh4.googleusercontent.com/Gx7JI2JSVQLz1RM5lYVmnNKQxBYlv7XxlFa1wraTEPzw-ijhxYrzhljLXjATncv9aSfEo8P4_0xuhQ8EVh9znipxq6Ut5osl6cmR0fJahDsYCIQIimoPyHNzNuVRTnj292G6Hh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936" y="2317147"/>
            <a:ext cx="3445714" cy="214750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sz="3300" dirty="0"/>
              <a:t>Changes needed to Canada’s Data Protection Laws?</a:t>
            </a:r>
          </a:p>
        </p:txBody>
      </p:sp>
      <p:sp>
        <p:nvSpPr>
          <p:cNvPr id="3" name="Content Placeholder 2"/>
          <p:cNvSpPr>
            <a:spLocks noGrp="1"/>
          </p:cNvSpPr>
          <p:nvPr>
            <p:ph idx="1"/>
          </p:nvPr>
        </p:nvSpPr>
        <p:spPr>
          <a:xfrm>
            <a:off x="685802" y="2142067"/>
            <a:ext cx="6282266" cy="3649133"/>
          </a:xfrm>
        </p:spPr>
        <p:txBody>
          <a:bodyPr>
            <a:normAutofit/>
          </a:bodyPr>
          <a:lstStyle/>
          <a:p>
            <a:pPr lvl="2"/>
            <a:r>
              <a:rPr lang="en-US" dirty="0"/>
              <a:t>Privacy policies should follow a standardized format so they are easy to read and understand for consumers</a:t>
            </a:r>
          </a:p>
          <a:p>
            <a:pPr lvl="2"/>
            <a:r>
              <a:rPr lang="en-US" dirty="0"/>
              <a:t>more specific, clear delineations of the permissible scope and purposes for data collection and use</a:t>
            </a:r>
          </a:p>
          <a:p>
            <a:pPr lvl="2"/>
            <a:r>
              <a:rPr lang="en-US" dirty="0"/>
              <a:t>consumers should be able to decline sharing of data without losing device functionality</a:t>
            </a:r>
          </a:p>
          <a:p>
            <a:pPr lvl="2"/>
            <a:r>
              <a:rPr lang="en-US" dirty="0"/>
              <a:t>more clarity regarding the obligations and standards of care for controllers or processors of data</a:t>
            </a:r>
          </a:p>
          <a:p>
            <a:pPr lvl="2"/>
            <a:r>
              <a:rPr lang="en-US" dirty="0"/>
              <a:t>consumers should not be asked to waive the protections of Canadian privacy laws, or submit to foreign jurisdictions</a:t>
            </a:r>
          </a:p>
          <a:p>
            <a:endParaRPr lang="en-US" dirty="0"/>
          </a:p>
        </p:txBody>
      </p:sp>
    </p:spTree>
    <p:extLst>
      <p:ext uri="{BB962C8B-B14F-4D97-AF65-F5344CB8AC3E}">
        <p14:creationId xmlns:p14="http://schemas.microsoft.com/office/powerpoint/2010/main" val="2639589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98" name="Picture 2" descr="https://lh3.googleusercontent.com/IvnaHjfzsZd4Jm16bJjU8bPpnuzS6KPdmdL0xb-PEnYjw0RDBHuADzQ0Hs3AL9t8n66I7lGpE83eRMzvGfN6jtHch_2CEnmi-cdJRZ71gUWzoKnUZRkEGuS3nLKnwm7hoaNtKBN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936" y="2589692"/>
            <a:ext cx="3445714" cy="160241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EU General Data Protection Regulation</a:t>
            </a:r>
          </a:p>
        </p:txBody>
      </p:sp>
      <p:sp>
        <p:nvSpPr>
          <p:cNvPr id="3" name="Content Placeholder 2"/>
          <p:cNvSpPr>
            <a:spLocks noGrp="1"/>
          </p:cNvSpPr>
          <p:nvPr>
            <p:ph idx="1"/>
          </p:nvPr>
        </p:nvSpPr>
        <p:spPr>
          <a:xfrm>
            <a:off x="685802" y="2142067"/>
            <a:ext cx="6282266" cy="3649133"/>
          </a:xfrm>
        </p:spPr>
        <p:txBody>
          <a:bodyPr>
            <a:normAutofit/>
          </a:bodyPr>
          <a:lstStyle/>
          <a:p>
            <a:r>
              <a:rPr lang="en-US" dirty="0"/>
              <a:t>Comes into force May 25, 2018 in the EU, replacing the 1995 Data Protection Directive</a:t>
            </a:r>
          </a:p>
          <a:p>
            <a:r>
              <a:rPr lang="en-US" dirty="0"/>
              <a:t>Unlike a Directive, it is directly binding and applicable for member countries regardless without national-level enabling legislation</a:t>
            </a:r>
          </a:p>
        </p:txBody>
      </p:sp>
    </p:spTree>
    <p:extLst>
      <p:ext uri="{BB962C8B-B14F-4D97-AF65-F5344CB8AC3E}">
        <p14:creationId xmlns:p14="http://schemas.microsoft.com/office/powerpoint/2010/main" val="953532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EU’s GDPR</a:t>
            </a:r>
          </a:p>
        </p:txBody>
      </p:sp>
      <p:sp>
        <p:nvSpPr>
          <p:cNvPr id="3" name="Content Placeholder 2"/>
          <p:cNvSpPr>
            <a:spLocks noGrp="1"/>
          </p:cNvSpPr>
          <p:nvPr>
            <p:ph idx="1"/>
          </p:nvPr>
        </p:nvSpPr>
        <p:spPr/>
        <p:txBody>
          <a:bodyPr/>
          <a:lstStyle/>
          <a:p>
            <a:r>
              <a:rPr lang="en-US" dirty="0"/>
              <a:t>Applies to data where a controller of processor of that data is based in the EU, or where an organization outside the EU is controlling or processing the data of EU residents</a:t>
            </a:r>
          </a:p>
          <a:p>
            <a:r>
              <a:rPr lang="en-US" dirty="0"/>
              <a:t>Data controller is responsible and liable for implementing effective measures and demonstrating compliance of processing activities even if the processing is carried out by a data processor on behalf of the controller.</a:t>
            </a:r>
          </a:p>
          <a:p>
            <a:r>
              <a:rPr lang="en-US" dirty="0"/>
              <a:t>Data Protection Impact Assessments (Article 35) have to be conducted when specific risks occur to the rights and freedoms of data subjects. Risk assessment and mitigation is required and prior approval of the </a:t>
            </a:r>
            <a:r>
              <a:rPr lang="en-US" u="sng" dirty="0">
                <a:hlinkClick r:id="rId2"/>
              </a:rPr>
              <a:t>national data protection authorities</a:t>
            </a:r>
            <a:r>
              <a:rPr lang="en-US" dirty="0"/>
              <a:t> (DPAs) is required for high risks.</a:t>
            </a:r>
          </a:p>
          <a:p>
            <a:r>
              <a:rPr lang="en-US" dirty="0"/>
              <a:t>Data protection officers (Articles 37–39) are required to ensure compliance within </a:t>
            </a:r>
            <a:r>
              <a:rPr lang="en-US" dirty="0" err="1"/>
              <a:t>organisations</a:t>
            </a:r>
            <a:r>
              <a:rPr lang="en-US" dirty="0"/>
              <a:t>.</a:t>
            </a:r>
          </a:p>
          <a:p>
            <a:endParaRPr lang="en-US" dirty="0"/>
          </a:p>
        </p:txBody>
      </p:sp>
    </p:spTree>
    <p:extLst>
      <p:ext uri="{BB962C8B-B14F-4D97-AF65-F5344CB8AC3E}">
        <p14:creationId xmlns:p14="http://schemas.microsoft.com/office/powerpoint/2010/main" val="305805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412" r="17116"/>
          <a:stretch/>
        </p:blipFill>
        <p:spPr>
          <a:xfrm>
            <a:off x="7259781" y="2039707"/>
            <a:ext cx="3998191" cy="385385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685801" y="609600"/>
            <a:ext cx="5219699" cy="1456267"/>
          </a:xfrm>
        </p:spPr>
        <p:txBody>
          <a:bodyPr>
            <a:normAutofit/>
          </a:bodyPr>
          <a:lstStyle/>
          <a:p>
            <a:r>
              <a:rPr lang="en-US" dirty="0"/>
              <a:t>Internet of Things</a:t>
            </a:r>
          </a:p>
        </p:txBody>
      </p:sp>
      <p:sp>
        <p:nvSpPr>
          <p:cNvPr id="3" name="Content Placeholder 2"/>
          <p:cNvSpPr>
            <a:spLocks noGrp="1"/>
          </p:cNvSpPr>
          <p:nvPr>
            <p:ph idx="1"/>
          </p:nvPr>
        </p:nvSpPr>
        <p:spPr>
          <a:xfrm>
            <a:off x="685801" y="2142067"/>
            <a:ext cx="6421581" cy="3649133"/>
          </a:xfrm>
        </p:spPr>
        <p:txBody>
          <a:bodyPr>
            <a:normAutofit/>
          </a:bodyPr>
          <a:lstStyle/>
          <a:p>
            <a:r>
              <a:rPr lang="en-CA" dirty="0"/>
              <a:t>the networking of physical objects connecting through the internet (OPC </a:t>
            </a:r>
            <a:r>
              <a:rPr lang="en-CA" i="1" dirty="0"/>
              <a:t>Internet of Things</a:t>
            </a:r>
            <a:r>
              <a:rPr lang="en-CA" dirty="0"/>
              <a:t>)</a:t>
            </a:r>
          </a:p>
          <a:p>
            <a:pPr lvl="0"/>
            <a:r>
              <a:rPr lang="en-CA" dirty="0" err="1"/>
              <a:t>IoT</a:t>
            </a:r>
            <a:r>
              <a:rPr lang="en-CA" dirty="0"/>
              <a:t> application domains span almost all major economic sectors: health, education, agriculture, transportation, manufacturing, electric grids, and many more</a:t>
            </a:r>
            <a:endParaRPr lang="en-US" dirty="0"/>
          </a:p>
          <a:p>
            <a:r>
              <a:rPr lang="en-CA" dirty="0"/>
              <a:t>The combination of network connectivity, widespread sensor placement, and sophisticated data analysis techniques now enables applications to aggregate and act on large amounts of data generated by </a:t>
            </a:r>
            <a:r>
              <a:rPr lang="en-CA" dirty="0" err="1"/>
              <a:t>IoT</a:t>
            </a:r>
            <a:r>
              <a:rPr lang="en-CA" dirty="0"/>
              <a:t> devices in homes, public spaces, industry and the natural world</a:t>
            </a:r>
            <a:r>
              <a:rPr lang="en-US" dirty="0"/>
              <a:t> </a:t>
            </a:r>
          </a:p>
        </p:txBody>
      </p:sp>
    </p:spTree>
    <p:extLst>
      <p:ext uri="{BB962C8B-B14F-4D97-AF65-F5344CB8AC3E}">
        <p14:creationId xmlns:p14="http://schemas.microsoft.com/office/powerpoint/2010/main" val="3773556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EU’s GDPR</a:t>
            </a:r>
          </a:p>
        </p:txBody>
      </p:sp>
      <p:sp>
        <p:nvSpPr>
          <p:cNvPr id="3" name="Content Placeholder 2"/>
          <p:cNvSpPr>
            <a:spLocks noGrp="1"/>
          </p:cNvSpPr>
          <p:nvPr>
            <p:ph idx="1"/>
          </p:nvPr>
        </p:nvSpPr>
        <p:spPr/>
        <p:txBody>
          <a:bodyPr/>
          <a:lstStyle/>
          <a:p>
            <a:pPr fontAlgn="base"/>
            <a:r>
              <a:rPr lang="en-US" sz="2000" dirty="0"/>
              <a:t>Data may not be processed unless there is at least one lawful basis to do so</a:t>
            </a:r>
          </a:p>
          <a:p>
            <a:pPr lvl="1" fontAlgn="base"/>
            <a:r>
              <a:rPr lang="en-US" sz="1800" dirty="0"/>
              <a:t>If consent is the lawful basis stated, the consent must be explicit for the specific data used and the specific purpose it was used for</a:t>
            </a:r>
          </a:p>
          <a:p>
            <a:pPr lvl="2" fontAlgn="base"/>
            <a:r>
              <a:rPr lang="en-US" sz="1600" dirty="0"/>
              <a:t>Unlike the PIPEDA consent model!</a:t>
            </a:r>
          </a:p>
          <a:p>
            <a:r>
              <a:rPr lang="en-US" sz="2000" dirty="0"/>
              <a:t>Right to be forgotten replaced with a more limited “right to erasure” </a:t>
            </a:r>
          </a:p>
          <a:p>
            <a:endParaRPr lang="en-US" dirty="0"/>
          </a:p>
        </p:txBody>
      </p:sp>
    </p:spTree>
    <p:extLst>
      <p:ext uri="{BB962C8B-B14F-4D97-AF65-F5344CB8AC3E}">
        <p14:creationId xmlns:p14="http://schemas.microsoft.com/office/powerpoint/2010/main" val="99519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6" name="Picture 2" descr="https://lh3.googleusercontent.com/SbVnKQLwKem39Mh7-zIMG1O1pE8cYu_08wmM0ynHWnWv4oa3KRoC6MuAlcqHQnbsQTyadbw8iD8mk-V-tAUMNmaneqt67aaY1jQDQtJZNDyOg622sqWiiB56RWZeVyg211KQxJ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752" y="1313480"/>
            <a:ext cx="6095593" cy="406880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25909" y="808055"/>
            <a:ext cx="3979205" cy="1453363"/>
          </a:xfrm>
        </p:spPr>
        <p:txBody>
          <a:bodyPr>
            <a:normAutofit/>
          </a:bodyPr>
          <a:lstStyle/>
          <a:p>
            <a:r>
              <a:rPr lang="en-US" dirty="0"/>
              <a:t>The Open Source Model</a:t>
            </a:r>
          </a:p>
        </p:txBody>
      </p:sp>
      <p:sp>
        <p:nvSpPr>
          <p:cNvPr id="3" name="Content Placeholder 2"/>
          <p:cNvSpPr>
            <a:spLocks noGrp="1"/>
          </p:cNvSpPr>
          <p:nvPr>
            <p:ph idx="1"/>
          </p:nvPr>
        </p:nvSpPr>
        <p:spPr>
          <a:xfrm>
            <a:off x="802178" y="2261420"/>
            <a:ext cx="4002936" cy="3637935"/>
          </a:xfrm>
        </p:spPr>
        <p:txBody>
          <a:bodyPr>
            <a:normAutofit/>
          </a:bodyPr>
          <a:lstStyle/>
          <a:p>
            <a:pPr fontAlgn="base"/>
            <a:r>
              <a:rPr lang="en-US" dirty="0"/>
              <a:t>OSIOT “building a Rosetta Stone for the </a:t>
            </a:r>
            <a:r>
              <a:rPr lang="en-US" dirty="0" err="1"/>
              <a:t>IoT</a:t>
            </a:r>
            <a:r>
              <a:rPr lang="en-US" dirty="0"/>
              <a:t>”</a:t>
            </a:r>
          </a:p>
          <a:p>
            <a:pPr lvl="1" fontAlgn="base"/>
            <a:r>
              <a:rPr lang="en-US" dirty="0"/>
              <a:t>Creating a horizontal interoperability platform called the Open Horizontal Platform to allow objects and systems within the </a:t>
            </a:r>
            <a:r>
              <a:rPr lang="en-US" dirty="0" err="1"/>
              <a:t>IoT</a:t>
            </a:r>
            <a:r>
              <a:rPr lang="en-US" dirty="0"/>
              <a:t> to communicate and share with each other across sectors </a:t>
            </a:r>
          </a:p>
          <a:p>
            <a:pPr lvl="1" fontAlgn="base"/>
            <a:r>
              <a:rPr lang="en-US" dirty="0"/>
              <a:t>Example: sensors on jet engines on aircraft could be used to create a vast real-time weather data network </a:t>
            </a:r>
          </a:p>
          <a:p>
            <a:endParaRPr lang="en-US" dirty="0"/>
          </a:p>
        </p:txBody>
      </p:sp>
    </p:spTree>
    <p:extLst>
      <p:ext uri="{BB962C8B-B14F-4D97-AF65-F5344CB8AC3E}">
        <p14:creationId xmlns:p14="http://schemas.microsoft.com/office/powerpoint/2010/main" val="3762003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122" name="Picture 2" descr="https://lh3.googleusercontent.com/SbVnKQLwKem39Mh7-zIMG1O1pE8cYu_08wmM0ynHWnWv4oa3KRoC6MuAlcqHQnbsQTyadbw8iD8mk-V-tAUMNmaneqt67aaY1jQDQtJZNDyOg622sqWiiB56RWZeVyg211KQxJ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0936" y="2240892"/>
            <a:ext cx="3445714" cy="230001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The Open Source Model</a:t>
            </a:r>
          </a:p>
        </p:txBody>
      </p:sp>
      <p:sp>
        <p:nvSpPr>
          <p:cNvPr id="3" name="Content Placeholder 2"/>
          <p:cNvSpPr>
            <a:spLocks noGrp="1"/>
          </p:cNvSpPr>
          <p:nvPr>
            <p:ph idx="1"/>
          </p:nvPr>
        </p:nvSpPr>
        <p:spPr>
          <a:xfrm>
            <a:off x="685802" y="2142067"/>
            <a:ext cx="6282266" cy="3649133"/>
          </a:xfrm>
        </p:spPr>
        <p:txBody>
          <a:bodyPr>
            <a:normAutofit/>
          </a:bodyPr>
          <a:lstStyle/>
          <a:p>
            <a:pPr fontAlgn="base"/>
            <a:r>
              <a:rPr lang="en-US" dirty="0"/>
              <a:t>OSIOT model based on policy and ownership for different levels of control over the data</a:t>
            </a:r>
          </a:p>
          <a:p>
            <a:pPr lvl="1" fontAlgn="base"/>
            <a:r>
              <a:rPr lang="en-US" dirty="0"/>
              <a:t>For example, if water quality sensors were part of the open source </a:t>
            </a:r>
            <a:r>
              <a:rPr lang="en-US" dirty="0" err="1"/>
              <a:t>IoT</a:t>
            </a:r>
            <a:r>
              <a:rPr lang="en-US" dirty="0"/>
              <a:t>, it could be set up so that control over the sensors was restricted to a certain authenticated group, but the public at large could still have access to the data the sensor is producing</a:t>
            </a:r>
          </a:p>
          <a:p>
            <a:pPr fontAlgn="base"/>
            <a:r>
              <a:rPr lang="en-US" dirty="0"/>
              <a:t>Monica Lam on </a:t>
            </a:r>
            <a:r>
              <a:rPr lang="en-US" dirty="0">
                <a:hlinkClick r:id="rId5"/>
              </a:rPr>
              <a:t>maintaining privacy in the </a:t>
            </a:r>
            <a:r>
              <a:rPr lang="en-US" dirty="0" err="1">
                <a:hlinkClick r:id="rId5"/>
              </a:rPr>
              <a:t>IoT</a:t>
            </a:r>
            <a:endParaRPr lang="en-US" dirty="0"/>
          </a:p>
          <a:p>
            <a:endParaRPr lang="en-US" dirty="0"/>
          </a:p>
        </p:txBody>
      </p:sp>
    </p:spTree>
    <p:extLst>
      <p:ext uri="{BB962C8B-B14F-4D97-AF65-F5344CB8AC3E}">
        <p14:creationId xmlns:p14="http://schemas.microsoft.com/office/powerpoint/2010/main" val="423038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569" y="1084488"/>
            <a:ext cx="8461649" cy="4720567"/>
          </a:xfrm>
          <a:prstGeom prst="rect">
            <a:avLst/>
          </a:prstGeom>
        </p:spPr>
      </p:pic>
    </p:spTree>
    <p:extLst>
      <p:ext uri="{BB962C8B-B14F-4D97-AF65-F5344CB8AC3E}">
        <p14:creationId xmlns:p14="http://schemas.microsoft.com/office/powerpoint/2010/main" val="108300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on our control over personal information data</a:t>
            </a:r>
          </a:p>
        </p:txBody>
      </p:sp>
      <p:sp>
        <p:nvSpPr>
          <p:cNvPr id="3" name="Content Placeholder 2"/>
          <p:cNvSpPr>
            <a:spLocks noGrp="1"/>
          </p:cNvSpPr>
          <p:nvPr>
            <p:ph idx="1"/>
          </p:nvPr>
        </p:nvSpPr>
        <p:spPr/>
        <p:txBody>
          <a:bodyPr>
            <a:normAutofit/>
          </a:bodyPr>
          <a:lstStyle/>
          <a:p>
            <a:r>
              <a:rPr lang="en-US" sz="2400" dirty="0"/>
              <a:t>Firms that traffic in personally-identified data argue that the information collected, processed, and exchanged is both their property (because it is valuable) and their constitutionally-protected speech (because it is information) – Cohen</a:t>
            </a:r>
          </a:p>
          <a:p>
            <a:r>
              <a:rPr lang="en-US" sz="2400" dirty="0"/>
              <a:t>In contrast, some privacy scholars argue that individuals should have </a:t>
            </a:r>
            <a:r>
              <a:rPr lang="en-US" sz="2400" i="1" dirty="0"/>
              <a:t>control </a:t>
            </a:r>
            <a:r>
              <a:rPr lang="en-US" sz="2400" dirty="0"/>
              <a:t>over their personal information data</a:t>
            </a:r>
          </a:p>
          <a:p>
            <a:pPr lvl="1"/>
            <a:r>
              <a:rPr lang="en-US" sz="2000" dirty="0"/>
              <a:t>determine when, how, and to what extent information about themselves is communicated to others</a:t>
            </a:r>
          </a:p>
          <a:p>
            <a:pPr lvl="2"/>
            <a:r>
              <a:rPr lang="en-US" sz="1800" dirty="0"/>
              <a:t>a difficult task for a highly computerized culture</a:t>
            </a:r>
          </a:p>
        </p:txBody>
      </p:sp>
    </p:spTree>
    <p:extLst>
      <p:ext uri="{BB962C8B-B14F-4D97-AF65-F5344CB8AC3E}">
        <p14:creationId xmlns:p14="http://schemas.microsoft.com/office/powerpoint/2010/main" val="179817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783" y="2595913"/>
            <a:ext cx="4109271" cy="296894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701217" y="669510"/>
            <a:ext cx="9495727" cy="1453363"/>
          </a:xfrm>
        </p:spPr>
        <p:txBody>
          <a:bodyPr>
            <a:normAutofit/>
          </a:bodyPr>
          <a:lstStyle/>
          <a:p>
            <a:pPr>
              <a:lnSpc>
                <a:spcPct val="90000"/>
              </a:lnSpc>
            </a:pPr>
            <a:r>
              <a:rPr lang="en-US" dirty="0"/>
              <a:t>A restricted Access Approach to Information Privacy – James Moor</a:t>
            </a:r>
          </a:p>
        </p:txBody>
      </p:sp>
      <p:sp>
        <p:nvSpPr>
          <p:cNvPr id="3" name="Content Placeholder 2"/>
          <p:cNvSpPr>
            <a:spLocks noGrp="1"/>
          </p:cNvSpPr>
          <p:nvPr>
            <p:ph idx="1"/>
          </p:nvPr>
        </p:nvSpPr>
        <p:spPr>
          <a:xfrm>
            <a:off x="802178" y="2261420"/>
            <a:ext cx="6208222" cy="3637935"/>
          </a:xfrm>
        </p:spPr>
        <p:txBody>
          <a:bodyPr>
            <a:normAutofit/>
          </a:bodyPr>
          <a:lstStyle/>
          <a:p>
            <a:r>
              <a:rPr lang="en-US" sz="2400" dirty="0"/>
              <a:t>To ensure that only the right people have access to relevant information at the right time</a:t>
            </a:r>
          </a:p>
          <a:p>
            <a:r>
              <a:rPr lang="en-US" sz="2400" dirty="0"/>
              <a:t>To give individuals as much control (informed consent) over personal data as realistically possible</a:t>
            </a:r>
          </a:p>
          <a:p>
            <a:r>
              <a:rPr lang="en-US" sz="2400" dirty="0"/>
              <a:t>Privacy as a complex of situations in which information is authorized to flow to some people some of the time</a:t>
            </a:r>
          </a:p>
        </p:txBody>
      </p:sp>
    </p:spTree>
    <p:extLst>
      <p:ext uri="{BB962C8B-B14F-4D97-AF65-F5344CB8AC3E}">
        <p14:creationId xmlns:p14="http://schemas.microsoft.com/office/powerpoint/2010/main" val="281106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Restricting Access</a:t>
            </a:r>
          </a:p>
        </p:txBody>
      </p:sp>
      <p:sp>
        <p:nvSpPr>
          <p:cNvPr id="3" name="Content Placeholder 2"/>
          <p:cNvSpPr>
            <a:spLocks noGrp="1"/>
          </p:cNvSpPr>
          <p:nvPr>
            <p:ph idx="1"/>
          </p:nvPr>
        </p:nvSpPr>
        <p:spPr/>
        <p:txBody>
          <a:bodyPr>
            <a:normAutofit/>
          </a:bodyPr>
          <a:lstStyle/>
          <a:p>
            <a:r>
              <a:rPr lang="en-US" altLang="en-US" sz="2400" dirty="0"/>
              <a:t>Cohen: informational autonomy comports with important values concerning the fair and just treatment of individuals within society.</a:t>
            </a:r>
          </a:p>
          <a:p>
            <a:pPr lvl="1"/>
            <a:r>
              <a:rPr lang="en-US" altLang="en-US" sz="2400" dirty="0"/>
              <a:t>placing some cost burden on processors and users of personally-identified data promotes greater respect for individual dignity than requiring individuals to purchase their privacy against a default rule of no-privacy</a:t>
            </a:r>
          </a:p>
          <a:p>
            <a:r>
              <a:rPr lang="en-US" altLang="en-US" sz="2400" dirty="0"/>
              <a:t>Katyal: autonomy has already been impacted by the very fact that the modern architecture of the internet </a:t>
            </a:r>
            <a:r>
              <a:rPr lang="en-US" altLang="en-US" sz="2400" i="1" dirty="0"/>
              <a:t>facilitates</a:t>
            </a:r>
            <a:r>
              <a:rPr lang="en-US" altLang="en-US" sz="2400" dirty="0"/>
              <a:t> rather than prevents, informational invasions.</a:t>
            </a:r>
          </a:p>
          <a:p>
            <a:endParaRPr lang="en-US" dirty="0"/>
          </a:p>
        </p:txBody>
      </p:sp>
    </p:spTree>
    <p:extLst>
      <p:ext uri="{BB962C8B-B14F-4D97-AF65-F5344CB8AC3E}">
        <p14:creationId xmlns:p14="http://schemas.microsoft.com/office/powerpoint/2010/main" val="121860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936" y="2421792"/>
            <a:ext cx="3445714" cy="19382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685802" y="609600"/>
            <a:ext cx="6282266" cy="1456267"/>
          </a:xfrm>
        </p:spPr>
        <p:txBody>
          <a:bodyPr>
            <a:normAutofit/>
          </a:bodyPr>
          <a:lstStyle/>
          <a:p>
            <a:r>
              <a:rPr lang="en-US" dirty="0"/>
              <a:t>Canadian Jurisprudence on Informational Privacy</a:t>
            </a:r>
          </a:p>
        </p:txBody>
      </p:sp>
      <p:sp>
        <p:nvSpPr>
          <p:cNvPr id="3" name="Content Placeholder 2"/>
          <p:cNvSpPr>
            <a:spLocks noGrp="1"/>
          </p:cNvSpPr>
          <p:nvPr>
            <p:ph idx="1"/>
          </p:nvPr>
        </p:nvSpPr>
        <p:spPr>
          <a:xfrm>
            <a:off x="685802" y="2142067"/>
            <a:ext cx="6282266" cy="3649133"/>
          </a:xfrm>
        </p:spPr>
        <p:txBody>
          <a:bodyPr>
            <a:normAutofit/>
          </a:bodyPr>
          <a:lstStyle/>
          <a:p>
            <a:r>
              <a:rPr lang="en-US" i="1" dirty="0"/>
              <a:t>R v Silveira</a:t>
            </a:r>
            <a:r>
              <a:rPr lang="en-US" dirty="0"/>
              <a:t>: there is no place on Earth where persons can have a greater expectation of privacy than within their ‘dwelling-house’ (1995 SCC)</a:t>
            </a:r>
          </a:p>
          <a:p>
            <a:r>
              <a:rPr lang="en-US" i="1" dirty="0"/>
              <a:t>R v Spencer: </a:t>
            </a:r>
            <a:r>
              <a:rPr lang="en-US" dirty="0"/>
              <a:t>there is a reasonable expectation of privacy in subscriber information linked to internet activity, as this information can be the key to unlocking sensitive details about a user’s online activities and is worthy of constitutional protection (2014 SCC)</a:t>
            </a:r>
            <a:endParaRPr lang="en-US" i="1" dirty="0"/>
          </a:p>
        </p:txBody>
      </p:sp>
    </p:spTree>
    <p:extLst>
      <p:ext uri="{BB962C8B-B14F-4D97-AF65-F5344CB8AC3E}">
        <p14:creationId xmlns:p14="http://schemas.microsoft.com/office/powerpoint/2010/main" val="262188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jurisprudence on informational privacy</a:t>
            </a:r>
          </a:p>
        </p:txBody>
      </p:sp>
      <p:sp>
        <p:nvSpPr>
          <p:cNvPr id="3" name="Content Placeholder 2"/>
          <p:cNvSpPr>
            <a:spLocks noGrp="1"/>
          </p:cNvSpPr>
          <p:nvPr>
            <p:ph idx="1"/>
          </p:nvPr>
        </p:nvSpPr>
        <p:spPr/>
        <p:txBody>
          <a:bodyPr>
            <a:normAutofit/>
          </a:bodyPr>
          <a:lstStyle/>
          <a:p>
            <a:r>
              <a:rPr lang="en-US" sz="2400" i="1" dirty="0"/>
              <a:t>Gordon v Canada: </a:t>
            </a:r>
            <a:r>
              <a:rPr lang="en-US" sz="2400" dirty="0"/>
              <a:t>information will be about an identifiable individual where there is a serious possibility than an individual could be identified through the use of that information, alone or in combination with other available information (2008 FC)</a:t>
            </a:r>
          </a:p>
          <a:p>
            <a:r>
              <a:rPr lang="en-US" sz="2400" i="1" dirty="0"/>
              <a:t>Citi Cards Canada</a:t>
            </a:r>
            <a:r>
              <a:rPr lang="en-US" sz="2400" dirty="0"/>
              <a:t>: “personal information” has an elastic definition and should be interpreted accordingly (2011 ONCA)</a:t>
            </a:r>
          </a:p>
          <a:p>
            <a:pPr lvl="1"/>
            <a:r>
              <a:rPr lang="en-US" sz="2200" dirty="0"/>
              <a:t>While the temperature in your house may not easily fit into the concept of “personal” information, under the internet of things, it would</a:t>
            </a:r>
          </a:p>
        </p:txBody>
      </p:sp>
    </p:spTree>
    <p:extLst>
      <p:ext uri="{BB962C8B-B14F-4D97-AF65-F5344CB8AC3E}">
        <p14:creationId xmlns:p14="http://schemas.microsoft.com/office/powerpoint/2010/main" val="508751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2200</TotalTime>
  <Words>2231</Words>
  <Application>Microsoft Macintosh PowerPoint</Application>
  <PresentationFormat>Widescreen</PresentationFormat>
  <Paragraphs>148</Paragraphs>
  <Slides>32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Celestial</vt:lpstr>
      <vt:lpstr>Privacy &amp;  The Internet  of Things</vt:lpstr>
      <vt:lpstr>Privacy:  Our Computerized world</vt:lpstr>
      <vt:lpstr>Internet of Things</vt:lpstr>
      <vt:lpstr>PowerPoint Presentation</vt:lpstr>
      <vt:lpstr>Literature on our control over personal information data</vt:lpstr>
      <vt:lpstr>A restricted Access Approach to Information Privacy – James Moor</vt:lpstr>
      <vt:lpstr>Importance of Restricting Access</vt:lpstr>
      <vt:lpstr>Canadian Jurisprudence on Informational Privacy</vt:lpstr>
      <vt:lpstr>Canadian jurisprudence on informational privacy</vt:lpstr>
      <vt:lpstr>Privacy Protection laws in Canada</vt:lpstr>
      <vt:lpstr>Common key principles</vt:lpstr>
      <vt:lpstr>Common Key Principles (Cont’d)</vt:lpstr>
      <vt:lpstr>Common Key Principles (cont’d)</vt:lpstr>
      <vt:lpstr>Common Key Principles (Cont’d)</vt:lpstr>
      <vt:lpstr>relevant statutory obligations from a cybersecurity perspective</vt:lpstr>
      <vt:lpstr>Relevant statutory obligations from a cybersecurity perspective</vt:lpstr>
      <vt:lpstr>Canada’s Anti-Spam Legislation</vt:lpstr>
      <vt:lpstr>Internet of Things examples</vt:lpstr>
      <vt:lpstr>Growth of the IoT</vt:lpstr>
      <vt:lpstr>Benefits of the IoT</vt:lpstr>
      <vt:lpstr>Iot problems</vt:lpstr>
      <vt:lpstr>security and Privacy Risks with Iot</vt:lpstr>
      <vt:lpstr>IoT and Canada’s Privacy Regime</vt:lpstr>
      <vt:lpstr>Iot and Canada’s Privacy Regime</vt:lpstr>
      <vt:lpstr>Regulation?</vt:lpstr>
      <vt:lpstr>Changes needed to Canada’s Data Protection Laws?</vt:lpstr>
      <vt:lpstr>Changes needed to Canada’s Data Protection Laws?</vt:lpstr>
      <vt:lpstr>EU General Data Protection Regulation</vt:lpstr>
      <vt:lpstr>Highlights of EU’s GDPR</vt:lpstr>
      <vt:lpstr>Highlights of EU’s GDPR</vt:lpstr>
      <vt:lpstr>The Open Source Model</vt:lpstr>
      <vt:lpstr>The Open Source Model</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&amp;  The Internet  of Things</dc:title>
  <dc:creator>Peter Coady</dc:creator>
  <cp:lastModifiedBy>Microsoft Office User</cp:lastModifiedBy>
  <cp:revision>40</cp:revision>
  <dcterms:created xsi:type="dcterms:W3CDTF">2018-03-02T16:48:53Z</dcterms:created>
  <dcterms:modified xsi:type="dcterms:W3CDTF">2018-03-07T22:18:05Z</dcterms:modified>
</cp:coreProperties>
</file>