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60" r:id="rId5"/>
    <p:sldId id="261" r:id="rId6"/>
    <p:sldId id="263" r:id="rId7"/>
    <p:sldId id="264" r:id="rId8"/>
    <p:sldId id="265" r:id="rId9"/>
    <p:sldId id="262"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82" d="100"/>
          <a:sy n="82" d="100"/>
        </p:scale>
        <p:origin x="11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8746434-C70F-4834-A426-85B6D1588EBE}" type="datetimeFigureOut">
              <a:rPr lang="en-GB" smtClean="0"/>
              <a:t>28/03/2018</a:t>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376243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7823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163223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3603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082592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8746434-C70F-4834-A426-85B6D1588EBE}" type="datetimeFigureOut">
              <a:rPr lang="en-GB" smtClean="0"/>
              <a:t>28/03/2018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33567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8746434-C70F-4834-A426-85B6D1588EBE}" type="datetimeFigureOut">
              <a:rPr lang="en-GB" smtClean="0"/>
              <a:t>28/03/2018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160315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46434-C70F-4834-A426-85B6D1588EBE}"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952115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46434-C70F-4834-A426-85B6D1588EBE}"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45629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46434-C70F-4834-A426-85B6D1588EBE}"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331852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46434-C70F-4834-A426-85B6D1588EBE}"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40483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6992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46434-C70F-4834-A426-85B6D1588EBE}" type="datetimeFigureOut">
              <a:rPr lang="en-GB" smtClean="0"/>
              <a:t>28/03/2018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53796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46434-C70F-4834-A426-85B6D1588EBE}" type="datetimeFigureOut">
              <a:rPr lang="en-GB" smtClean="0"/>
              <a:t>28/03/2018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172507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46434-C70F-4834-A426-85B6D1588EBE}" type="datetimeFigureOut">
              <a:rPr lang="en-GB" smtClean="0"/>
              <a:t>28/03/2018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166493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64863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46434-C70F-4834-A426-85B6D1588EBE}"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55C46D-5377-45F2-95BC-9795146456CA}" type="slidenum">
              <a:rPr lang="en-GB" smtClean="0"/>
              <a:t>‹#›</a:t>
            </a:fld>
            <a:endParaRPr lang="en-GB"/>
          </a:p>
        </p:txBody>
      </p:sp>
    </p:spTree>
    <p:extLst>
      <p:ext uri="{BB962C8B-B14F-4D97-AF65-F5344CB8AC3E}">
        <p14:creationId xmlns:p14="http://schemas.microsoft.com/office/powerpoint/2010/main" val="2714329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8746434-C70F-4834-A426-85B6D1588EBE}" type="datetimeFigureOut">
              <a:rPr lang="en-GB" smtClean="0"/>
              <a:t>28/03/2018</a:t>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355C46D-5377-45F2-95BC-9795146456CA}" type="slidenum">
              <a:rPr lang="en-GB" smtClean="0"/>
              <a:t>‹#›</a:t>
            </a:fld>
            <a:endParaRPr lang="en-GB"/>
          </a:p>
        </p:txBody>
      </p:sp>
    </p:spTree>
    <p:extLst>
      <p:ext uri="{BB962C8B-B14F-4D97-AF65-F5344CB8AC3E}">
        <p14:creationId xmlns:p14="http://schemas.microsoft.com/office/powerpoint/2010/main" val="205904857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HqXKEgTYZB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53EC-4102-4C7A-AF5D-8EFC8CD5E425}"/>
              </a:ext>
            </a:extLst>
          </p:cNvPr>
          <p:cNvSpPr>
            <a:spLocks noGrp="1"/>
          </p:cNvSpPr>
          <p:nvPr>
            <p:ph type="ctrTitle"/>
          </p:nvPr>
        </p:nvSpPr>
        <p:spPr/>
        <p:txBody>
          <a:bodyPr/>
          <a:lstStyle/>
          <a:p>
            <a:pPr algn="ctr"/>
            <a:r>
              <a:rPr lang="en-GB" dirty="0">
                <a:effectLst>
                  <a:outerShdw blurRad="38100" dist="38100" dir="2700000" algn="tl">
                    <a:srgbClr val="000000">
                      <a:alpha val="43137"/>
                    </a:srgbClr>
                  </a:outerShdw>
                </a:effectLst>
              </a:rPr>
              <a:t>Net Neutrality: a guide	</a:t>
            </a:r>
          </a:p>
        </p:txBody>
      </p:sp>
      <p:sp>
        <p:nvSpPr>
          <p:cNvPr id="3" name="Subtitle 2">
            <a:extLst>
              <a:ext uri="{FF2B5EF4-FFF2-40B4-BE49-F238E27FC236}">
                <a16:creationId xmlns:a16="http://schemas.microsoft.com/office/drawing/2014/main" id="{D28BB376-8182-4A38-9878-2034EE4DB384}"/>
              </a:ext>
            </a:extLst>
          </p:cNvPr>
          <p:cNvSpPr>
            <a:spLocks noGrp="1"/>
          </p:cNvSpPr>
          <p:nvPr>
            <p:ph type="subTitle" idx="1"/>
          </p:nvPr>
        </p:nvSpPr>
        <p:spPr/>
        <p:txBody>
          <a:bodyPr/>
          <a:lstStyle/>
          <a:p>
            <a:endParaRPr lang="en-GB" dirty="0"/>
          </a:p>
          <a:p>
            <a:endParaRPr lang="en-GB" dirty="0"/>
          </a:p>
          <a:p>
            <a:r>
              <a:rPr lang="en-GB" dirty="0"/>
              <a:t>  By Ray Nayil</a:t>
            </a:r>
          </a:p>
        </p:txBody>
      </p:sp>
    </p:spTree>
    <p:extLst>
      <p:ext uri="{BB962C8B-B14F-4D97-AF65-F5344CB8AC3E}">
        <p14:creationId xmlns:p14="http://schemas.microsoft.com/office/powerpoint/2010/main" val="288799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7AE4EB-66A6-4B1C-84E4-E9BF5F2CC19D}"/>
              </a:ext>
            </a:extLst>
          </p:cNvPr>
          <p:cNvSpPr>
            <a:spLocks noGrp="1"/>
          </p:cNvSpPr>
          <p:nvPr>
            <p:ph type="body" sz="half" idx="2"/>
          </p:nvPr>
        </p:nvSpPr>
        <p:spPr>
          <a:xfrm>
            <a:off x="1143770" y="4791074"/>
            <a:ext cx="9904459" cy="1371599"/>
          </a:xfrm>
        </p:spPr>
        <p:txBody>
          <a:bodyPr/>
          <a:lstStyle/>
          <a:p>
            <a:pPr algn="ctr"/>
            <a:r>
              <a:rPr lang="en-GB" dirty="0"/>
              <a:t>The current state of mobile internet access in Portugal; soon, the US?</a:t>
            </a:r>
          </a:p>
        </p:txBody>
      </p:sp>
      <p:pic>
        <p:nvPicPr>
          <p:cNvPr id="3074" name="Picture 2" descr="meo internet net neutrality portugal">
            <a:extLst>
              <a:ext uri="{FF2B5EF4-FFF2-40B4-BE49-F238E27FC236}">
                <a16:creationId xmlns:a16="http://schemas.microsoft.com/office/drawing/2014/main" id="{0380BF73-4D21-4D3B-933F-5B6D327CE9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475" y="295273"/>
            <a:ext cx="7143750"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646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E92DE6-DC65-43F5-8726-14B21E474F45}"/>
              </a:ext>
            </a:extLst>
          </p:cNvPr>
          <p:cNvSpPr>
            <a:spLocks noGrp="1"/>
          </p:cNvSpPr>
          <p:nvPr>
            <p:ph type="title"/>
          </p:nvPr>
        </p:nvSpPr>
        <p:spPr/>
        <p:txBody>
          <a:bodyPr/>
          <a:lstStyle/>
          <a:p>
            <a:pPr algn="ctr"/>
            <a:r>
              <a:rPr lang="en-GB" dirty="0"/>
              <a:t>Previous abuses </a:t>
            </a:r>
          </a:p>
        </p:txBody>
      </p:sp>
      <p:sp>
        <p:nvSpPr>
          <p:cNvPr id="5" name="Content Placeholder 4">
            <a:extLst>
              <a:ext uri="{FF2B5EF4-FFF2-40B4-BE49-F238E27FC236}">
                <a16:creationId xmlns:a16="http://schemas.microsoft.com/office/drawing/2014/main" id="{8B81B3A8-0F9E-469A-B084-1B6162EFA052}"/>
              </a:ext>
            </a:extLst>
          </p:cNvPr>
          <p:cNvSpPr>
            <a:spLocks noGrp="1"/>
          </p:cNvSpPr>
          <p:nvPr>
            <p:ph idx="1"/>
          </p:nvPr>
        </p:nvSpPr>
        <p:spPr>
          <a:xfrm>
            <a:off x="1141412" y="1866507"/>
            <a:ext cx="9905999" cy="3924694"/>
          </a:xfrm>
        </p:spPr>
        <p:txBody>
          <a:bodyPr>
            <a:normAutofit fontScale="55000" lnSpcReduction="20000"/>
          </a:bodyPr>
          <a:lstStyle/>
          <a:p>
            <a:endParaRPr lang="en-GB" dirty="0"/>
          </a:p>
          <a:p>
            <a:r>
              <a:rPr lang="en-GB" sz="2900" dirty="0"/>
              <a:t>Madison River 2005: Blocking a VOIP service Vonage.</a:t>
            </a:r>
          </a:p>
          <a:p>
            <a:r>
              <a:rPr lang="en-GB" sz="2900" dirty="0" err="1"/>
              <a:t>Telus</a:t>
            </a:r>
            <a:r>
              <a:rPr lang="en-GB" sz="2900" dirty="0"/>
              <a:t> 2005: Began blocked access to a server that hosted a website which was organising a labour strike against the company. It was found this action also blocked an addition 766 unrelated sites.  </a:t>
            </a:r>
          </a:p>
          <a:p>
            <a:r>
              <a:rPr lang="en-GB" sz="2900" dirty="0"/>
              <a:t>AT&amp;T, SPRINT and VERIZON 2011-2013: Blocked Google Wallet to promote their own similar software called ‘ISIS’. Really. </a:t>
            </a:r>
          </a:p>
          <a:p>
            <a:r>
              <a:rPr lang="en-GB" sz="2900" dirty="0"/>
              <a:t>AT&amp;T 2012: Announced they would block the FaceTime iPhone App unless customers purchased a more expensive package. </a:t>
            </a:r>
          </a:p>
          <a:p>
            <a:r>
              <a:rPr lang="en-GB" sz="2900" dirty="0"/>
              <a:t>Verizon 2012: Blocking customers from using free tethering applications in order to have them pay the companies $20 for their own service. </a:t>
            </a:r>
          </a:p>
          <a:p>
            <a:r>
              <a:rPr lang="en-GB" sz="2900" dirty="0"/>
              <a:t>Verizon and Comcast: Netflix begins paying these ISPs to “improve streaming services for consumers” after having their service artificially slowed by the ISP. </a:t>
            </a:r>
          </a:p>
          <a:p>
            <a:endParaRPr lang="en-GB" dirty="0"/>
          </a:p>
        </p:txBody>
      </p:sp>
    </p:spTree>
    <p:extLst>
      <p:ext uri="{BB962C8B-B14F-4D97-AF65-F5344CB8AC3E}">
        <p14:creationId xmlns:p14="http://schemas.microsoft.com/office/powerpoint/2010/main" val="186787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254DF-0FC4-4415-A777-1748E34628DE}"/>
              </a:ext>
            </a:extLst>
          </p:cNvPr>
          <p:cNvSpPr>
            <a:spLocks noGrp="1"/>
          </p:cNvSpPr>
          <p:nvPr>
            <p:ph type="title"/>
          </p:nvPr>
        </p:nvSpPr>
        <p:spPr/>
        <p:txBody>
          <a:bodyPr/>
          <a:lstStyle/>
          <a:p>
            <a:pPr algn="ctr"/>
            <a:r>
              <a:rPr lang="en-GB" dirty="0"/>
              <a:t>Net Neutrality in Canada</a:t>
            </a:r>
          </a:p>
        </p:txBody>
      </p:sp>
      <p:sp>
        <p:nvSpPr>
          <p:cNvPr id="3" name="Content Placeholder 2">
            <a:extLst>
              <a:ext uri="{FF2B5EF4-FFF2-40B4-BE49-F238E27FC236}">
                <a16:creationId xmlns:a16="http://schemas.microsoft.com/office/drawing/2014/main" id="{D4350ED3-0004-4DE4-BB0F-13EFEF783064}"/>
              </a:ext>
            </a:extLst>
          </p:cNvPr>
          <p:cNvSpPr>
            <a:spLocks noGrp="1"/>
          </p:cNvSpPr>
          <p:nvPr>
            <p:ph idx="1"/>
          </p:nvPr>
        </p:nvSpPr>
        <p:spPr/>
        <p:txBody>
          <a:bodyPr>
            <a:normAutofit fontScale="47500" lnSpcReduction="20000"/>
          </a:bodyPr>
          <a:lstStyle/>
          <a:p>
            <a:r>
              <a:rPr lang="en-GB" dirty="0"/>
              <a:t>Not directly legislated for, but strong bipartisan support for the notion. </a:t>
            </a:r>
          </a:p>
          <a:p>
            <a:r>
              <a:rPr lang="en-GB" dirty="0"/>
              <a:t>The CRTC has been a positive force in maintaining net neutrality practices. Notably, monitoring ISPs internet traffic management practices, decision against zero rating and preferential pricing strategies (2015) and the introduction of a new framework to examine whether differential pricing strategies employed by ISPs are in line with Subsection 27(2) of the Communications Act. </a:t>
            </a:r>
          </a:p>
          <a:p>
            <a:endParaRPr lang="en-GB" dirty="0"/>
          </a:p>
          <a:p>
            <a:r>
              <a:rPr lang="en-GB" dirty="0"/>
              <a:t>“No Canadian carrier shall, in relation to the provision of a telecommunications service or the charging of a rate for it, unjustly discriminate or give an undue or unreasonable preference toward any person, including itself, or subject any person to an undue or unreasonable disadvantage.”</a:t>
            </a:r>
          </a:p>
          <a:p>
            <a:pPr marL="0" indent="0" algn="ctr">
              <a:buNone/>
            </a:pPr>
            <a:br>
              <a:rPr lang="en-GB" dirty="0"/>
            </a:br>
            <a:br>
              <a:rPr lang="en-GB" dirty="0"/>
            </a:br>
            <a:r>
              <a:rPr lang="en-GB" dirty="0"/>
              <a:t>“A free and open Internet gives everyone a fair chance to innovate and for a vast array of content to be discovered by consumers. A free and open Internet also allows citizens to be informed and engage on issues of public concern without undue or inappropriate interference by those who operate those networks. Rather than offering its subscribers selected content at different data usage prices, Internet service providers should be offering more data at lower prices. That way, subscribers can choose for themselves what content they want to consume.”</a:t>
            </a:r>
          </a:p>
          <a:p>
            <a:pPr marL="0" indent="0">
              <a:buNone/>
            </a:pPr>
            <a:r>
              <a:rPr lang="en-GB" dirty="0"/>
              <a:t>- Jean-Pierre </a:t>
            </a:r>
            <a:r>
              <a:rPr lang="en-GB" dirty="0" err="1"/>
              <a:t>Blais</a:t>
            </a:r>
            <a:r>
              <a:rPr lang="en-GB" dirty="0"/>
              <a:t>, Chairman and CEO, CRTC</a:t>
            </a:r>
          </a:p>
          <a:p>
            <a:endParaRPr lang="en-GB" dirty="0"/>
          </a:p>
        </p:txBody>
      </p:sp>
    </p:spTree>
    <p:extLst>
      <p:ext uri="{BB962C8B-B14F-4D97-AF65-F5344CB8AC3E}">
        <p14:creationId xmlns:p14="http://schemas.microsoft.com/office/powerpoint/2010/main" val="339802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47268-BE9F-436E-AA47-4121B2FFAA12}"/>
              </a:ext>
            </a:extLst>
          </p:cNvPr>
          <p:cNvSpPr>
            <a:spLocks noGrp="1"/>
          </p:cNvSpPr>
          <p:nvPr>
            <p:ph type="title"/>
          </p:nvPr>
        </p:nvSpPr>
        <p:spPr/>
        <p:txBody>
          <a:bodyPr/>
          <a:lstStyle/>
          <a:p>
            <a:r>
              <a:rPr lang="en-GB" dirty="0"/>
              <a:t>I’ve heard the term, but what does it mean?</a:t>
            </a:r>
          </a:p>
        </p:txBody>
      </p:sp>
      <p:sp>
        <p:nvSpPr>
          <p:cNvPr id="3" name="Content Placeholder 2">
            <a:extLst>
              <a:ext uri="{FF2B5EF4-FFF2-40B4-BE49-F238E27FC236}">
                <a16:creationId xmlns:a16="http://schemas.microsoft.com/office/drawing/2014/main" id="{2607CDA9-9570-4183-99C4-0FE71F7346D4}"/>
              </a:ext>
            </a:extLst>
          </p:cNvPr>
          <p:cNvSpPr>
            <a:spLocks noGrp="1"/>
          </p:cNvSpPr>
          <p:nvPr>
            <p:ph idx="1"/>
          </p:nvPr>
        </p:nvSpPr>
        <p:spPr/>
        <p:txBody>
          <a:bodyPr>
            <a:normAutofit fontScale="92500" lnSpcReduction="10000"/>
          </a:bodyPr>
          <a:lstStyle/>
          <a:p>
            <a:pPr marL="0" indent="0">
              <a:buNone/>
            </a:pPr>
            <a:r>
              <a:rPr lang="en-GB" dirty="0"/>
              <a:t>Net neutrality is the idea that internet service providers (ISPs) treat all content equally, without prioritising certain websites and placing them in a fast lane, whilst other websites lag behind in terms of user connectivity and access: essentially discriminating or blocking websites not in the ISPs’ interest. </a:t>
            </a:r>
          </a:p>
          <a:p>
            <a:endParaRPr lang="en-GB" dirty="0"/>
          </a:p>
          <a:p>
            <a:pPr marL="0" indent="0">
              <a:buNone/>
            </a:pPr>
            <a:r>
              <a:rPr lang="en-GB" dirty="0"/>
              <a:t>For example, if an ISP has an agreement with a streaming site such as ‘Hulu’, they may deliberately slow the access of users to ‘Netflix’ to affect consumer opinions on the rival streaming service to encourage greater custom for ‘Hulu’.</a:t>
            </a:r>
          </a:p>
        </p:txBody>
      </p:sp>
    </p:spTree>
    <p:extLst>
      <p:ext uri="{BB962C8B-B14F-4D97-AF65-F5344CB8AC3E}">
        <p14:creationId xmlns:p14="http://schemas.microsoft.com/office/powerpoint/2010/main" val="67599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a:hlinkClick r:id="" action="ppaction://media"/>
            <a:extLst>
              <a:ext uri="{FF2B5EF4-FFF2-40B4-BE49-F238E27FC236}">
                <a16:creationId xmlns:a16="http://schemas.microsoft.com/office/drawing/2014/main" id="{D9C31B71-D7AD-44DF-8718-DEE24EBAC55D}"/>
              </a:ext>
            </a:extLst>
          </p:cNvPr>
          <p:cNvPicPr>
            <a:picLocks noRot="1" noChangeAspect="1"/>
          </p:cNvPicPr>
          <p:nvPr>
            <a:videoFile r:link="rId1"/>
          </p:nvPr>
        </p:nvPicPr>
        <p:blipFill>
          <a:blip r:embed="rId3"/>
          <a:stretch>
            <a:fillRect/>
          </a:stretch>
        </p:blipFill>
        <p:spPr>
          <a:xfrm>
            <a:off x="1971675" y="876300"/>
            <a:ext cx="8277225" cy="4800600"/>
          </a:xfrm>
          <a:prstGeom prst="rect">
            <a:avLst/>
          </a:prstGeom>
        </p:spPr>
      </p:pic>
    </p:spTree>
    <p:extLst>
      <p:ext uri="{BB962C8B-B14F-4D97-AF65-F5344CB8AC3E}">
        <p14:creationId xmlns:p14="http://schemas.microsoft.com/office/powerpoint/2010/main" val="192486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CDC4CD-3311-4BB5-99D1-401639718E68}"/>
              </a:ext>
            </a:extLst>
          </p:cNvPr>
          <p:cNvSpPr>
            <a:spLocks noGrp="1"/>
          </p:cNvSpPr>
          <p:nvPr>
            <p:ph type="title"/>
          </p:nvPr>
        </p:nvSpPr>
        <p:spPr>
          <a:xfrm>
            <a:off x="2770188" y="599468"/>
            <a:ext cx="6316662" cy="1478570"/>
          </a:xfrm>
        </p:spPr>
        <p:txBody>
          <a:bodyPr>
            <a:normAutofit/>
          </a:bodyPr>
          <a:lstStyle/>
          <a:p>
            <a:pPr algn="ctr"/>
            <a:r>
              <a:rPr lang="en-GB" sz="2400" dirty="0"/>
              <a:t>Territories with strong net neutrality </a:t>
            </a:r>
          </a:p>
        </p:txBody>
      </p:sp>
      <p:pic>
        <p:nvPicPr>
          <p:cNvPr id="7" name="Content Placeholder 6">
            <a:extLst>
              <a:ext uri="{FF2B5EF4-FFF2-40B4-BE49-F238E27FC236}">
                <a16:creationId xmlns:a16="http://schemas.microsoft.com/office/drawing/2014/main" id="{C3B9F11B-68A8-4910-99DD-AB4B89BF8373}"/>
              </a:ext>
            </a:extLst>
          </p:cNvPr>
          <p:cNvPicPr>
            <a:picLocks noGrp="1" noChangeAspect="1"/>
          </p:cNvPicPr>
          <p:nvPr>
            <p:ph idx="1"/>
          </p:nvPr>
        </p:nvPicPr>
        <p:blipFill>
          <a:blip r:embed="rId2"/>
          <a:stretch>
            <a:fillRect/>
          </a:stretch>
        </p:blipFill>
        <p:spPr>
          <a:xfrm>
            <a:off x="1765300" y="2095500"/>
            <a:ext cx="2009775" cy="1333500"/>
          </a:xfrm>
          <a:prstGeom prst="rect">
            <a:avLst/>
          </a:prstGeom>
        </p:spPr>
      </p:pic>
      <p:pic>
        <p:nvPicPr>
          <p:cNvPr id="11" name="Picture 10">
            <a:extLst>
              <a:ext uri="{FF2B5EF4-FFF2-40B4-BE49-F238E27FC236}">
                <a16:creationId xmlns:a16="http://schemas.microsoft.com/office/drawing/2014/main" id="{723F0AD5-4E57-4C25-AD18-3F5A2184CA6F}"/>
              </a:ext>
            </a:extLst>
          </p:cNvPr>
          <p:cNvPicPr>
            <a:picLocks noChangeAspect="1"/>
          </p:cNvPicPr>
          <p:nvPr/>
        </p:nvPicPr>
        <p:blipFill>
          <a:blip r:embed="rId3"/>
          <a:stretch>
            <a:fillRect/>
          </a:stretch>
        </p:blipFill>
        <p:spPr>
          <a:xfrm>
            <a:off x="4687491" y="1978782"/>
            <a:ext cx="2644620" cy="1464394"/>
          </a:xfrm>
          <a:prstGeom prst="rect">
            <a:avLst/>
          </a:prstGeom>
        </p:spPr>
      </p:pic>
      <p:pic>
        <p:nvPicPr>
          <p:cNvPr id="13" name="Picture 12">
            <a:extLst>
              <a:ext uri="{FF2B5EF4-FFF2-40B4-BE49-F238E27FC236}">
                <a16:creationId xmlns:a16="http://schemas.microsoft.com/office/drawing/2014/main" id="{CEE535EA-3F84-4353-B75B-78C3EFDC1464}"/>
              </a:ext>
            </a:extLst>
          </p:cNvPr>
          <p:cNvPicPr>
            <a:picLocks noChangeAspect="1"/>
          </p:cNvPicPr>
          <p:nvPr/>
        </p:nvPicPr>
        <p:blipFill>
          <a:blip r:embed="rId4"/>
          <a:stretch>
            <a:fillRect/>
          </a:stretch>
        </p:blipFill>
        <p:spPr>
          <a:xfrm>
            <a:off x="7917684" y="1978782"/>
            <a:ext cx="2536798" cy="1450217"/>
          </a:xfrm>
          <a:prstGeom prst="rect">
            <a:avLst/>
          </a:prstGeom>
        </p:spPr>
      </p:pic>
      <p:pic>
        <p:nvPicPr>
          <p:cNvPr id="16" name="Picture 15">
            <a:extLst>
              <a:ext uri="{FF2B5EF4-FFF2-40B4-BE49-F238E27FC236}">
                <a16:creationId xmlns:a16="http://schemas.microsoft.com/office/drawing/2014/main" id="{9E400B1E-DCA0-4061-9D42-6F7575D80552}"/>
              </a:ext>
            </a:extLst>
          </p:cNvPr>
          <p:cNvPicPr>
            <a:picLocks noChangeAspect="1"/>
          </p:cNvPicPr>
          <p:nvPr/>
        </p:nvPicPr>
        <p:blipFill>
          <a:blip r:embed="rId5"/>
          <a:stretch>
            <a:fillRect/>
          </a:stretch>
        </p:blipFill>
        <p:spPr>
          <a:xfrm>
            <a:off x="4687490" y="4241080"/>
            <a:ext cx="2644619" cy="1560305"/>
          </a:xfrm>
          <a:prstGeom prst="rect">
            <a:avLst/>
          </a:prstGeom>
        </p:spPr>
      </p:pic>
    </p:spTree>
    <p:extLst>
      <p:ext uri="{BB962C8B-B14F-4D97-AF65-F5344CB8AC3E}">
        <p14:creationId xmlns:p14="http://schemas.microsoft.com/office/powerpoint/2010/main" val="415136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6EEC-72E7-4FCA-928C-CCD8C18E6FC3}"/>
              </a:ext>
            </a:extLst>
          </p:cNvPr>
          <p:cNvSpPr>
            <a:spLocks noGrp="1"/>
          </p:cNvSpPr>
          <p:nvPr>
            <p:ph type="title"/>
          </p:nvPr>
        </p:nvSpPr>
        <p:spPr/>
        <p:txBody>
          <a:bodyPr/>
          <a:lstStyle/>
          <a:p>
            <a:pPr algn="ctr"/>
            <a:r>
              <a:rPr lang="en-GB" dirty="0"/>
              <a:t>Territories with weak Net Neutrality</a:t>
            </a:r>
          </a:p>
        </p:txBody>
      </p:sp>
      <p:pic>
        <p:nvPicPr>
          <p:cNvPr id="4" name="Content Placeholder 3">
            <a:extLst>
              <a:ext uri="{FF2B5EF4-FFF2-40B4-BE49-F238E27FC236}">
                <a16:creationId xmlns:a16="http://schemas.microsoft.com/office/drawing/2014/main" id="{B91B4113-C1F7-461B-A186-DF51A3D1D4AC}"/>
              </a:ext>
            </a:extLst>
          </p:cNvPr>
          <p:cNvPicPr>
            <a:picLocks noGrp="1" noChangeAspect="1"/>
          </p:cNvPicPr>
          <p:nvPr>
            <p:ph idx="1"/>
          </p:nvPr>
        </p:nvPicPr>
        <p:blipFill>
          <a:blip r:embed="rId2"/>
          <a:stretch>
            <a:fillRect/>
          </a:stretch>
        </p:blipFill>
        <p:spPr>
          <a:xfrm>
            <a:off x="2010509" y="2882952"/>
            <a:ext cx="2411412" cy="1590134"/>
          </a:xfrm>
          <a:prstGeom prst="rect">
            <a:avLst/>
          </a:prstGeom>
        </p:spPr>
      </p:pic>
      <p:pic>
        <p:nvPicPr>
          <p:cNvPr id="5" name="Picture 4">
            <a:extLst>
              <a:ext uri="{FF2B5EF4-FFF2-40B4-BE49-F238E27FC236}">
                <a16:creationId xmlns:a16="http://schemas.microsoft.com/office/drawing/2014/main" id="{A55B20EA-FD67-41E0-8E78-2DCAB9864CCF}"/>
              </a:ext>
            </a:extLst>
          </p:cNvPr>
          <p:cNvPicPr>
            <a:picLocks noChangeAspect="1"/>
          </p:cNvPicPr>
          <p:nvPr/>
        </p:nvPicPr>
        <p:blipFill>
          <a:blip r:embed="rId3"/>
          <a:stretch>
            <a:fillRect/>
          </a:stretch>
        </p:blipFill>
        <p:spPr>
          <a:xfrm>
            <a:off x="5257800" y="2924176"/>
            <a:ext cx="2323366" cy="1548910"/>
          </a:xfrm>
          <a:prstGeom prst="rect">
            <a:avLst/>
          </a:prstGeom>
        </p:spPr>
      </p:pic>
      <p:pic>
        <p:nvPicPr>
          <p:cNvPr id="6" name="Picture 5">
            <a:extLst>
              <a:ext uri="{FF2B5EF4-FFF2-40B4-BE49-F238E27FC236}">
                <a16:creationId xmlns:a16="http://schemas.microsoft.com/office/drawing/2014/main" id="{898D82E4-F5AB-49B5-ACD6-B30220156C60}"/>
              </a:ext>
            </a:extLst>
          </p:cNvPr>
          <p:cNvPicPr>
            <a:picLocks noChangeAspect="1"/>
          </p:cNvPicPr>
          <p:nvPr/>
        </p:nvPicPr>
        <p:blipFill>
          <a:blip r:embed="rId4"/>
          <a:stretch>
            <a:fillRect/>
          </a:stretch>
        </p:blipFill>
        <p:spPr>
          <a:xfrm>
            <a:off x="8417045" y="2959345"/>
            <a:ext cx="2221897" cy="1478571"/>
          </a:xfrm>
          <a:prstGeom prst="rect">
            <a:avLst/>
          </a:prstGeom>
        </p:spPr>
      </p:pic>
    </p:spTree>
    <p:extLst>
      <p:ext uri="{BB962C8B-B14F-4D97-AF65-F5344CB8AC3E}">
        <p14:creationId xmlns:p14="http://schemas.microsoft.com/office/powerpoint/2010/main" val="359258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330D1-3D42-485A-B028-4AEDD3DEBDD8}"/>
              </a:ext>
            </a:extLst>
          </p:cNvPr>
          <p:cNvSpPr>
            <a:spLocks noGrp="1"/>
          </p:cNvSpPr>
          <p:nvPr>
            <p:ph type="title"/>
          </p:nvPr>
        </p:nvSpPr>
        <p:spPr/>
        <p:txBody>
          <a:bodyPr/>
          <a:lstStyle/>
          <a:p>
            <a:r>
              <a:rPr lang="en-GB" dirty="0"/>
              <a:t>Arguments used for net neutrality</a:t>
            </a:r>
          </a:p>
        </p:txBody>
      </p:sp>
      <p:sp>
        <p:nvSpPr>
          <p:cNvPr id="3" name="Content Placeholder 2">
            <a:extLst>
              <a:ext uri="{FF2B5EF4-FFF2-40B4-BE49-F238E27FC236}">
                <a16:creationId xmlns:a16="http://schemas.microsoft.com/office/drawing/2014/main" id="{2AB1857F-54EA-4333-94F0-35565CCCB8C3}"/>
              </a:ext>
            </a:extLst>
          </p:cNvPr>
          <p:cNvSpPr>
            <a:spLocks noGrp="1"/>
          </p:cNvSpPr>
          <p:nvPr>
            <p:ph idx="1"/>
          </p:nvPr>
        </p:nvSpPr>
        <p:spPr/>
        <p:txBody>
          <a:bodyPr/>
          <a:lstStyle/>
          <a:p>
            <a:r>
              <a:rPr lang="en-GB" dirty="0"/>
              <a:t>Allows for greater competition due to an “equal playing field”</a:t>
            </a:r>
          </a:p>
          <a:p>
            <a:r>
              <a:rPr lang="en-GB" dirty="0"/>
              <a:t>Crucial for online social movements</a:t>
            </a:r>
          </a:p>
          <a:p>
            <a:r>
              <a:rPr lang="en-GB" dirty="0"/>
              <a:t>Greater opportunities for innovation </a:t>
            </a:r>
          </a:p>
          <a:p>
            <a:r>
              <a:rPr lang="en-GB" dirty="0"/>
              <a:t>Prevents a greater consolidation of corporate power</a:t>
            </a:r>
          </a:p>
          <a:p>
            <a:r>
              <a:rPr lang="en-GB" dirty="0"/>
              <a:t>Corporate censoring of the internet</a:t>
            </a:r>
          </a:p>
          <a:p>
            <a:r>
              <a:rPr lang="en-GB" dirty="0"/>
              <a:t>Zero rating systems imbalance the free market</a:t>
            </a:r>
          </a:p>
          <a:p>
            <a:pPr marL="0" indent="0">
              <a:buNone/>
            </a:pPr>
            <a:endParaRPr lang="en-GB" dirty="0"/>
          </a:p>
        </p:txBody>
      </p:sp>
    </p:spTree>
    <p:extLst>
      <p:ext uri="{BB962C8B-B14F-4D97-AF65-F5344CB8AC3E}">
        <p14:creationId xmlns:p14="http://schemas.microsoft.com/office/powerpoint/2010/main" val="320929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ABBC-C21B-4399-A2ED-9FCDCC50B608}"/>
              </a:ext>
            </a:extLst>
          </p:cNvPr>
          <p:cNvSpPr>
            <a:spLocks noGrp="1"/>
          </p:cNvSpPr>
          <p:nvPr>
            <p:ph type="title"/>
          </p:nvPr>
        </p:nvSpPr>
        <p:spPr/>
        <p:txBody>
          <a:bodyPr/>
          <a:lstStyle/>
          <a:p>
            <a:r>
              <a:rPr lang="en-GB" dirty="0"/>
              <a:t>Arguments used against net neutrality</a:t>
            </a:r>
          </a:p>
        </p:txBody>
      </p:sp>
      <p:sp>
        <p:nvSpPr>
          <p:cNvPr id="3" name="Content Placeholder 2">
            <a:extLst>
              <a:ext uri="{FF2B5EF4-FFF2-40B4-BE49-F238E27FC236}">
                <a16:creationId xmlns:a16="http://schemas.microsoft.com/office/drawing/2014/main" id="{F0819D7E-90F1-48F8-BF47-5CABDB512758}"/>
              </a:ext>
            </a:extLst>
          </p:cNvPr>
          <p:cNvSpPr>
            <a:spLocks noGrp="1"/>
          </p:cNvSpPr>
          <p:nvPr>
            <p:ph idx="1"/>
          </p:nvPr>
        </p:nvSpPr>
        <p:spPr/>
        <p:txBody>
          <a:bodyPr/>
          <a:lstStyle/>
          <a:p>
            <a:r>
              <a:rPr lang="en-GB" dirty="0"/>
              <a:t>Less regulation will lead to more investment</a:t>
            </a:r>
          </a:p>
          <a:p>
            <a:r>
              <a:rPr lang="en-GB" dirty="0"/>
              <a:t>Different pricing models will encourage competition</a:t>
            </a:r>
          </a:p>
          <a:p>
            <a:r>
              <a:rPr lang="en-GB" dirty="0"/>
              <a:t>It is not definite that the ISP will block, throttle or offer ‘pay for play’ arrangements with companies- merely that they have the legal standing to do so</a:t>
            </a:r>
          </a:p>
          <a:p>
            <a:r>
              <a:rPr lang="en-GB" dirty="0"/>
              <a:t>The rules work without Title II</a:t>
            </a:r>
          </a:p>
          <a:p>
            <a:endParaRPr lang="en-GB" dirty="0"/>
          </a:p>
        </p:txBody>
      </p:sp>
    </p:spTree>
    <p:extLst>
      <p:ext uri="{BB962C8B-B14F-4D97-AF65-F5344CB8AC3E}">
        <p14:creationId xmlns:p14="http://schemas.microsoft.com/office/powerpoint/2010/main" val="9441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33BE54-9FC3-4203-A4F6-059F1180DFD4}"/>
              </a:ext>
            </a:extLst>
          </p:cNvPr>
          <p:cNvSpPr txBox="1"/>
          <p:nvPr/>
        </p:nvSpPr>
        <p:spPr>
          <a:xfrm>
            <a:off x="2628900" y="1543050"/>
            <a:ext cx="6429375" cy="1200329"/>
          </a:xfrm>
          <a:prstGeom prst="rect">
            <a:avLst/>
          </a:prstGeom>
          <a:noFill/>
        </p:spPr>
        <p:txBody>
          <a:bodyPr wrap="square" rtlCol="0">
            <a:spAutoFit/>
          </a:bodyPr>
          <a:lstStyle/>
          <a:p>
            <a:pPr algn="ctr"/>
            <a:r>
              <a:rPr lang="en-GB" sz="7200" dirty="0"/>
              <a:t>Thoughts?</a:t>
            </a:r>
          </a:p>
        </p:txBody>
      </p:sp>
    </p:spTree>
    <p:extLst>
      <p:ext uri="{BB962C8B-B14F-4D97-AF65-F5344CB8AC3E}">
        <p14:creationId xmlns:p14="http://schemas.microsoft.com/office/powerpoint/2010/main" val="170048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045A5-32B8-4423-AA50-09FB7D6884FA}"/>
              </a:ext>
            </a:extLst>
          </p:cNvPr>
          <p:cNvSpPr>
            <a:spLocks noGrp="1"/>
          </p:cNvSpPr>
          <p:nvPr>
            <p:ph type="title"/>
          </p:nvPr>
        </p:nvSpPr>
        <p:spPr/>
        <p:txBody>
          <a:bodyPr/>
          <a:lstStyle/>
          <a:p>
            <a:pPr algn="ctr"/>
            <a:r>
              <a:rPr lang="en-GB" dirty="0"/>
              <a:t>Recent changes in the USA</a:t>
            </a:r>
          </a:p>
        </p:txBody>
      </p:sp>
      <p:sp>
        <p:nvSpPr>
          <p:cNvPr id="3" name="Content Placeholder 2">
            <a:extLst>
              <a:ext uri="{FF2B5EF4-FFF2-40B4-BE49-F238E27FC236}">
                <a16:creationId xmlns:a16="http://schemas.microsoft.com/office/drawing/2014/main" id="{0AB52A81-3151-4308-A17E-0D546F45B531}"/>
              </a:ext>
            </a:extLst>
          </p:cNvPr>
          <p:cNvSpPr>
            <a:spLocks noGrp="1"/>
          </p:cNvSpPr>
          <p:nvPr>
            <p:ph idx="1"/>
          </p:nvPr>
        </p:nvSpPr>
        <p:spPr>
          <a:xfrm>
            <a:off x="2373709" y="4012405"/>
            <a:ext cx="929482" cy="550863"/>
          </a:xfrm>
        </p:spPr>
        <p:txBody>
          <a:bodyPr>
            <a:normAutofit/>
          </a:bodyPr>
          <a:lstStyle/>
          <a:p>
            <a:pPr marL="0" indent="0">
              <a:buNone/>
            </a:pPr>
            <a:r>
              <a:rPr lang="en-GB" dirty="0"/>
              <a:t>Title II</a:t>
            </a:r>
          </a:p>
          <a:p>
            <a:endParaRPr lang="en-GB" dirty="0"/>
          </a:p>
          <a:p>
            <a:endParaRPr lang="en-GB" dirty="0"/>
          </a:p>
          <a:p>
            <a:endParaRPr lang="en-GB" dirty="0"/>
          </a:p>
        </p:txBody>
      </p:sp>
      <p:pic>
        <p:nvPicPr>
          <p:cNvPr id="4" name="Picture 3">
            <a:extLst>
              <a:ext uri="{FF2B5EF4-FFF2-40B4-BE49-F238E27FC236}">
                <a16:creationId xmlns:a16="http://schemas.microsoft.com/office/drawing/2014/main" id="{E480A621-60ED-4F50-BC2F-5438FE93C610}"/>
              </a:ext>
            </a:extLst>
          </p:cNvPr>
          <p:cNvPicPr>
            <a:picLocks noChangeAspect="1"/>
          </p:cNvPicPr>
          <p:nvPr/>
        </p:nvPicPr>
        <p:blipFill>
          <a:blip r:embed="rId2"/>
          <a:stretch>
            <a:fillRect/>
          </a:stretch>
        </p:blipFill>
        <p:spPr>
          <a:xfrm>
            <a:off x="1609725" y="1906587"/>
            <a:ext cx="2457450" cy="1866900"/>
          </a:xfrm>
          <a:prstGeom prst="rect">
            <a:avLst/>
          </a:prstGeom>
        </p:spPr>
      </p:pic>
      <p:pic>
        <p:nvPicPr>
          <p:cNvPr id="2050" name="Picture 2" descr="Image result for FCC comment scandal">
            <a:extLst>
              <a:ext uri="{FF2B5EF4-FFF2-40B4-BE49-F238E27FC236}">
                <a16:creationId xmlns:a16="http://schemas.microsoft.com/office/drawing/2014/main" id="{F76C88C9-9F5E-4829-9E0F-187127A5F0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8479" y="1906587"/>
            <a:ext cx="3022498" cy="18669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3EA61CEC-A603-4456-B6C4-7E94B0A93548}"/>
              </a:ext>
            </a:extLst>
          </p:cNvPr>
          <p:cNvSpPr txBox="1">
            <a:spLocks/>
          </p:cNvSpPr>
          <p:nvPr/>
        </p:nvSpPr>
        <p:spPr>
          <a:xfrm>
            <a:off x="4940404" y="3869530"/>
            <a:ext cx="2698648" cy="99774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GB" dirty="0"/>
              <a:t>The FCC comment scandal </a:t>
            </a:r>
          </a:p>
          <a:p>
            <a:endParaRPr lang="en-GB" dirty="0"/>
          </a:p>
          <a:p>
            <a:endParaRPr lang="en-GB" dirty="0"/>
          </a:p>
          <a:p>
            <a:endParaRPr lang="en-GB" dirty="0"/>
          </a:p>
        </p:txBody>
      </p:sp>
      <p:pic>
        <p:nvPicPr>
          <p:cNvPr id="2052" name="Picture 4" descr="Image result for ajit pai">
            <a:extLst>
              <a:ext uri="{FF2B5EF4-FFF2-40B4-BE49-F238E27FC236}">
                <a16:creationId xmlns:a16="http://schemas.microsoft.com/office/drawing/2014/main" id="{8F930A92-C03E-4FD0-851E-D70663E9A4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4728" y="1906587"/>
            <a:ext cx="2406147" cy="18669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197DC77-9CBB-4CB8-88C1-D922EE8C4EC0}"/>
              </a:ext>
            </a:extLst>
          </p:cNvPr>
          <p:cNvSpPr txBox="1">
            <a:spLocks/>
          </p:cNvSpPr>
          <p:nvPr/>
        </p:nvSpPr>
        <p:spPr>
          <a:xfrm>
            <a:off x="8178904" y="3869530"/>
            <a:ext cx="2698648" cy="99774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GB" dirty="0" err="1"/>
              <a:t>Ajit</a:t>
            </a:r>
            <a:r>
              <a:rPr lang="en-GB" dirty="0"/>
              <a:t> </a:t>
            </a:r>
            <a:r>
              <a:rPr lang="en-GB" dirty="0" err="1"/>
              <a:t>Pai</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4170968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1689</TotalTime>
  <Words>535</Words>
  <Application>Microsoft Macintosh PowerPoint</Application>
  <PresentationFormat>Widescreen</PresentationFormat>
  <Paragraphs>46</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Net Neutrality: a guide </vt:lpstr>
      <vt:lpstr>I’ve heard the term, but what does it mean?</vt:lpstr>
      <vt:lpstr>PowerPoint Presentation</vt:lpstr>
      <vt:lpstr>Territories with strong net neutrality </vt:lpstr>
      <vt:lpstr>Territories with weak Net Neutrality</vt:lpstr>
      <vt:lpstr>Arguments used for net neutrality</vt:lpstr>
      <vt:lpstr>Arguments used against net neutrality</vt:lpstr>
      <vt:lpstr>PowerPoint Presentation</vt:lpstr>
      <vt:lpstr>Recent changes in the USA</vt:lpstr>
      <vt:lpstr>PowerPoint Presentation</vt:lpstr>
      <vt:lpstr>Previous abuses </vt:lpstr>
      <vt:lpstr>Net Neutrality in Canada</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Neutrality: a guide</dc:title>
  <dc:creator>Rahman Nayil</dc:creator>
  <cp:lastModifiedBy>Microsoft Office User</cp:lastModifiedBy>
  <cp:revision>29</cp:revision>
  <dcterms:created xsi:type="dcterms:W3CDTF">2018-03-27T03:02:41Z</dcterms:created>
  <dcterms:modified xsi:type="dcterms:W3CDTF">2018-03-28T17:45:20Z</dcterms:modified>
</cp:coreProperties>
</file>