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56" r:id="rId1"/>
  </p:sldMasterIdLst>
  <p:sldIdLst>
    <p:sldId id="256" r:id="rId2"/>
    <p:sldId id="257" r:id="rId3"/>
    <p:sldId id="260" r:id="rId4"/>
    <p:sldId id="261" r:id="rId5"/>
    <p:sldId id="259" r:id="rId6"/>
    <p:sldId id="262" r:id="rId7"/>
    <p:sldId id="263" r:id="rId8"/>
    <p:sldId id="264"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868"/>
    <p:restoredTop sz="94648"/>
  </p:normalViewPr>
  <p:slideViewPr>
    <p:cSldViewPr snapToGrid="0" snapToObjects="1">
      <p:cViewPr varScale="1">
        <p:scale>
          <a:sx n="121" d="100"/>
          <a:sy n="121" d="100"/>
        </p:scale>
        <p:origin x="304"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EDE3FC7-1895-B64B-9B2A-B2BA39F4F0F3}" type="datetimeFigureOut">
              <a:rPr lang="en-US" smtClean="0"/>
              <a:t>3/4/18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05655B-001D-864B-B714-45E6F7976058}" type="slidenum">
              <a:rPr lang="en-US" smtClean="0"/>
              <a:t>‹#›</a:t>
            </a:fld>
            <a:endParaRPr lang="en-US"/>
          </a:p>
        </p:txBody>
      </p:sp>
    </p:spTree>
    <p:extLst>
      <p:ext uri="{BB962C8B-B14F-4D97-AF65-F5344CB8AC3E}">
        <p14:creationId xmlns:p14="http://schemas.microsoft.com/office/powerpoint/2010/main" val="10990517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6EDE3FC7-1895-B64B-9B2A-B2BA39F4F0F3}" type="datetimeFigureOut">
              <a:rPr lang="en-US" smtClean="0"/>
              <a:t>3/4/18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805655B-001D-864B-B714-45E6F7976058}" type="slidenum">
              <a:rPr lang="en-US" smtClean="0"/>
              <a:t>‹#›</a:t>
            </a:fld>
            <a:endParaRPr lang="en-US"/>
          </a:p>
        </p:txBody>
      </p:sp>
    </p:spTree>
    <p:extLst>
      <p:ext uri="{BB962C8B-B14F-4D97-AF65-F5344CB8AC3E}">
        <p14:creationId xmlns:p14="http://schemas.microsoft.com/office/powerpoint/2010/main" val="18602627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6EDE3FC7-1895-B64B-9B2A-B2BA39F4F0F3}" type="datetimeFigureOut">
              <a:rPr lang="en-US" smtClean="0"/>
              <a:t>3/4/18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05655B-001D-864B-B714-45E6F7976058}" type="slidenum">
              <a:rPr lang="en-US" smtClean="0"/>
              <a:t>‹#›</a:t>
            </a:fld>
            <a:endParaRPr lang="en-US"/>
          </a:p>
        </p:txBody>
      </p:sp>
    </p:spTree>
    <p:extLst>
      <p:ext uri="{BB962C8B-B14F-4D97-AF65-F5344CB8AC3E}">
        <p14:creationId xmlns:p14="http://schemas.microsoft.com/office/powerpoint/2010/main" val="96669403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a:t>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6EDE3FC7-1895-B64B-9B2A-B2BA39F4F0F3}" type="datetimeFigureOut">
              <a:rPr lang="en-US" smtClean="0"/>
              <a:t>3/4/18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05655B-001D-864B-B714-45E6F7976058}" type="slidenum">
              <a:rPr lang="en-US" smtClean="0"/>
              <a:t>‹#›</a:t>
            </a:fld>
            <a:endParaRPr lang="en-US"/>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393396214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EDE3FC7-1895-B64B-9B2A-B2BA39F4F0F3}" type="datetimeFigureOut">
              <a:rPr lang="en-US" smtClean="0"/>
              <a:t>3/4/18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05655B-001D-864B-B714-45E6F7976058}" type="slidenum">
              <a:rPr lang="en-US" smtClean="0"/>
              <a:t>‹#›</a:t>
            </a:fld>
            <a:endParaRPr lang="en-US"/>
          </a:p>
        </p:txBody>
      </p:sp>
    </p:spTree>
    <p:extLst>
      <p:ext uri="{BB962C8B-B14F-4D97-AF65-F5344CB8AC3E}">
        <p14:creationId xmlns:p14="http://schemas.microsoft.com/office/powerpoint/2010/main" val="326468322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6EDE3FC7-1895-B64B-9B2A-B2BA39F4F0F3}" type="datetimeFigureOut">
              <a:rPr lang="en-US" smtClean="0"/>
              <a:t>3/4/18</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lvl1pPr>
          </a:lstStyle>
          <a:p>
            <a:fld id="{B8EC8F05-8742-364F-8783-5967FF5D0289}" type="slidenum">
              <a:rPr lang="en-US" smtClean="0"/>
              <a:pPr/>
              <a:t>‹#›</a:t>
            </a:fld>
            <a:endParaRPr lang="en-US" dirty="0"/>
          </a:p>
        </p:txBody>
      </p:sp>
    </p:spTree>
    <p:extLst>
      <p:ext uri="{BB962C8B-B14F-4D97-AF65-F5344CB8AC3E}">
        <p14:creationId xmlns:p14="http://schemas.microsoft.com/office/powerpoint/2010/main" val="72869984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6EDE3FC7-1895-B64B-9B2A-B2BA39F4F0F3}" type="datetimeFigureOut">
              <a:rPr lang="en-US" smtClean="0"/>
              <a:t>3/4/18</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05655B-001D-864B-B714-45E6F7976058}" type="slidenum">
              <a:rPr lang="en-US" smtClean="0"/>
              <a:t>‹#›</a:t>
            </a:fld>
            <a:endParaRPr lang="en-US"/>
          </a:p>
        </p:txBody>
      </p:sp>
    </p:spTree>
    <p:extLst>
      <p:ext uri="{BB962C8B-B14F-4D97-AF65-F5344CB8AC3E}">
        <p14:creationId xmlns:p14="http://schemas.microsoft.com/office/powerpoint/2010/main" val="382410691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EDE3FC7-1895-B64B-9B2A-B2BA39F4F0F3}" type="datetimeFigureOut">
              <a:rPr lang="en-US" smtClean="0"/>
              <a:t>3/4/18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05655B-001D-864B-B714-45E6F7976058}" type="slidenum">
              <a:rPr lang="en-US" smtClean="0"/>
              <a:t>‹#›</a:t>
            </a:fld>
            <a:endParaRPr lang="en-US"/>
          </a:p>
        </p:txBody>
      </p:sp>
    </p:spTree>
    <p:extLst>
      <p:ext uri="{BB962C8B-B14F-4D97-AF65-F5344CB8AC3E}">
        <p14:creationId xmlns:p14="http://schemas.microsoft.com/office/powerpoint/2010/main" val="369016980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EDE3FC7-1895-B64B-9B2A-B2BA39F4F0F3}" type="datetimeFigureOut">
              <a:rPr lang="en-US" smtClean="0"/>
              <a:t>3/4/18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05655B-001D-864B-B714-45E6F7976058}" type="slidenum">
              <a:rPr lang="en-US" smtClean="0"/>
              <a:t>‹#›</a:t>
            </a:fld>
            <a:endParaRPr lang="en-US"/>
          </a:p>
        </p:txBody>
      </p:sp>
    </p:spTree>
    <p:extLst>
      <p:ext uri="{BB962C8B-B14F-4D97-AF65-F5344CB8AC3E}">
        <p14:creationId xmlns:p14="http://schemas.microsoft.com/office/powerpoint/2010/main" val="36487048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0"/>
          </p:nvPr>
        </p:nvSpPr>
        <p:spPr/>
        <p:txBody>
          <a:bodyPr/>
          <a:lstStyle/>
          <a:p>
            <a:fld id="{6EDE3FC7-1895-B64B-9B2A-B2BA39F4F0F3}" type="datetimeFigureOut">
              <a:rPr lang="en-US" smtClean="0"/>
              <a:t>3/4/18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05655B-001D-864B-B714-45E6F7976058}" type="slidenum">
              <a:rPr lang="en-US" smtClean="0"/>
              <a:t>‹#›</a:t>
            </a:fld>
            <a:endParaRPr lang="en-US"/>
          </a:p>
        </p:txBody>
      </p:sp>
    </p:spTree>
    <p:extLst>
      <p:ext uri="{BB962C8B-B14F-4D97-AF65-F5344CB8AC3E}">
        <p14:creationId xmlns:p14="http://schemas.microsoft.com/office/powerpoint/2010/main" val="10950860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EDE3FC7-1895-B64B-9B2A-B2BA39F4F0F3}" type="datetimeFigureOut">
              <a:rPr lang="en-US" smtClean="0"/>
              <a:t>3/4/18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05655B-001D-864B-B714-45E6F7976058}" type="slidenum">
              <a:rPr lang="en-US" smtClean="0"/>
              <a:t>‹#›</a:t>
            </a:fld>
            <a:endParaRPr lang="en-US"/>
          </a:p>
        </p:txBody>
      </p:sp>
    </p:spTree>
    <p:extLst>
      <p:ext uri="{BB962C8B-B14F-4D97-AF65-F5344CB8AC3E}">
        <p14:creationId xmlns:p14="http://schemas.microsoft.com/office/powerpoint/2010/main" val="38169442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EDE3FC7-1895-B64B-9B2A-B2BA39F4F0F3}" type="datetimeFigureOut">
              <a:rPr lang="en-US" smtClean="0"/>
              <a:t>3/4/18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805655B-001D-864B-B714-45E6F7976058}" type="slidenum">
              <a:rPr lang="en-US" smtClean="0"/>
              <a:t>‹#›</a:t>
            </a:fld>
            <a:endParaRPr lang="en-US"/>
          </a:p>
        </p:txBody>
      </p:sp>
    </p:spTree>
    <p:extLst>
      <p:ext uri="{BB962C8B-B14F-4D97-AF65-F5344CB8AC3E}">
        <p14:creationId xmlns:p14="http://schemas.microsoft.com/office/powerpoint/2010/main" val="23560369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EDE3FC7-1895-B64B-9B2A-B2BA39F4F0F3}" type="datetimeFigureOut">
              <a:rPr lang="en-US" smtClean="0"/>
              <a:t>3/4/18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805655B-001D-864B-B714-45E6F7976058}" type="slidenum">
              <a:rPr lang="en-US" smtClean="0"/>
              <a:t>‹#›</a:t>
            </a:fld>
            <a:endParaRPr lang="en-US"/>
          </a:p>
        </p:txBody>
      </p:sp>
    </p:spTree>
    <p:extLst>
      <p:ext uri="{BB962C8B-B14F-4D97-AF65-F5344CB8AC3E}">
        <p14:creationId xmlns:p14="http://schemas.microsoft.com/office/powerpoint/2010/main" val="32642774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6EDE3FC7-1895-B64B-9B2A-B2BA39F4F0F3}" type="datetimeFigureOut">
              <a:rPr lang="en-US" smtClean="0"/>
              <a:t>3/4/18</a:t>
            </a:fld>
            <a:endParaRPr lang="en-US"/>
          </a:p>
        </p:txBody>
      </p:sp>
      <p:sp>
        <p:nvSpPr>
          <p:cNvPr id="5" name="Footer Placeholder 3"/>
          <p:cNvSpPr>
            <a:spLocks noGrp="1"/>
          </p:cNvSpPr>
          <p:nvPr>
            <p:ph type="ftr" sz="quarter" idx="11"/>
          </p:nvPr>
        </p:nvSpPr>
        <p:spPr/>
        <p:txBody>
          <a:bodyPr/>
          <a:lstStyle/>
          <a:p>
            <a:endParaRPr lang="en-US"/>
          </a:p>
        </p:txBody>
      </p:sp>
      <p:sp>
        <p:nvSpPr>
          <p:cNvPr id="6" name="Slide Number Placeholder 4"/>
          <p:cNvSpPr>
            <a:spLocks noGrp="1"/>
          </p:cNvSpPr>
          <p:nvPr>
            <p:ph type="sldNum" sz="quarter" idx="12"/>
          </p:nvPr>
        </p:nvSpPr>
        <p:spPr/>
        <p:txBody>
          <a:bodyPr/>
          <a:lstStyle/>
          <a:p>
            <a:fld id="{D805655B-001D-864B-B714-45E6F7976058}" type="slidenum">
              <a:rPr lang="en-US" smtClean="0"/>
              <a:t>‹#›</a:t>
            </a:fld>
            <a:endParaRPr lang="en-US"/>
          </a:p>
        </p:txBody>
      </p:sp>
    </p:spTree>
    <p:extLst>
      <p:ext uri="{BB962C8B-B14F-4D97-AF65-F5344CB8AC3E}">
        <p14:creationId xmlns:p14="http://schemas.microsoft.com/office/powerpoint/2010/main" val="31979558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6EDE3FC7-1895-B64B-9B2A-B2BA39F4F0F3}" type="datetimeFigureOut">
              <a:rPr lang="en-US" smtClean="0"/>
              <a:t>3/4/18</a:t>
            </a:fld>
            <a:endParaRPr lang="en-US"/>
          </a:p>
        </p:txBody>
      </p:sp>
      <p:sp>
        <p:nvSpPr>
          <p:cNvPr id="5" name="Footer Placeholder 2"/>
          <p:cNvSpPr>
            <a:spLocks noGrp="1"/>
          </p:cNvSpPr>
          <p:nvPr>
            <p:ph type="ftr" sz="quarter" idx="11"/>
          </p:nvPr>
        </p:nvSpPr>
        <p:spPr/>
        <p:txBody>
          <a:bodyPr/>
          <a:lstStyle/>
          <a:p>
            <a:endParaRPr lang="en-US"/>
          </a:p>
        </p:txBody>
      </p:sp>
      <p:sp>
        <p:nvSpPr>
          <p:cNvPr id="6" name="Slide Number Placeholder 3"/>
          <p:cNvSpPr>
            <a:spLocks noGrp="1"/>
          </p:cNvSpPr>
          <p:nvPr>
            <p:ph type="sldNum" sz="quarter" idx="12"/>
          </p:nvPr>
        </p:nvSpPr>
        <p:spPr/>
        <p:txBody>
          <a:bodyPr/>
          <a:lstStyle/>
          <a:p>
            <a:fld id="{D805655B-001D-864B-B714-45E6F7976058}" type="slidenum">
              <a:rPr lang="en-US" smtClean="0"/>
              <a:t>‹#›</a:t>
            </a:fld>
            <a:endParaRPr lang="en-US"/>
          </a:p>
        </p:txBody>
      </p:sp>
    </p:spTree>
    <p:extLst>
      <p:ext uri="{BB962C8B-B14F-4D97-AF65-F5344CB8AC3E}">
        <p14:creationId xmlns:p14="http://schemas.microsoft.com/office/powerpoint/2010/main" val="32018226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7" name="Date Placeholder 4"/>
          <p:cNvSpPr>
            <a:spLocks noGrp="1"/>
          </p:cNvSpPr>
          <p:nvPr>
            <p:ph type="dt" sz="half" idx="10"/>
          </p:nvPr>
        </p:nvSpPr>
        <p:spPr/>
        <p:txBody>
          <a:bodyPr/>
          <a:lstStyle/>
          <a:p>
            <a:fld id="{6EDE3FC7-1895-B64B-9B2A-B2BA39F4F0F3}" type="datetimeFigureOut">
              <a:rPr lang="en-US" smtClean="0"/>
              <a:t>3/4/18</a:t>
            </a:fld>
            <a:endParaRPr lang="en-US"/>
          </a:p>
        </p:txBody>
      </p:sp>
      <p:sp>
        <p:nvSpPr>
          <p:cNvPr id="5" name="Footer Placeholder 5"/>
          <p:cNvSpPr>
            <a:spLocks noGrp="1"/>
          </p:cNvSpPr>
          <p:nvPr>
            <p:ph type="ftr" sz="quarter" idx="11"/>
          </p:nvPr>
        </p:nvSpPr>
        <p:spPr/>
        <p:txBody>
          <a:bodyPr/>
          <a:lstStyle/>
          <a:p>
            <a:endParaRPr lang="en-US"/>
          </a:p>
        </p:txBody>
      </p:sp>
      <p:sp>
        <p:nvSpPr>
          <p:cNvPr id="6" name="Slide Number Placeholder 6"/>
          <p:cNvSpPr>
            <a:spLocks noGrp="1"/>
          </p:cNvSpPr>
          <p:nvPr>
            <p:ph type="sldNum" sz="quarter" idx="12"/>
          </p:nvPr>
        </p:nvSpPr>
        <p:spPr/>
        <p:txBody>
          <a:bodyPr/>
          <a:lstStyle/>
          <a:p>
            <a:fld id="{D805655B-001D-864B-B714-45E6F7976058}" type="slidenum">
              <a:rPr lang="en-US" smtClean="0"/>
              <a:t>‹#›</a:t>
            </a:fld>
            <a:endParaRPr lang="en-US"/>
          </a:p>
        </p:txBody>
      </p:sp>
    </p:spTree>
    <p:extLst>
      <p:ext uri="{BB962C8B-B14F-4D97-AF65-F5344CB8AC3E}">
        <p14:creationId xmlns:p14="http://schemas.microsoft.com/office/powerpoint/2010/main" val="8975608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6EDE3FC7-1895-B64B-9B2A-B2BA39F4F0F3}" type="datetimeFigureOut">
              <a:rPr lang="en-US" smtClean="0"/>
              <a:t>3/4/18</a:t>
            </a:fld>
            <a:endParaRPr 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805655B-001D-864B-B714-45E6F7976058}" type="slidenum">
              <a:rPr lang="en-US" smtClean="0"/>
              <a:t>‹#›</a:t>
            </a:fld>
            <a:endParaRPr lang="en-US"/>
          </a:p>
        </p:txBody>
      </p:sp>
    </p:spTree>
    <p:extLst>
      <p:ext uri="{BB962C8B-B14F-4D97-AF65-F5344CB8AC3E}">
        <p14:creationId xmlns:p14="http://schemas.microsoft.com/office/powerpoint/2010/main" val="34223899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6EDE3FC7-1895-B64B-9B2A-B2BA39F4F0F3}" type="datetimeFigureOut">
              <a:rPr lang="en-US" smtClean="0"/>
              <a:t>3/4/18</a:t>
            </a:fld>
            <a:endParaRPr lang="en-US"/>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805655B-001D-864B-B714-45E6F7976058}" type="slidenum">
              <a:rPr lang="en-US" smtClean="0"/>
              <a:t>‹#›</a:t>
            </a:fld>
            <a:endParaRPr lang="en-US"/>
          </a:p>
        </p:txBody>
      </p:sp>
    </p:spTree>
    <p:extLst>
      <p:ext uri="{BB962C8B-B14F-4D97-AF65-F5344CB8AC3E}">
        <p14:creationId xmlns:p14="http://schemas.microsoft.com/office/powerpoint/2010/main" val="3912570963"/>
      </p:ext>
    </p:extLst>
  </p:cSld>
  <p:clrMap bg1="dk1" tx1="lt1" bg2="dk2" tx2="lt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 id="2147483768" r:id="rId12"/>
    <p:sldLayoutId id="2147483769" r:id="rId13"/>
    <p:sldLayoutId id="2147483770" r:id="rId14"/>
    <p:sldLayoutId id="2147483771" r:id="rId15"/>
    <p:sldLayoutId id="2147483772" r:id="rId16"/>
    <p:sldLayoutId id="2147483773"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hyperlink" Target="http://goo.gl/AZQtCY" TargetMode="External"/><Relationship Id="rId2" Type="http://schemas.openxmlformats.org/officeDocument/2006/relationships/hyperlink" Target="http://goo.gl/fDalUr" TargetMode="External"/><Relationship Id="rId1" Type="http://schemas.openxmlformats.org/officeDocument/2006/relationships/slideLayout" Target="../slideLayouts/slideLayout2.xml"/><Relationship Id="rId4" Type="http://schemas.openxmlformats.org/officeDocument/2006/relationships/hyperlink" Target="https://goo.gl/Fd2MEC"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goo.gl/pcxfrS" TargetMode="External"/><Relationship Id="rId2" Type="http://schemas.openxmlformats.org/officeDocument/2006/relationships/hyperlink" Target="https://tools.ietf.org/html/rfc2474"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7FF1B1-DC64-A548-B0B4-72BAE44273C5}"/>
              </a:ext>
            </a:extLst>
          </p:cNvPr>
          <p:cNvSpPr>
            <a:spLocks noGrp="1"/>
          </p:cNvSpPr>
          <p:nvPr>
            <p:ph type="ctrTitle"/>
          </p:nvPr>
        </p:nvSpPr>
        <p:spPr>
          <a:xfrm>
            <a:off x="883920" y="767255"/>
            <a:ext cx="10310648" cy="3273973"/>
          </a:xfrm>
        </p:spPr>
        <p:txBody>
          <a:bodyPr/>
          <a:lstStyle/>
          <a:p>
            <a:pPr algn="ctr"/>
            <a:r>
              <a:rPr lang="en-US" sz="5400" dirty="0">
                <a:latin typeface="Calisto MT" panose="02040603050505030304" pitchFamily="18" charset="77"/>
              </a:rPr>
              <a:t>Net Neutrality, Internet Freedom, &amp; The Future of Broadband Regulation</a:t>
            </a:r>
          </a:p>
        </p:txBody>
      </p:sp>
      <p:sp>
        <p:nvSpPr>
          <p:cNvPr id="3" name="Subtitle 2">
            <a:extLst>
              <a:ext uri="{FF2B5EF4-FFF2-40B4-BE49-F238E27FC236}">
                <a16:creationId xmlns:a16="http://schemas.microsoft.com/office/drawing/2014/main" id="{A0FD5E4D-ECE0-4641-86B0-81B408BDAA01}"/>
              </a:ext>
            </a:extLst>
          </p:cNvPr>
          <p:cNvSpPr>
            <a:spLocks noGrp="1"/>
          </p:cNvSpPr>
          <p:nvPr>
            <p:ph type="subTitle" idx="1"/>
          </p:nvPr>
        </p:nvSpPr>
        <p:spPr>
          <a:xfrm>
            <a:off x="881684" y="4275083"/>
            <a:ext cx="9691721" cy="557048"/>
          </a:xfrm>
        </p:spPr>
        <p:txBody>
          <a:bodyPr>
            <a:noAutofit/>
          </a:bodyPr>
          <a:lstStyle/>
          <a:p>
            <a:pPr algn="ctr"/>
            <a:r>
              <a:rPr lang="en-US" sz="3200" u="sng" cap="none" dirty="0">
                <a:latin typeface="Calisto MT" panose="02040603050505030304" pitchFamily="18" charset="77"/>
              </a:rPr>
              <a:t>Tom Struble, R Street Institute</a:t>
            </a:r>
            <a:endParaRPr lang="en-US" sz="3200" u="sng" dirty="0">
              <a:latin typeface="Calisto MT" panose="02040603050505030304" pitchFamily="18" charset="77"/>
            </a:endParaRPr>
          </a:p>
        </p:txBody>
      </p:sp>
      <p:sp>
        <p:nvSpPr>
          <p:cNvPr id="5" name="Subtitle 2">
            <a:extLst>
              <a:ext uri="{FF2B5EF4-FFF2-40B4-BE49-F238E27FC236}">
                <a16:creationId xmlns:a16="http://schemas.microsoft.com/office/drawing/2014/main" id="{AF490BC0-D421-5F4A-BC03-889901A5C752}"/>
              </a:ext>
            </a:extLst>
          </p:cNvPr>
          <p:cNvSpPr txBox="1">
            <a:spLocks/>
          </p:cNvSpPr>
          <p:nvPr/>
        </p:nvSpPr>
        <p:spPr>
          <a:xfrm>
            <a:off x="881685" y="5065986"/>
            <a:ext cx="9691721" cy="1271016"/>
          </a:xfrm>
          <a:prstGeom prst="rect">
            <a:avLst/>
          </a:prstGeom>
        </p:spPr>
        <p:txBody>
          <a:bodyPr vert="horz" lIns="91440" tIns="45720" rIns="91440" bIns="45720" rtlCol="0" anchor="t">
            <a:noAutofit/>
          </a:bodyPr>
          <a:lstStyle>
            <a:lvl1pPr marL="0" indent="0" algn="l" defTabSz="457200" rtl="0" eaLnBrk="1" latinLnBrk="0" hangingPunct="1">
              <a:spcBef>
                <a:spcPts val="1000"/>
              </a:spcBef>
              <a:spcAft>
                <a:spcPts val="0"/>
              </a:spcAft>
              <a:buClr>
                <a:schemeClr val="bg2">
                  <a:lumMod val="40000"/>
                  <a:lumOff val="60000"/>
                </a:schemeClr>
              </a:buClr>
              <a:buSzPct val="80000"/>
              <a:buFont typeface="Wingdings 3" charset="2"/>
              <a:buNone/>
              <a:defRPr sz="2000" b="0" i="0" kern="1200" cap="all">
                <a:solidFill>
                  <a:schemeClr val="bg2">
                    <a:lumMod val="40000"/>
                    <a:lumOff val="60000"/>
                  </a:schemeClr>
                </a:solidFill>
                <a:latin typeface="+mj-lt"/>
                <a:ea typeface="+mj-ea"/>
                <a:cs typeface="+mj-cs"/>
              </a:defRPr>
            </a:lvl1pPr>
            <a:lvl2pPr marL="457200" indent="0" algn="ctr" defTabSz="457200" rtl="0" eaLnBrk="1" latinLnBrk="0" hangingPunct="1">
              <a:spcBef>
                <a:spcPts val="1000"/>
              </a:spcBef>
              <a:spcAft>
                <a:spcPts val="0"/>
              </a:spcAft>
              <a:buClr>
                <a:schemeClr val="bg2">
                  <a:lumMod val="40000"/>
                  <a:lumOff val="60000"/>
                </a:schemeClr>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bg2">
                  <a:lumMod val="40000"/>
                  <a:lumOff val="60000"/>
                </a:schemeClr>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bg2">
                  <a:lumMod val="40000"/>
                  <a:lumOff val="60000"/>
                </a:schemeClr>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bg2">
                  <a:lumMod val="40000"/>
                  <a:lumOff val="60000"/>
                </a:schemeClr>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bg2">
                  <a:lumMod val="40000"/>
                  <a:lumOff val="60000"/>
                </a:schemeClr>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bg2">
                  <a:lumMod val="40000"/>
                  <a:lumOff val="60000"/>
                </a:schemeClr>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bg2">
                  <a:lumMod val="40000"/>
                  <a:lumOff val="60000"/>
                </a:schemeClr>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bg2">
                  <a:lumMod val="40000"/>
                  <a:lumOff val="60000"/>
                </a:schemeClr>
              </a:buClr>
              <a:buSzPct val="80000"/>
              <a:buFont typeface="Wingdings 3" charset="2"/>
              <a:buNone/>
              <a:defRPr sz="1400" b="0" i="0" kern="1200">
                <a:solidFill>
                  <a:schemeClr val="tx1">
                    <a:tint val="75000"/>
                  </a:schemeClr>
                </a:solidFill>
                <a:latin typeface="+mj-lt"/>
                <a:ea typeface="+mj-ea"/>
                <a:cs typeface="+mj-cs"/>
              </a:defRPr>
            </a:lvl9pPr>
          </a:lstStyle>
          <a:p>
            <a:pPr algn="ctr"/>
            <a:r>
              <a:rPr lang="en-US" sz="2800" cap="none" dirty="0">
                <a:latin typeface="Calisto MT" panose="02040603050505030304" pitchFamily="18" charset="77"/>
              </a:rPr>
              <a:t>A presentation for the Runnymede Society, delivered at the University of British Columbia Peter A. Allard School of Law, Vancouver, BC, Canada, March 6</a:t>
            </a:r>
            <a:r>
              <a:rPr lang="en-US" sz="2800" cap="none" baseline="30000" dirty="0">
                <a:latin typeface="Calisto MT" panose="02040603050505030304" pitchFamily="18" charset="77"/>
              </a:rPr>
              <a:t>th</a:t>
            </a:r>
            <a:r>
              <a:rPr lang="en-US" sz="2800" cap="none" dirty="0">
                <a:latin typeface="Calisto MT" panose="02040603050505030304" pitchFamily="18" charset="77"/>
              </a:rPr>
              <a:t> 2018</a:t>
            </a:r>
            <a:endParaRPr lang="en-US" sz="2800" dirty="0">
              <a:latin typeface="Calisto MT" panose="02040603050505030304" pitchFamily="18" charset="77"/>
            </a:endParaRPr>
          </a:p>
        </p:txBody>
      </p:sp>
    </p:spTree>
    <p:extLst>
      <p:ext uri="{BB962C8B-B14F-4D97-AF65-F5344CB8AC3E}">
        <p14:creationId xmlns:p14="http://schemas.microsoft.com/office/powerpoint/2010/main" val="16788905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89DD25B-2DDF-5F4B-AC59-1212A4752D84}"/>
              </a:ext>
            </a:extLst>
          </p:cNvPr>
          <p:cNvSpPr>
            <a:spLocks noGrp="1"/>
          </p:cNvSpPr>
          <p:nvPr>
            <p:ph type="title"/>
          </p:nvPr>
        </p:nvSpPr>
        <p:spPr>
          <a:xfrm>
            <a:off x="1692969" y="1339656"/>
            <a:ext cx="7749628" cy="2323374"/>
          </a:xfrm>
        </p:spPr>
        <p:txBody>
          <a:bodyPr/>
          <a:lstStyle/>
          <a:p>
            <a:r>
              <a:rPr lang="en-US" sz="3800" dirty="0">
                <a:latin typeface="Calisto MT" panose="02040603050505030304" pitchFamily="18" charset="77"/>
              </a:rPr>
              <a:t>The repeal of Net Neutrality poses serious threats to innovation and consumer access in the United States, and Canada should pay heed.</a:t>
            </a:r>
          </a:p>
        </p:txBody>
      </p:sp>
      <p:sp>
        <p:nvSpPr>
          <p:cNvPr id="11" name="Subtitle 2">
            <a:extLst>
              <a:ext uri="{FF2B5EF4-FFF2-40B4-BE49-F238E27FC236}">
                <a16:creationId xmlns:a16="http://schemas.microsoft.com/office/drawing/2014/main" id="{6977014E-BE15-2C49-95DF-4D8DC2C791EA}"/>
              </a:ext>
            </a:extLst>
          </p:cNvPr>
          <p:cNvSpPr txBox="1">
            <a:spLocks/>
          </p:cNvSpPr>
          <p:nvPr/>
        </p:nvSpPr>
        <p:spPr>
          <a:xfrm>
            <a:off x="377188" y="4232416"/>
            <a:ext cx="9691721" cy="1271752"/>
          </a:xfrm>
          <a:prstGeom prst="rect">
            <a:avLst/>
          </a:prstGeom>
        </p:spPr>
        <p:txBody>
          <a:bodyPr vert="horz" lIns="91440" tIns="45720" rIns="91440" bIns="45720" rtlCol="0" anchor="t">
            <a:noAutofit/>
          </a:bodyPr>
          <a:lstStyle>
            <a:lvl1pPr marL="0" indent="0" algn="l" defTabSz="457200" rtl="0" eaLnBrk="1" latinLnBrk="0" hangingPunct="1">
              <a:spcBef>
                <a:spcPts val="1000"/>
              </a:spcBef>
              <a:spcAft>
                <a:spcPts val="0"/>
              </a:spcAft>
              <a:buClr>
                <a:schemeClr val="bg2">
                  <a:lumMod val="40000"/>
                  <a:lumOff val="60000"/>
                </a:schemeClr>
              </a:buClr>
              <a:buSzPct val="80000"/>
              <a:buFont typeface="Wingdings 3" charset="2"/>
              <a:buNone/>
              <a:defRPr sz="2000" b="0" i="0" kern="1200" cap="all">
                <a:solidFill>
                  <a:schemeClr val="bg2">
                    <a:lumMod val="40000"/>
                    <a:lumOff val="60000"/>
                  </a:schemeClr>
                </a:solidFill>
                <a:latin typeface="+mj-lt"/>
                <a:ea typeface="+mj-ea"/>
                <a:cs typeface="+mj-cs"/>
              </a:defRPr>
            </a:lvl1pPr>
            <a:lvl2pPr marL="457200" indent="0" algn="ctr" defTabSz="457200" rtl="0" eaLnBrk="1" latinLnBrk="0" hangingPunct="1">
              <a:spcBef>
                <a:spcPts val="1000"/>
              </a:spcBef>
              <a:spcAft>
                <a:spcPts val="0"/>
              </a:spcAft>
              <a:buClr>
                <a:schemeClr val="bg2">
                  <a:lumMod val="40000"/>
                  <a:lumOff val="60000"/>
                </a:schemeClr>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bg2">
                  <a:lumMod val="40000"/>
                  <a:lumOff val="60000"/>
                </a:schemeClr>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bg2">
                  <a:lumMod val="40000"/>
                  <a:lumOff val="60000"/>
                </a:schemeClr>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bg2">
                  <a:lumMod val="40000"/>
                  <a:lumOff val="60000"/>
                </a:schemeClr>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bg2">
                  <a:lumMod val="40000"/>
                  <a:lumOff val="60000"/>
                </a:schemeClr>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bg2">
                  <a:lumMod val="40000"/>
                  <a:lumOff val="60000"/>
                </a:schemeClr>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bg2">
                  <a:lumMod val="40000"/>
                  <a:lumOff val="60000"/>
                </a:schemeClr>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bg2">
                  <a:lumMod val="40000"/>
                  <a:lumOff val="60000"/>
                </a:schemeClr>
              </a:buClr>
              <a:buSzPct val="80000"/>
              <a:buFont typeface="Wingdings 3" charset="2"/>
              <a:buNone/>
              <a:defRPr sz="1400" b="0" i="0" kern="1200">
                <a:solidFill>
                  <a:schemeClr val="tx1">
                    <a:tint val="75000"/>
                  </a:schemeClr>
                </a:solidFill>
                <a:latin typeface="+mj-lt"/>
                <a:ea typeface="+mj-ea"/>
                <a:cs typeface="+mj-cs"/>
              </a:defRPr>
            </a:lvl9pPr>
          </a:lstStyle>
          <a:p>
            <a:pPr algn="ctr"/>
            <a:r>
              <a:rPr lang="en-US" sz="3600" cap="none" dirty="0">
                <a:latin typeface="Calisto MT" panose="02040603050505030304" pitchFamily="18" charset="77"/>
              </a:rPr>
              <a:t>Proposed resolution for debate</a:t>
            </a:r>
            <a:endParaRPr lang="en-US" sz="3600" dirty="0">
              <a:latin typeface="Calisto MT" panose="02040603050505030304" pitchFamily="18" charset="77"/>
            </a:endParaRPr>
          </a:p>
        </p:txBody>
      </p:sp>
    </p:spTree>
    <p:extLst>
      <p:ext uri="{BB962C8B-B14F-4D97-AF65-F5344CB8AC3E}">
        <p14:creationId xmlns:p14="http://schemas.microsoft.com/office/powerpoint/2010/main" val="41439126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E52E1F-C5BE-7A44-B7AB-B5820F66CADD}"/>
              </a:ext>
            </a:extLst>
          </p:cNvPr>
          <p:cNvSpPr>
            <a:spLocks noGrp="1"/>
          </p:cNvSpPr>
          <p:nvPr>
            <p:ph type="title"/>
          </p:nvPr>
        </p:nvSpPr>
        <p:spPr/>
        <p:txBody>
          <a:bodyPr/>
          <a:lstStyle/>
          <a:p>
            <a:pPr algn="ctr"/>
            <a:r>
              <a:rPr lang="en-US" dirty="0">
                <a:latin typeface="Calisto MT" panose="02040603050505030304" pitchFamily="18" charset="77"/>
              </a:rPr>
              <a:t>What is Net Neutrality?</a:t>
            </a:r>
          </a:p>
        </p:txBody>
      </p:sp>
      <p:sp>
        <p:nvSpPr>
          <p:cNvPr id="3" name="Content Placeholder 2">
            <a:extLst>
              <a:ext uri="{FF2B5EF4-FFF2-40B4-BE49-F238E27FC236}">
                <a16:creationId xmlns:a16="http://schemas.microsoft.com/office/drawing/2014/main" id="{8754A1DD-B0D4-BB4C-BF70-67FCEF737F23}"/>
              </a:ext>
            </a:extLst>
          </p:cNvPr>
          <p:cNvSpPr>
            <a:spLocks noGrp="1"/>
          </p:cNvSpPr>
          <p:nvPr>
            <p:ph idx="1"/>
          </p:nvPr>
        </p:nvSpPr>
        <p:spPr>
          <a:xfrm>
            <a:off x="1103312" y="1481960"/>
            <a:ext cx="10037654" cy="4766440"/>
          </a:xfrm>
        </p:spPr>
        <p:txBody>
          <a:bodyPr>
            <a:normAutofit/>
          </a:bodyPr>
          <a:lstStyle/>
          <a:p>
            <a:r>
              <a:rPr lang="en-US" dirty="0">
                <a:latin typeface="Calisto MT" panose="02040603050505030304" pitchFamily="18" charset="77"/>
              </a:rPr>
              <a:t>A “shorthand for a system of belief about innovation policy.” </a:t>
            </a:r>
          </a:p>
          <a:p>
            <a:pPr lvl="1"/>
            <a:r>
              <a:rPr lang="en-US" dirty="0">
                <a:latin typeface="Calisto MT" panose="02040603050505030304" pitchFamily="18" charset="77"/>
              </a:rPr>
              <a:t>Tim Wu, </a:t>
            </a:r>
            <a:r>
              <a:rPr lang="en-US" i="1" dirty="0">
                <a:latin typeface="Calisto MT" panose="02040603050505030304" pitchFamily="18" charset="77"/>
              </a:rPr>
              <a:t>Network Neutrality, Broadband Discrimination</a:t>
            </a:r>
            <a:r>
              <a:rPr lang="en-US" dirty="0">
                <a:latin typeface="Calisto MT" panose="02040603050505030304" pitchFamily="18" charset="77"/>
              </a:rPr>
              <a:t>, 2 </a:t>
            </a:r>
            <a:r>
              <a:rPr lang="en-US" cap="small" dirty="0">
                <a:latin typeface="Calisto MT" panose="02040603050505030304" pitchFamily="18" charset="77"/>
              </a:rPr>
              <a:t>J. on Telecomm. &amp; High Tech. L. </a:t>
            </a:r>
            <a:r>
              <a:rPr lang="en-US" dirty="0">
                <a:latin typeface="Calisto MT" panose="02040603050505030304" pitchFamily="18" charset="77"/>
              </a:rPr>
              <a:t>141, 144 (2003), </a:t>
            </a:r>
            <a:r>
              <a:rPr lang="en-US" dirty="0">
                <a:latin typeface="Calisto MT" panose="02040603050505030304" pitchFamily="18" charset="77"/>
                <a:hlinkClick r:id="rId2"/>
              </a:rPr>
              <a:t>http://goo.gl/fDalUr</a:t>
            </a:r>
            <a:r>
              <a:rPr lang="en-US" dirty="0">
                <a:latin typeface="Calisto MT" panose="02040603050505030304" pitchFamily="18" charset="77"/>
              </a:rPr>
              <a:t>. </a:t>
            </a:r>
          </a:p>
          <a:p>
            <a:pPr marL="457200" lvl="1" indent="0">
              <a:buNone/>
            </a:pPr>
            <a:endParaRPr lang="en-US" dirty="0">
              <a:latin typeface="Calisto MT" panose="02040603050505030304" pitchFamily="18" charset="77"/>
            </a:endParaRPr>
          </a:p>
          <a:p>
            <a:r>
              <a:rPr lang="en-US" dirty="0">
                <a:latin typeface="Calisto MT" panose="02040603050505030304" pitchFamily="18" charset="77"/>
              </a:rPr>
              <a:t>“The idea, principle, or requirement that Internet service providers should or must treat all Internet data as the same regardless of its kind, source, or destination.”</a:t>
            </a:r>
          </a:p>
          <a:p>
            <a:pPr lvl="1"/>
            <a:r>
              <a:rPr lang="en-US" dirty="0">
                <a:latin typeface="Calisto MT" panose="02040603050505030304" pitchFamily="18" charset="77"/>
              </a:rPr>
              <a:t>Merriam-Webster Unabridged Dictionary, </a:t>
            </a:r>
            <a:r>
              <a:rPr lang="en-US" dirty="0">
                <a:latin typeface="Calisto MT" panose="02040603050505030304" pitchFamily="18" charset="77"/>
                <a:hlinkClick r:id="rId3"/>
              </a:rPr>
              <a:t>http://goo.gl/AZQtCY</a:t>
            </a:r>
            <a:r>
              <a:rPr lang="en-US" dirty="0">
                <a:latin typeface="Calisto MT" panose="02040603050505030304" pitchFamily="18" charset="77"/>
              </a:rPr>
              <a:t>. </a:t>
            </a:r>
          </a:p>
          <a:p>
            <a:pPr marL="457200" lvl="1" indent="0">
              <a:buNone/>
            </a:pPr>
            <a:endParaRPr lang="en-US" dirty="0">
              <a:latin typeface="Calisto MT" panose="02040603050505030304" pitchFamily="18" charset="77"/>
            </a:endParaRPr>
          </a:p>
          <a:p>
            <a:r>
              <a:rPr lang="en-US" dirty="0">
                <a:latin typeface="Calisto MT" panose="02040603050505030304" pitchFamily="18" charset="77"/>
              </a:rPr>
              <a:t>Generally, “some legal or regulatory restrictions on broadband Internet access services that include non-discrimination requirements above and beyond any that may be implied by existing antitrust law or FCC regulations.” </a:t>
            </a:r>
          </a:p>
          <a:p>
            <a:pPr lvl="1"/>
            <a:r>
              <a:rPr lang="en-US" dirty="0">
                <a:latin typeface="Calisto MT" panose="02040603050505030304" pitchFamily="18" charset="77"/>
              </a:rPr>
              <a:t>FTC Staff Report, </a:t>
            </a:r>
            <a:r>
              <a:rPr lang="en-US" i="1" dirty="0">
                <a:latin typeface="Calisto MT" panose="02040603050505030304" pitchFamily="18" charset="77"/>
              </a:rPr>
              <a:t>Broadband Connectivity Competition Policy</a:t>
            </a:r>
            <a:r>
              <a:rPr lang="en-US" dirty="0">
                <a:latin typeface="Calisto MT" panose="02040603050505030304" pitchFamily="18" charset="77"/>
              </a:rPr>
              <a:t>, 1 n.2 (June 2007), </a:t>
            </a:r>
            <a:r>
              <a:rPr lang="en-US" dirty="0">
                <a:latin typeface="Calisto MT" panose="02040603050505030304" pitchFamily="18" charset="77"/>
                <a:hlinkClick r:id="rId4"/>
              </a:rPr>
              <a:t>https://goo.gl/Fd2MEC</a:t>
            </a:r>
            <a:r>
              <a:rPr lang="en-US" dirty="0">
                <a:latin typeface="Calisto MT" panose="02040603050505030304" pitchFamily="18" charset="77"/>
              </a:rPr>
              <a:t>.</a:t>
            </a:r>
          </a:p>
        </p:txBody>
      </p:sp>
    </p:spTree>
    <p:extLst>
      <p:ext uri="{BB962C8B-B14F-4D97-AF65-F5344CB8AC3E}">
        <p14:creationId xmlns:p14="http://schemas.microsoft.com/office/powerpoint/2010/main" val="34714206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496F4-4235-624D-BE84-1F99483A2607}"/>
              </a:ext>
            </a:extLst>
          </p:cNvPr>
          <p:cNvSpPr>
            <a:spLocks noGrp="1"/>
          </p:cNvSpPr>
          <p:nvPr>
            <p:ph type="title"/>
          </p:nvPr>
        </p:nvSpPr>
        <p:spPr/>
        <p:txBody>
          <a:bodyPr/>
          <a:lstStyle/>
          <a:p>
            <a:pPr algn="ctr"/>
            <a:r>
              <a:rPr lang="en-US" dirty="0">
                <a:latin typeface="Calisto MT" panose="02040603050505030304" pitchFamily="18" charset="77"/>
              </a:rPr>
              <a:t>Understanding Broadband Discrimination</a:t>
            </a:r>
          </a:p>
        </p:txBody>
      </p:sp>
      <p:sp>
        <p:nvSpPr>
          <p:cNvPr id="3" name="Text Placeholder 2">
            <a:extLst>
              <a:ext uri="{FF2B5EF4-FFF2-40B4-BE49-F238E27FC236}">
                <a16:creationId xmlns:a16="http://schemas.microsoft.com/office/drawing/2014/main" id="{9D8920C0-6075-6A4C-AF67-DFA8F4486C7D}"/>
              </a:ext>
            </a:extLst>
          </p:cNvPr>
          <p:cNvSpPr>
            <a:spLocks noGrp="1"/>
          </p:cNvSpPr>
          <p:nvPr>
            <p:ph type="body" idx="1"/>
          </p:nvPr>
        </p:nvSpPr>
        <p:spPr/>
        <p:txBody>
          <a:bodyPr/>
          <a:lstStyle/>
          <a:p>
            <a:r>
              <a:rPr lang="en-US" dirty="0">
                <a:latin typeface="Calisto MT" panose="02040603050505030304" pitchFamily="18" charset="77"/>
              </a:rPr>
              <a:t>Targets of Discrimination</a:t>
            </a:r>
          </a:p>
        </p:txBody>
      </p:sp>
      <p:sp>
        <p:nvSpPr>
          <p:cNvPr id="4" name="Content Placeholder 3">
            <a:extLst>
              <a:ext uri="{FF2B5EF4-FFF2-40B4-BE49-F238E27FC236}">
                <a16:creationId xmlns:a16="http://schemas.microsoft.com/office/drawing/2014/main" id="{5011558A-496F-1C46-A66D-CB6FB1ADCD06}"/>
              </a:ext>
            </a:extLst>
          </p:cNvPr>
          <p:cNvSpPr>
            <a:spLocks noGrp="1"/>
          </p:cNvSpPr>
          <p:nvPr>
            <p:ph sz="half" idx="2"/>
          </p:nvPr>
        </p:nvSpPr>
        <p:spPr/>
        <p:txBody>
          <a:bodyPr>
            <a:normAutofit/>
          </a:bodyPr>
          <a:lstStyle/>
          <a:p>
            <a:r>
              <a:rPr lang="en-US" dirty="0">
                <a:latin typeface="Calisto MT" panose="02040603050505030304" pitchFamily="18" charset="77"/>
              </a:rPr>
              <a:t>Third-party devices</a:t>
            </a:r>
          </a:p>
          <a:p>
            <a:pPr lvl="1"/>
            <a:r>
              <a:rPr lang="en-US" sz="1800" dirty="0">
                <a:latin typeface="Calisto MT" panose="02040603050505030304" pitchFamily="18" charset="77"/>
              </a:rPr>
              <a:t>E.g., modems, routers, PCs, handsets, set-top boxes, </a:t>
            </a:r>
            <a:r>
              <a:rPr lang="en-US" sz="1800" dirty="0" err="1">
                <a:latin typeface="Calisto MT" panose="02040603050505030304" pitchFamily="18" charset="77"/>
              </a:rPr>
              <a:t>IoT</a:t>
            </a:r>
            <a:r>
              <a:rPr lang="en-US" sz="1800" dirty="0">
                <a:latin typeface="Calisto MT" panose="02040603050505030304" pitchFamily="18" charset="77"/>
              </a:rPr>
              <a:t>, wearables, etc.</a:t>
            </a:r>
          </a:p>
          <a:p>
            <a:r>
              <a:rPr lang="en-US" dirty="0">
                <a:latin typeface="Calisto MT" panose="02040603050505030304" pitchFamily="18" charset="77"/>
              </a:rPr>
              <a:t>Third-party services</a:t>
            </a:r>
          </a:p>
          <a:p>
            <a:pPr lvl="1"/>
            <a:r>
              <a:rPr lang="en-US" sz="1800" dirty="0">
                <a:latin typeface="Calisto MT" panose="02040603050505030304" pitchFamily="18" charset="77"/>
              </a:rPr>
              <a:t>E.g., email, search, DNS, advertising, VoIP, over-the-top (OTT) video (including SVOD services, like Netflix, and </a:t>
            </a:r>
            <a:r>
              <a:rPr lang="en-US" sz="1800" dirty="0" err="1">
                <a:latin typeface="Calisto MT" panose="02040603050505030304" pitchFamily="18" charset="77"/>
              </a:rPr>
              <a:t>vMVPD</a:t>
            </a:r>
            <a:r>
              <a:rPr lang="en-US" sz="1800" dirty="0">
                <a:latin typeface="Calisto MT" panose="02040603050505030304" pitchFamily="18" charset="77"/>
              </a:rPr>
              <a:t> services, like Sling), etc.</a:t>
            </a:r>
          </a:p>
        </p:txBody>
      </p:sp>
      <p:sp>
        <p:nvSpPr>
          <p:cNvPr id="5" name="Text Placeholder 4">
            <a:extLst>
              <a:ext uri="{FF2B5EF4-FFF2-40B4-BE49-F238E27FC236}">
                <a16:creationId xmlns:a16="http://schemas.microsoft.com/office/drawing/2014/main" id="{A5B92CF7-FB73-1F47-B899-367B20043C41}"/>
              </a:ext>
            </a:extLst>
          </p:cNvPr>
          <p:cNvSpPr>
            <a:spLocks noGrp="1"/>
          </p:cNvSpPr>
          <p:nvPr>
            <p:ph type="body" sz="quarter" idx="3"/>
          </p:nvPr>
        </p:nvSpPr>
        <p:spPr/>
        <p:txBody>
          <a:bodyPr/>
          <a:lstStyle/>
          <a:p>
            <a:r>
              <a:rPr lang="en-US" dirty="0">
                <a:latin typeface="Calisto MT" panose="02040603050505030304" pitchFamily="18" charset="77"/>
              </a:rPr>
              <a:t>Methods of Discrimination</a:t>
            </a:r>
          </a:p>
        </p:txBody>
      </p:sp>
      <p:sp>
        <p:nvSpPr>
          <p:cNvPr id="6" name="Content Placeholder 5">
            <a:extLst>
              <a:ext uri="{FF2B5EF4-FFF2-40B4-BE49-F238E27FC236}">
                <a16:creationId xmlns:a16="http://schemas.microsoft.com/office/drawing/2014/main" id="{BAB93D9A-1295-2543-A0ED-8C04665747A2}"/>
              </a:ext>
            </a:extLst>
          </p:cNvPr>
          <p:cNvSpPr>
            <a:spLocks noGrp="1"/>
          </p:cNvSpPr>
          <p:nvPr>
            <p:ph sz="quarter" idx="4"/>
          </p:nvPr>
        </p:nvSpPr>
        <p:spPr/>
        <p:txBody>
          <a:bodyPr>
            <a:normAutofit/>
          </a:bodyPr>
          <a:lstStyle/>
          <a:p>
            <a:r>
              <a:rPr lang="en-US" dirty="0">
                <a:latin typeface="Calisto MT" panose="02040603050505030304" pitchFamily="18" charset="77"/>
              </a:rPr>
              <a:t>Network management</a:t>
            </a:r>
          </a:p>
          <a:p>
            <a:pPr lvl="1"/>
            <a:r>
              <a:rPr lang="en-US" sz="1800" dirty="0">
                <a:latin typeface="Calisto MT" panose="02040603050505030304" pitchFamily="18" charset="77"/>
              </a:rPr>
              <a:t>Engineering (DSCP, QoS/QoE)</a:t>
            </a:r>
          </a:p>
          <a:p>
            <a:pPr lvl="1"/>
            <a:r>
              <a:rPr lang="en-US" sz="1800" dirty="0">
                <a:latin typeface="Calisto MT" panose="02040603050505030304" pitchFamily="18" charset="77"/>
              </a:rPr>
              <a:t>Blocking/throttling/prioritization</a:t>
            </a:r>
          </a:p>
          <a:p>
            <a:r>
              <a:rPr lang="en-US" dirty="0">
                <a:latin typeface="Calisto MT" panose="02040603050505030304" pitchFamily="18" charset="77"/>
              </a:rPr>
              <a:t>Interconnection pricing</a:t>
            </a:r>
          </a:p>
          <a:p>
            <a:pPr lvl="1"/>
            <a:r>
              <a:rPr lang="en-US" sz="1800" dirty="0">
                <a:latin typeface="Calisto MT" panose="02040603050505030304" pitchFamily="18" charset="77"/>
              </a:rPr>
              <a:t>Economics (SNIP test, tariffs, public utilities v. common carriers v. essential facilities)</a:t>
            </a:r>
          </a:p>
          <a:p>
            <a:pPr lvl="1"/>
            <a:r>
              <a:rPr lang="en-US" sz="1800" dirty="0">
                <a:latin typeface="Calisto MT" panose="02040603050505030304" pitchFamily="18" charset="77"/>
              </a:rPr>
              <a:t>Peering/transit/SLAs</a:t>
            </a:r>
          </a:p>
          <a:p>
            <a:pPr lvl="1"/>
            <a:endParaRPr lang="en-US" sz="1800" dirty="0">
              <a:latin typeface="Calisto MT" panose="02040603050505030304" pitchFamily="18" charset="77"/>
            </a:endParaRPr>
          </a:p>
        </p:txBody>
      </p:sp>
    </p:spTree>
    <p:extLst>
      <p:ext uri="{BB962C8B-B14F-4D97-AF65-F5344CB8AC3E}">
        <p14:creationId xmlns:p14="http://schemas.microsoft.com/office/powerpoint/2010/main" val="39545641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9D2846-0D9D-914E-9AC2-82DA7AF593B0}"/>
              </a:ext>
            </a:extLst>
          </p:cNvPr>
          <p:cNvSpPr>
            <a:spLocks noGrp="1"/>
          </p:cNvSpPr>
          <p:nvPr>
            <p:ph type="title"/>
          </p:nvPr>
        </p:nvSpPr>
        <p:spPr>
          <a:xfrm>
            <a:off x="632947" y="629690"/>
            <a:ext cx="9404723" cy="1400530"/>
          </a:xfrm>
        </p:spPr>
        <p:txBody>
          <a:bodyPr/>
          <a:lstStyle/>
          <a:p>
            <a:pPr algn="ctr"/>
            <a:r>
              <a:rPr lang="en-US" dirty="0">
                <a:latin typeface="Calisto MT" panose="02040603050505030304" pitchFamily="18" charset="77"/>
              </a:rPr>
              <a:t>Net Neutrality through the Years</a:t>
            </a:r>
          </a:p>
        </p:txBody>
      </p:sp>
      <p:sp>
        <p:nvSpPr>
          <p:cNvPr id="3" name="Text Placeholder 2">
            <a:extLst>
              <a:ext uri="{FF2B5EF4-FFF2-40B4-BE49-F238E27FC236}">
                <a16:creationId xmlns:a16="http://schemas.microsoft.com/office/drawing/2014/main" id="{1769A60F-58D1-C647-98F1-BE436B1AC64C}"/>
              </a:ext>
            </a:extLst>
          </p:cNvPr>
          <p:cNvSpPr>
            <a:spLocks noGrp="1"/>
          </p:cNvSpPr>
          <p:nvPr>
            <p:ph type="body" idx="1"/>
          </p:nvPr>
        </p:nvSpPr>
        <p:spPr>
          <a:xfrm>
            <a:off x="632947" y="1502979"/>
            <a:ext cx="2946866" cy="1054483"/>
          </a:xfrm>
        </p:spPr>
        <p:txBody>
          <a:bodyPr/>
          <a:lstStyle/>
          <a:p>
            <a:r>
              <a:rPr lang="en-US" sz="2800" dirty="0">
                <a:latin typeface="Calisto MT" panose="02040603050505030304" pitchFamily="18" charset="77"/>
              </a:rPr>
              <a:t>2010 Open Internet Order</a:t>
            </a:r>
          </a:p>
        </p:txBody>
      </p:sp>
      <p:sp>
        <p:nvSpPr>
          <p:cNvPr id="4" name="Text Placeholder 3">
            <a:extLst>
              <a:ext uri="{FF2B5EF4-FFF2-40B4-BE49-F238E27FC236}">
                <a16:creationId xmlns:a16="http://schemas.microsoft.com/office/drawing/2014/main" id="{9EC1B95B-0EDD-4349-9217-B58054BE7D13}"/>
              </a:ext>
            </a:extLst>
          </p:cNvPr>
          <p:cNvSpPr>
            <a:spLocks noGrp="1"/>
          </p:cNvSpPr>
          <p:nvPr>
            <p:ph type="body" sz="half" idx="15"/>
          </p:nvPr>
        </p:nvSpPr>
        <p:spPr/>
        <p:txBody>
          <a:bodyPr>
            <a:normAutofit/>
          </a:bodyPr>
          <a:lstStyle/>
          <a:p>
            <a:pPr marL="285750" indent="-285750">
              <a:buFont typeface="Arial" panose="020B0604020202020204" pitchFamily="34" charset="0"/>
              <a:buChar char="•"/>
            </a:pPr>
            <a:r>
              <a:rPr lang="en-US" sz="2400" dirty="0">
                <a:latin typeface="Calisto MT" panose="02040603050505030304" pitchFamily="18" charset="77"/>
              </a:rPr>
              <a:t>Transparency</a:t>
            </a:r>
          </a:p>
          <a:p>
            <a:pPr marL="285750" indent="-285750">
              <a:buFont typeface="Arial" panose="020B0604020202020204" pitchFamily="34" charset="0"/>
              <a:buChar char="•"/>
            </a:pPr>
            <a:r>
              <a:rPr lang="en-US" sz="2400" dirty="0">
                <a:latin typeface="Calisto MT" panose="02040603050505030304" pitchFamily="18" charset="77"/>
              </a:rPr>
              <a:t>No blocking</a:t>
            </a:r>
          </a:p>
          <a:p>
            <a:pPr marL="285750" indent="-285750">
              <a:buFont typeface="Arial" panose="020B0604020202020204" pitchFamily="34" charset="0"/>
              <a:buChar char="•"/>
            </a:pPr>
            <a:r>
              <a:rPr lang="en-US" sz="2400" dirty="0">
                <a:latin typeface="Calisto MT" panose="02040603050505030304" pitchFamily="18" charset="77"/>
              </a:rPr>
              <a:t>No unreasonable discrimination</a:t>
            </a:r>
          </a:p>
        </p:txBody>
      </p:sp>
      <p:sp>
        <p:nvSpPr>
          <p:cNvPr id="5" name="Text Placeholder 4">
            <a:extLst>
              <a:ext uri="{FF2B5EF4-FFF2-40B4-BE49-F238E27FC236}">
                <a16:creationId xmlns:a16="http://schemas.microsoft.com/office/drawing/2014/main" id="{1069C38F-6EDD-6343-B966-FF2BB222676F}"/>
              </a:ext>
            </a:extLst>
          </p:cNvPr>
          <p:cNvSpPr>
            <a:spLocks noGrp="1"/>
          </p:cNvSpPr>
          <p:nvPr>
            <p:ph type="body" sz="quarter" idx="3"/>
          </p:nvPr>
        </p:nvSpPr>
        <p:spPr>
          <a:xfrm>
            <a:off x="3883659" y="1502979"/>
            <a:ext cx="2936241" cy="1054483"/>
          </a:xfrm>
        </p:spPr>
        <p:txBody>
          <a:bodyPr/>
          <a:lstStyle/>
          <a:p>
            <a:r>
              <a:rPr lang="en-US" sz="2800" dirty="0">
                <a:latin typeface="Calisto MT" panose="02040603050505030304" pitchFamily="18" charset="77"/>
              </a:rPr>
              <a:t>2015 Open Internet Order</a:t>
            </a:r>
          </a:p>
        </p:txBody>
      </p:sp>
      <p:sp>
        <p:nvSpPr>
          <p:cNvPr id="6" name="Text Placeholder 5">
            <a:extLst>
              <a:ext uri="{FF2B5EF4-FFF2-40B4-BE49-F238E27FC236}">
                <a16:creationId xmlns:a16="http://schemas.microsoft.com/office/drawing/2014/main" id="{B4F64BBE-9297-8245-BD6F-6DA20263B541}"/>
              </a:ext>
            </a:extLst>
          </p:cNvPr>
          <p:cNvSpPr>
            <a:spLocks noGrp="1"/>
          </p:cNvSpPr>
          <p:nvPr>
            <p:ph type="body" sz="half" idx="16"/>
          </p:nvPr>
        </p:nvSpPr>
        <p:spPr/>
        <p:txBody>
          <a:bodyPr>
            <a:normAutofit/>
          </a:bodyPr>
          <a:lstStyle/>
          <a:p>
            <a:pPr marL="285750" indent="-285750">
              <a:buFont typeface="Arial" panose="020B0604020202020204" pitchFamily="34" charset="0"/>
              <a:buChar char="•"/>
            </a:pPr>
            <a:r>
              <a:rPr lang="en-US" sz="2400" dirty="0">
                <a:latin typeface="Calisto MT" panose="02040603050505030304" pitchFamily="18" charset="77"/>
              </a:rPr>
              <a:t>Transparency</a:t>
            </a:r>
          </a:p>
          <a:p>
            <a:pPr marL="285750" indent="-285750">
              <a:buFont typeface="Arial" panose="020B0604020202020204" pitchFamily="34" charset="0"/>
              <a:buChar char="•"/>
            </a:pPr>
            <a:r>
              <a:rPr lang="en-US" sz="2400" dirty="0">
                <a:latin typeface="Calisto MT" panose="02040603050505030304" pitchFamily="18" charset="77"/>
              </a:rPr>
              <a:t>No blocking</a:t>
            </a:r>
          </a:p>
          <a:p>
            <a:pPr marL="285750" indent="-285750">
              <a:buFont typeface="Arial" panose="020B0604020202020204" pitchFamily="34" charset="0"/>
              <a:buChar char="•"/>
            </a:pPr>
            <a:r>
              <a:rPr lang="en-US" sz="2400" dirty="0">
                <a:latin typeface="Calisto MT" panose="02040603050505030304" pitchFamily="18" charset="77"/>
              </a:rPr>
              <a:t>No throttling</a:t>
            </a:r>
          </a:p>
          <a:p>
            <a:pPr marL="285750" indent="-285750">
              <a:buFont typeface="Arial" panose="020B0604020202020204" pitchFamily="34" charset="0"/>
              <a:buChar char="•"/>
            </a:pPr>
            <a:r>
              <a:rPr lang="en-US" sz="2400" dirty="0">
                <a:latin typeface="Calisto MT" panose="02040603050505030304" pitchFamily="18" charset="77"/>
              </a:rPr>
              <a:t>No “paid prioritization”</a:t>
            </a:r>
          </a:p>
          <a:p>
            <a:pPr marL="285750" indent="-285750">
              <a:buFont typeface="Arial" panose="020B0604020202020204" pitchFamily="34" charset="0"/>
              <a:buChar char="•"/>
            </a:pPr>
            <a:r>
              <a:rPr lang="en-US" sz="2400" dirty="0">
                <a:latin typeface="Calisto MT" panose="02040603050505030304" pitchFamily="18" charset="77"/>
              </a:rPr>
              <a:t>No unreasonable discrimination</a:t>
            </a:r>
          </a:p>
        </p:txBody>
      </p:sp>
      <p:sp>
        <p:nvSpPr>
          <p:cNvPr id="7" name="Text Placeholder 6">
            <a:extLst>
              <a:ext uri="{FF2B5EF4-FFF2-40B4-BE49-F238E27FC236}">
                <a16:creationId xmlns:a16="http://schemas.microsoft.com/office/drawing/2014/main" id="{7F069953-A0E2-5B42-872B-E952D3394E95}"/>
              </a:ext>
            </a:extLst>
          </p:cNvPr>
          <p:cNvSpPr>
            <a:spLocks noGrp="1"/>
          </p:cNvSpPr>
          <p:nvPr>
            <p:ph type="body" sz="quarter" idx="13"/>
          </p:nvPr>
        </p:nvSpPr>
        <p:spPr>
          <a:xfrm>
            <a:off x="7124699" y="1502979"/>
            <a:ext cx="3827080" cy="1054483"/>
          </a:xfrm>
        </p:spPr>
        <p:txBody>
          <a:bodyPr/>
          <a:lstStyle/>
          <a:p>
            <a:r>
              <a:rPr lang="en-US" sz="2800" dirty="0">
                <a:latin typeface="Calisto MT" panose="02040603050505030304" pitchFamily="18" charset="77"/>
              </a:rPr>
              <a:t>2017 Restoring Internet Freedom Order</a:t>
            </a:r>
          </a:p>
        </p:txBody>
      </p:sp>
      <p:sp>
        <p:nvSpPr>
          <p:cNvPr id="8" name="Text Placeholder 7">
            <a:extLst>
              <a:ext uri="{FF2B5EF4-FFF2-40B4-BE49-F238E27FC236}">
                <a16:creationId xmlns:a16="http://schemas.microsoft.com/office/drawing/2014/main" id="{24CBAE2F-882D-874C-82A3-34B1F1A30360}"/>
              </a:ext>
            </a:extLst>
          </p:cNvPr>
          <p:cNvSpPr>
            <a:spLocks noGrp="1"/>
          </p:cNvSpPr>
          <p:nvPr>
            <p:ph type="body" sz="half" idx="17"/>
          </p:nvPr>
        </p:nvSpPr>
        <p:spPr>
          <a:xfrm>
            <a:off x="7124700" y="2667000"/>
            <a:ext cx="3637893" cy="3589338"/>
          </a:xfrm>
        </p:spPr>
        <p:txBody>
          <a:bodyPr>
            <a:normAutofit/>
          </a:bodyPr>
          <a:lstStyle/>
          <a:p>
            <a:pPr marL="285750" indent="-285750">
              <a:buFont typeface="Arial" panose="020B0604020202020204" pitchFamily="34" charset="0"/>
              <a:buChar char="•"/>
            </a:pPr>
            <a:r>
              <a:rPr lang="en-US" sz="2400" dirty="0">
                <a:latin typeface="Calisto MT" panose="02040603050505030304" pitchFamily="18" charset="77"/>
              </a:rPr>
              <a:t>Transparency</a:t>
            </a:r>
          </a:p>
          <a:p>
            <a:pPr marL="285750" indent="-285750">
              <a:buFont typeface="Arial" panose="020B0604020202020204" pitchFamily="34" charset="0"/>
              <a:buChar char="•"/>
            </a:pPr>
            <a:r>
              <a:rPr lang="en-US" sz="2400" dirty="0">
                <a:latin typeface="Calisto MT" panose="02040603050505030304" pitchFamily="18" charset="77"/>
              </a:rPr>
              <a:t>No unfair methods of competition</a:t>
            </a:r>
          </a:p>
          <a:p>
            <a:pPr marL="285750" indent="-285750">
              <a:buFont typeface="Arial" panose="020B0604020202020204" pitchFamily="34" charset="0"/>
              <a:buChar char="•"/>
            </a:pPr>
            <a:r>
              <a:rPr lang="en-US" sz="2400" dirty="0">
                <a:latin typeface="Calisto MT" panose="02040603050505030304" pitchFamily="18" charset="77"/>
              </a:rPr>
              <a:t>No unfair or deceptive acts or practices</a:t>
            </a:r>
          </a:p>
        </p:txBody>
      </p:sp>
    </p:spTree>
    <p:extLst>
      <p:ext uri="{BB962C8B-B14F-4D97-AF65-F5344CB8AC3E}">
        <p14:creationId xmlns:p14="http://schemas.microsoft.com/office/powerpoint/2010/main" val="27553843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E18A10-DBB1-364E-BE9F-B404F9CB0196}"/>
              </a:ext>
            </a:extLst>
          </p:cNvPr>
          <p:cNvSpPr>
            <a:spLocks noGrp="1"/>
          </p:cNvSpPr>
          <p:nvPr>
            <p:ph type="title"/>
          </p:nvPr>
        </p:nvSpPr>
        <p:spPr/>
        <p:txBody>
          <a:bodyPr/>
          <a:lstStyle/>
          <a:p>
            <a:pPr algn="ctr"/>
            <a:r>
              <a:rPr lang="en-US" dirty="0">
                <a:latin typeface="Calisto MT" panose="02040603050505030304" pitchFamily="18" charset="77"/>
              </a:rPr>
              <a:t>Rules v. Standards</a:t>
            </a:r>
          </a:p>
        </p:txBody>
      </p:sp>
      <p:sp>
        <p:nvSpPr>
          <p:cNvPr id="3" name="Content Placeholder 2">
            <a:extLst>
              <a:ext uri="{FF2B5EF4-FFF2-40B4-BE49-F238E27FC236}">
                <a16:creationId xmlns:a16="http://schemas.microsoft.com/office/drawing/2014/main" id="{23F36655-B228-5F49-8ABE-CFD09ACED0D3}"/>
              </a:ext>
            </a:extLst>
          </p:cNvPr>
          <p:cNvSpPr>
            <a:spLocks noGrp="1"/>
          </p:cNvSpPr>
          <p:nvPr>
            <p:ph idx="1"/>
          </p:nvPr>
        </p:nvSpPr>
        <p:spPr>
          <a:xfrm>
            <a:off x="788276" y="1653524"/>
            <a:ext cx="10342180" cy="4195481"/>
          </a:xfrm>
        </p:spPr>
        <p:txBody>
          <a:bodyPr>
            <a:noAutofit/>
          </a:bodyPr>
          <a:lstStyle/>
          <a:p>
            <a:pPr marL="0" indent="0">
              <a:buNone/>
            </a:pPr>
            <a:r>
              <a:rPr lang="en-US" sz="2400" dirty="0">
                <a:latin typeface="Calisto MT" panose="02040603050505030304" pitchFamily="18" charset="77"/>
              </a:rPr>
              <a:t>“Problems may arise in a case which the administrative agency </a:t>
            </a:r>
            <a:r>
              <a:rPr lang="en-US" sz="2400" i="1" u="sng" dirty="0">
                <a:latin typeface="Calisto MT" panose="02040603050505030304" pitchFamily="18" charset="77"/>
              </a:rPr>
              <a:t>could not reasonably foresee</a:t>
            </a:r>
            <a:r>
              <a:rPr lang="en-US" sz="2400" dirty="0">
                <a:latin typeface="Calisto MT" panose="02040603050505030304" pitchFamily="18" charset="77"/>
              </a:rPr>
              <a:t>, problems which must be solved despite the absence of a relevant general rule. Or the agency </a:t>
            </a:r>
            <a:r>
              <a:rPr lang="en-US" sz="2400" i="1" u="sng" dirty="0">
                <a:latin typeface="Calisto MT" panose="02040603050505030304" pitchFamily="18" charset="77"/>
              </a:rPr>
              <a:t>may not have had sufficient experience </a:t>
            </a:r>
            <a:r>
              <a:rPr lang="en-US" sz="2400" dirty="0">
                <a:latin typeface="Calisto MT" panose="02040603050505030304" pitchFamily="18" charset="77"/>
              </a:rPr>
              <a:t>with a particular problem to warrant rigidifying its tentative judgment into a hard and fast rule. Or the problem may be </a:t>
            </a:r>
            <a:r>
              <a:rPr lang="en-US" sz="2400" i="1" u="sng" dirty="0">
                <a:latin typeface="Calisto MT" panose="02040603050505030304" pitchFamily="18" charset="77"/>
              </a:rPr>
              <a:t>so specialized and varying in nature</a:t>
            </a:r>
            <a:r>
              <a:rPr lang="en-US" sz="2400" dirty="0">
                <a:latin typeface="Calisto MT" panose="02040603050505030304" pitchFamily="18" charset="77"/>
              </a:rPr>
              <a:t> as to be impossible of capture within the boundaries of a general rule. In those situations, the agency must retain power to deal with the problems on a case-to-case basis if the administrative process is to be effective. There is thus a very definite place for the case-by-case evolution of statutory standards.” </a:t>
            </a:r>
          </a:p>
          <a:p>
            <a:pPr marL="0" indent="0">
              <a:buNone/>
            </a:pPr>
            <a:endParaRPr lang="en-US" sz="2400" dirty="0">
              <a:latin typeface="Calisto MT" panose="02040603050505030304" pitchFamily="18" charset="77"/>
            </a:endParaRPr>
          </a:p>
          <a:p>
            <a:pPr marL="0" indent="0">
              <a:buNone/>
            </a:pPr>
            <a:r>
              <a:rPr lang="en-US" sz="2400" i="1" dirty="0">
                <a:latin typeface="Calisto MT" panose="02040603050505030304" pitchFamily="18" charset="77"/>
              </a:rPr>
              <a:t>SEC v. </a:t>
            </a:r>
            <a:r>
              <a:rPr lang="en-US" sz="2400" i="1" dirty="0" err="1">
                <a:latin typeface="Calisto MT" panose="02040603050505030304" pitchFamily="18" charset="77"/>
              </a:rPr>
              <a:t>Chenery</a:t>
            </a:r>
            <a:r>
              <a:rPr lang="en-US" sz="2400" i="1" dirty="0">
                <a:latin typeface="Calisto MT" panose="02040603050505030304" pitchFamily="18" charset="77"/>
              </a:rPr>
              <a:t> Corp.</a:t>
            </a:r>
            <a:r>
              <a:rPr lang="en-US" sz="2400" dirty="0">
                <a:latin typeface="Calisto MT" panose="02040603050505030304" pitchFamily="18" charset="77"/>
              </a:rPr>
              <a:t>, 332 U.S. 194, 202–03 (1947) (emphasis added).</a:t>
            </a:r>
          </a:p>
        </p:txBody>
      </p:sp>
    </p:spTree>
    <p:extLst>
      <p:ext uri="{BB962C8B-B14F-4D97-AF65-F5344CB8AC3E}">
        <p14:creationId xmlns:p14="http://schemas.microsoft.com/office/powerpoint/2010/main" val="23499706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11A63B-1C2A-7E42-94E3-A36B2F04A6CA}"/>
              </a:ext>
            </a:extLst>
          </p:cNvPr>
          <p:cNvSpPr>
            <a:spLocks noGrp="1"/>
          </p:cNvSpPr>
          <p:nvPr>
            <p:ph type="title"/>
          </p:nvPr>
        </p:nvSpPr>
        <p:spPr/>
        <p:txBody>
          <a:bodyPr/>
          <a:lstStyle/>
          <a:p>
            <a:pPr algn="ctr"/>
            <a:r>
              <a:rPr lang="en-US" dirty="0">
                <a:latin typeface="Calisto MT" panose="02040603050505030304" pitchFamily="18" charset="77"/>
              </a:rPr>
              <a:t>Why Transparency + Flexible Standards Should Regulate Prioritization</a:t>
            </a:r>
          </a:p>
        </p:txBody>
      </p:sp>
      <p:sp>
        <p:nvSpPr>
          <p:cNvPr id="3" name="Content Placeholder 2">
            <a:extLst>
              <a:ext uri="{FF2B5EF4-FFF2-40B4-BE49-F238E27FC236}">
                <a16:creationId xmlns:a16="http://schemas.microsoft.com/office/drawing/2014/main" id="{0363350A-0BEA-9B4A-87C0-147107810125}"/>
              </a:ext>
            </a:extLst>
          </p:cNvPr>
          <p:cNvSpPr>
            <a:spLocks noGrp="1"/>
          </p:cNvSpPr>
          <p:nvPr>
            <p:ph idx="1"/>
          </p:nvPr>
        </p:nvSpPr>
        <p:spPr>
          <a:xfrm>
            <a:off x="819807" y="2052920"/>
            <a:ext cx="10489324" cy="3286336"/>
          </a:xfrm>
        </p:spPr>
        <p:txBody>
          <a:bodyPr/>
          <a:lstStyle/>
          <a:p>
            <a:pPr marL="0" indent="0">
              <a:buNone/>
            </a:pPr>
            <a:r>
              <a:rPr lang="en-US" dirty="0">
                <a:latin typeface="Calisto MT" panose="02040603050505030304" pitchFamily="18" charset="77"/>
              </a:rPr>
              <a:t>“It is worth noting that the Internet Protocol does specify a field in the header of IP packets known as the “differential service” field, meant to indicate some sort of priority. However, in the over thirty years since the widespread adoption of IP, no consensus has been reached about how edge devices should populate that field for use on the public Internet (as opposed to within private networks, such as a company’s LAN). As a result, traffic prioritization on the public Internet is almost nonexistent. The closest the Internet engineering community has come to a standard on prioritization is RFC 2474, which is a proposed standard last updated in 1998, and which has not seen widespread adoption. K. Nichols et al., Definition of the Differentiated Services Filed (DS Field) in the IPv4 and IPv6 Headers, THE INTERNET SOCIETY (Dec. 1998), </a:t>
            </a:r>
            <a:r>
              <a:rPr lang="en-US" dirty="0">
                <a:latin typeface="Calisto MT" panose="02040603050505030304" pitchFamily="18" charset="77"/>
                <a:hlinkClick r:id="rId2"/>
              </a:rPr>
              <a:t>https://tools.ietf.org/html/rfc2474</a:t>
            </a:r>
            <a:r>
              <a:rPr lang="en-US" dirty="0">
                <a:latin typeface="Calisto MT" panose="02040603050505030304" pitchFamily="18" charset="77"/>
              </a:rPr>
              <a:t>.”</a:t>
            </a:r>
          </a:p>
        </p:txBody>
      </p:sp>
      <p:sp>
        <p:nvSpPr>
          <p:cNvPr id="4" name="TextBox 3">
            <a:extLst>
              <a:ext uri="{FF2B5EF4-FFF2-40B4-BE49-F238E27FC236}">
                <a16:creationId xmlns:a16="http://schemas.microsoft.com/office/drawing/2014/main" id="{3ED34C7A-DB44-C54F-BA36-94331528ADFC}"/>
              </a:ext>
            </a:extLst>
          </p:cNvPr>
          <p:cNvSpPr txBox="1"/>
          <p:nvPr/>
        </p:nvSpPr>
        <p:spPr>
          <a:xfrm>
            <a:off x="819807" y="5381298"/>
            <a:ext cx="10857186" cy="369332"/>
          </a:xfrm>
          <a:prstGeom prst="rect">
            <a:avLst/>
          </a:prstGeom>
          <a:noFill/>
        </p:spPr>
        <p:txBody>
          <a:bodyPr wrap="square" rtlCol="0">
            <a:spAutoFit/>
          </a:bodyPr>
          <a:lstStyle/>
          <a:p>
            <a:r>
              <a:rPr lang="en-US" dirty="0">
                <a:latin typeface="Calisto MT" panose="02040603050505030304" pitchFamily="18" charset="77"/>
              </a:rPr>
              <a:t>Internet Engineers’ FCC Comments, WC Docket No. 17-108, 32 n.77 (July 7, 2017), </a:t>
            </a:r>
            <a:r>
              <a:rPr lang="en-US" dirty="0">
                <a:latin typeface="Calisto MT" panose="02040603050505030304" pitchFamily="18" charset="77"/>
                <a:hlinkClick r:id="rId3"/>
              </a:rPr>
              <a:t>https://goo.gl/pcxfrS</a:t>
            </a:r>
            <a:r>
              <a:rPr lang="en-US" dirty="0">
                <a:latin typeface="Calisto MT" panose="02040603050505030304" pitchFamily="18" charset="77"/>
              </a:rPr>
              <a:t>. </a:t>
            </a:r>
          </a:p>
        </p:txBody>
      </p:sp>
    </p:spTree>
    <p:extLst>
      <p:ext uri="{BB962C8B-B14F-4D97-AF65-F5344CB8AC3E}">
        <p14:creationId xmlns:p14="http://schemas.microsoft.com/office/powerpoint/2010/main" val="23117893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84AA94-8175-2748-BCD2-820AA775DB2C}"/>
              </a:ext>
            </a:extLst>
          </p:cNvPr>
          <p:cNvSpPr>
            <a:spLocks noGrp="1"/>
          </p:cNvSpPr>
          <p:nvPr>
            <p:ph type="title"/>
          </p:nvPr>
        </p:nvSpPr>
        <p:spPr/>
        <p:txBody>
          <a:bodyPr/>
          <a:lstStyle/>
          <a:p>
            <a:pPr algn="ctr"/>
            <a:r>
              <a:rPr lang="en-US" dirty="0">
                <a:latin typeface="Calisto MT" panose="02040603050505030304" pitchFamily="18" charset="77"/>
              </a:rPr>
              <a:t>The Future?</a:t>
            </a:r>
          </a:p>
        </p:txBody>
      </p:sp>
      <p:sp>
        <p:nvSpPr>
          <p:cNvPr id="3" name="Content Placeholder 2">
            <a:extLst>
              <a:ext uri="{FF2B5EF4-FFF2-40B4-BE49-F238E27FC236}">
                <a16:creationId xmlns:a16="http://schemas.microsoft.com/office/drawing/2014/main" id="{42381ECD-95F5-EC4E-B9F4-3C2DC6F6A315}"/>
              </a:ext>
            </a:extLst>
          </p:cNvPr>
          <p:cNvSpPr>
            <a:spLocks noGrp="1"/>
          </p:cNvSpPr>
          <p:nvPr>
            <p:ph idx="1"/>
          </p:nvPr>
        </p:nvSpPr>
        <p:spPr>
          <a:xfrm>
            <a:off x="1482665" y="1758629"/>
            <a:ext cx="8946541" cy="4195481"/>
          </a:xfrm>
        </p:spPr>
        <p:txBody>
          <a:bodyPr>
            <a:normAutofit fontScale="92500" lnSpcReduction="10000"/>
          </a:bodyPr>
          <a:lstStyle/>
          <a:p>
            <a:r>
              <a:rPr lang="en-US" dirty="0">
                <a:latin typeface="Calisto MT" panose="02040603050505030304" pitchFamily="18" charset="77"/>
              </a:rPr>
              <a:t>Litigation?</a:t>
            </a:r>
          </a:p>
          <a:p>
            <a:pPr lvl="1"/>
            <a:r>
              <a:rPr lang="en-US" dirty="0">
                <a:latin typeface="Calisto MT" panose="02040603050505030304" pitchFamily="18" charset="77"/>
              </a:rPr>
              <a:t>Already underway (briefing this summer, arguments next fall)</a:t>
            </a:r>
          </a:p>
          <a:p>
            <a:pPr lvl="1"/>
            <a:r>
              <a:rPr lang="en-US" dirty="0">
                <a:latin typeface="Calisto MT" panose="02040603050505030304" pitchFamily="18" charset="77"/>
              </a:rPr>
              <a:t>State laws/EOs likely to be challenged</a:t>
            </a:r>
          </a:p>
          <a:p>
            <a:pPr marL="457200" lvl="1" indent="0">
              <a:buNone/>
            </a:pPr>
            <a:endParaRPr lang="en-US" dirty="0">
              <a:latin typeface="Calisto MT" panose="02040603050505030304" pitchFamily="18" charset="77"/>
            </a:endParaRPr>
          </a:p>
          <a:p>
            <a:r>
              <a:rPr lang="en-US" dirty="0">
                <a:latin typeface="Calisto MT" panose="02040603050505030304" pitchFamily="18" charset="77"/>
              </a:rPr>
              <a:t>Regulation?</a:t>
            </a:r>
          </a:p>
          <a:p>
            <a:pPr lvl="1"/>
            <a:r>
              <a:rPr lang="en-US" dirty="0">
                <a:latin typeface="Calisto MT" panose="02040603050505030304" pitchFamily="18" charset="77"/>
              </a:rPr>
              <a:t>Formal enforcement possible, but unlikely, at least in near term</a:t>
            </a:r>
          </a:p>
          <a:p>
            <a:pPr lvl="1"/>
            <a:r>
              <a:rPr lang="en-US" dirty="0">
                <a:latin typeface="Calisto MT" panose="02040603050505030304" pitchFamily="18" charset="77"/>
              </a:rPr>
              <a:t>FTC &amp; FCC will likely more offer informal guidance to industry (reports, workshops, etc.) before bringing any enforcement actions</a:t>
            </a:r>
          </a:p>
          <a:p>
            <a:pPr marL="457200" lvl="1" indent="0">
              <a:buNone/>
            </a:pPr>
            <a:endParaRPr lang="en-US" dirty="0">
              <a:latin typeface="Calisto MT" panose="02040603050505030304" pitchFamily="18" charset="77"/>
            </a:endParaRPr>
          </a:p>
          <a:p>
            <a:r>
              <a:rPr lang="en-US" dirty="0">
                <a:latin typeface="Calisto MT" panose="02040603050505030304" pitchFamily="18" charset="77"/>
              </a:rPr>
              <a:t>Legislation?</a:t>
            </a:r>
          </a:p>
          <a:p>
            <a:pPr lvl="1"/>
            <a:r>
              <a:rPr lang="en-US" dirty="0">
                <a:latin typeface="Calisto MT" panose="02040603050505030304" pitchFamily="18" charset="77"/>
              </a:rPr>
              <a:t>Multiple drafts introduced, but nothing with bipartisan support, so nothing likely to pass this year</a:t>
            </a:r>
          </a:p>
        </p:txBody>
      </p:sp>
    </p:spTree>
    <p:extLst>
      <p:ext uri="{BB962C8B-B14F-4D97-AF65-F5344CB8AC3E}">
        <p14:creationId xmlns:p14="http://schemas.microsoft.com/office/powerpoint/2010/main" val="242624044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{374C8D45-52B2-0A46-B6A8-64A431E5E9E6}tf10001062</Template>
  <TotalTime>2559</TotalTime>
  <Words>745</Words>
  <Application>Microsoft Macintosh PowerPoint</Application>
  <PresentationFormat>Widescreen</PresentationFormat>
  <Paragraphs>60</Paragraphs>
  <Slides>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Calisto MT</vt:lpstr>
      <vt:lpstr>Century Gothic</vt:lpstr>
      <vt:lpstr>Wingdings 3</vt:lpstr>
      <vt:lpstr>Ion</vt:lpstr>
      <vt:lpstr>Net Neutrality, Internet Freedom, &amp; The Future of Broadband Regulation</vt:lpstr>
      <vt:lpstr>The repeal of Net Neutrality poses serious threats to innovation and consumer access in the United States, and Canada should pay heed.</vt:lpstr>
      <vt:lpstr>What is Net Neutrality?</vt:lpstr>
      <vt:lpstr>Understanding Broadband Discrimination</vt:lpstr>
      <vt:lpstr>Net Neutrality through the Years</vt:lpstr>
      <vt:lpstr>Rules v. Standards</vt:lpstr>
      <vt:lpstr>Why Transparency + Flexible Standards Should Regulate Prioritization</vt:lpstr>
      <vt:lpstr>The Future?</vt:lpstr>
    </vt:vector>
  </TitlesOfParts>
  <Company/>
  <LinksUpToDate>false</LinksUpToDate>
  <SharedDoc>false</SharedDoc>
  <HyperlinksChanged>false</HyperlinksChanged>
  <AppVersion>16.0010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Thomas Struble</dc:creator>
  <cp:lastModifiedBy>Thomas Struble</cp:lastModifiedBy>
  <cp:revision>17</cp:revision>
  <dcterms:created xsi:type="dcterms:W3CDTF">2018-03-04T23:40:04Z</dcterms:created>
  <dcterms:modified xsi:type="dcterms:W3CDTF">2018-03-06T18:19:54Z</dcterms:modified>
</cp:coreProperties>
</file>