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65" r:id="rId3"/>
    <p:sldId id="266" r:id="rId4"/>
    <p:sldId id="267" r:id="rId5"/>
    <p:sldId id="268" r:id="rId6"/>
    <p:sldId id="257" r:id="rId7"/>
    <p:sldId id="258" r:id="rId8"/>
    <p:sldId id="260" r:id="rId9"/>
    <p:sldId id="259" r:id="rId10"/>
    <p:sldId id="261" r:id="rId11"/>
    <p:sldId id="262" r:id="rId12"/>
    <p:sldId id="263" r:id="rId13"/>
    <p:sldId id="264" r:id="rId14"/>
    <p:sldId id="269" r:id="rId15"/>
    <p:sldId id="270" r:id="rId16"/>
    <p:sldId id="271" r:id="rId17"/>
    <p:sldId id="272" r:id="rId18"/>
    <p:sldId id="273" r:id="rId19"/>
    <p:sldId id="274" r:id="rId20"/>
    <p:sldId id="275" r:id="rId21"/>
    <p:sldId id="279" r:id="rId22"/>
    <p:sldId id="281" r:id="rId23"/>
    <p:sldId id="280" r:id="rId24"/>
    <p:sldId id="276" r:id="rId25"/>
    <p:sldId id="278" r:id="rId26"/>
    <p:sldId id="285" r:id="rId27"/>
    <p:sldId id="282" r:id="rId28"/>
    <p:sldId id="283" r:id="rId29"/>
    <p:sldId id="284" r:id="rId30"/>
    <p:sldId id="286" r:id="rId31"/>
    <p:sldId id="289"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p:restoredTop sz="94630"/>
  </p:normalViewPr>
  <p:slideViewPr>
    <p:cSldViewPr snapToGrid="0" snapToObjects="1">
      <p:cViewPr>
        <p:scale>
          <a:sx n="69" d="100"/>
          <a:sy n="69" d="100"/>
        </p:scale>
        <p:origin x="-104" y="1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AD6EE87-EBD5-4F12-A48A-63ACA297AC8F}" type="datetimeFigureOut">
              <a:rPr lang="en-US" smtClean="0"/>
              <a:t>3/16/18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852352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3/16/18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5153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3/16/18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2418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3794B-289A-4A80-97D7-111025398D45}" type="datetimeFigureOut">
              <a:rPr lang="en-US" smtClean="0"/>
              <a:t>3/16/18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4030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5A61015F-7CC6-4D0A-9D87-873EA4C304CC}" type="datetimeFigureOut">
              <a:rPr lang="en-US" smtClean="0"/>
              <a:t>3/16/18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4029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3C6A301-0538-44EC-B09D-202E1042A48B}" type="datetimeFigureOut">
              <a:rPr lang="en-US" smtClean="0"/>
              <a:t>3/16/18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739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D789574A-8875-45EF-8EA2-3CAA0F7ABC4C}" type="datetimeFigureOut">
              <a:rPr lang="en-US" smtClean="0"/>
              <a:t>3/16/18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420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3/16/18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7339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3/16/18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95189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05C68B11-C5A8-448C-8CE9-B1A273C79CFC}" type="datetimeFigureOut">
              <a:rPr lang="en-US" smtClean="0"/>
              <a:t>3/16/18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858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7616CA0-919D-4A49-9C8A-62FDFB3A5183}" type="datetimeFigureOut">
              <a:rPr lang="en-US" smtClean="0"/>
              <a:t>3/16/18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512959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0298CD5-6C1E-4009-B41F-6DF62E31D3BE}" type="datetimeFigureOut">
              <a:rPr lang="en-US" smtClean="0"/>
              <a:pPr/>
              <a:t>3/16/18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56628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07BE8-EBDD-B047-B873-33F8714AD263}"/>
              </a:ext>
            </a:extLst>
          </p:cNvPr>
          <p:cNvSpPr>
            <a:spLocks noGrp="1"/>
          </p:cNvSpPr>
          <p:nvPr>
            <p:ph type="ctrTitle"/>
          </p:nvPr>
        </p:nvSpPr>
        <p:spPr/>
        <p:txBody>
          <a:bodyPr/>
          <a:lstStyle/>
          <a:p>
            <a:r>
              <a:rPr lang="en-US" dirty="0"/>
              <a:t>The Rise, Fall and Future of Newspapers and Print Media</a:t>
            </a:r>
          </a:p>
        </p:txBody>
      </p:sp>
      <p:sp>
        <p:nvSpPr>
          <p:cNvPr id="3" name="Subtitle 2">
            <a:extLst>
              <a:ext uri="{FF2B5EF4-FFF2-40B4-BE49-F238E27FC236}">
                <a16:creationId xmlns:a16="http://schemas.microsoft.com/office/drawing/2014/main" id="{96B991CD-630C-434F-9E5E-61250DA8B87A}"/>
              </a:ext>
            </a:extLst>
          </p:cNvPr>
          <p:cNvSpPr>
            <a:spLocks noGrp="1"/>
          </p:cNvSpPr>
          <p:nvPr>
            <p:ph type="subTitle" idx="1"/>
          </p:nvPr>
        </p:nvSpPr>
        <p:spPr/>
        <p:txBody>
          <a:bodyPr/>
          <a:lstStyle/>
          <a:p>
            <a:r>
              <a:rPr lang="en-US" dirty="0"/>
              <a:t>By: Julian Caldwell</a:t>
            </a:r>
          </a:p>
        </p:txBody>
      </p:sp>
    </p:spTree>
    <p:extLst>
      <p:ext uri="{BB962C8B-B14F-4D97-AF65-F5344CB8AC3E}">
        <p14:creationId xmlns:p14="http://schemas.microsoft.com/office/powerpoint/2010/main" val="2134540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82FCE71-03D3-1A44-9341-4012CDBAA883}"/>
              </a:ext>
            </a:extLst>
          </p:cNvPr>
          <p:cNvPicPr>
            <a:picLocks noGrp="1" noChangeAspect="1"/>
          </p:cNvPicPr>
          <p:nvPr>
            <p:ph sz="half" idx="1"/>
          </p:nvPr>
        </p:nvPicPr>
        <p:blipFill rotWithShape="1">
          <a:blip r:embed="rId2"/>
          <a:srcRect l="4702" r="9606"/>
          <a:stretch/>
        </p:blipFill>
        <p:spPr>
          <a:xfrm>
            <a:off x="7534654" y="10"/>
            <a:ext cx="4657345" cy="6857990"/>
          </a:xfrm>
          <a:prstGeom prst="rect">
            <a:avLst/>
          </a:prstGeom>
        </p:spPr>
      </p:pic>
      <p:sp>
        <p:nvSpPr>
          <p:cNvPr id="2" name="Title 1">
            <a:extLst>
              <a:ext uri="{FF2B5EF4-FFF2-40B4-BE49-F238E27FC236}">
                <a16:creationId xmlns:a16="http://schemas.microsoft.com/office/drawing/2014/main" id="{9F495EFA-4EE0-7C41-9304-486159EE6339}"/>
              </a:ext>
            </a:extLst>
          </p:cNvPr>
          <p:cNvSpPr>
            <a:spLocks noGrp="1"/>
          </p:cNvSpPr>
          <p:nvPr>
            <p:ph type="title"/>
          </p:nvPr>
        </p:nvSpPr>
        <p:spPr>
          <a:xfrm>
            <a:off x="804672" y="978776"/>
            <a:ext cx="5925310" cy="1174991"/>
          </a:xfrm>
        </p:spPr>
        <p:txBody>
          <a:bodyPr vert="horz" lIns="182880" tIns="182880" rIns="182880" bIns="182880" rtlCol="0" anchor="ctr">
            <a:normAutofit/>
          </a:bodyPr>
          <a:lstStyle/>
          <a:p>
            <a:r>
              <a:rPr lang="en-US" sz="2400"/>
              <a:t>The History of The Newspaper</a:t>
            </a:r>
          </a:p>
        </p:txBody>
      </p:sp>
      <p:sp>
        <p:nvSpPr>
          <p:cNvPr id="4" name="Content Placeholder 3">
            <a:extLst>
              <a:ext uri="{FF2B5EF4-FFF2-40B4-BE49-F238E27FC236}">
                <a16:creationId xmlns:a16="http://schemas.microsoft.com/office/drawing/2014/main" id="{D8D5F148-5ECC-F441-B714-BC5B053E13EB}"/>
              </a:ext>
            </a:extLst>
          </p:cNvPr>
          <p:cNvSpPr>
            <a:spLocks noGrp="1"/>
          </p:cNvSpPr>
          <p:nvPr>
            <p:ph sz="half" idx="2"/>
          </p:nvPr>
        </p:nvSpPr>
        <p:spPr>
          <a:xfrm>
            <a:off x="804672" y="2640692"/>
            <a:ext cx="5925310" cy="3255252"/>
          </a:xfrm>
        </p:spPr>
        <p:txBody>
          <a:bodyPr vert="horz" lIns="91440" tIns="45720" rIns="91440" bIns="45720" rtlCol="0">
            <a:normAutofit fontScale="85000" lnSpcReduction="20000"/>
          </a:bodyPr>
          <a:lstStyle/>
          <a:p>
            <a:r>
              <a:rPr lang="en-US" dirty="0"/>
              <a:t>Earliest news was spread by word of mouth at crossroads, markets, and campfires</a:t>
            </a:r>
          </a:p>
          <a:p>
            <a:r>
              <a:rPr lang="en-US" dirty="0"/>
              <a:t>Town Criers </a:t>
            </a:r>
          </a:p>
          <a:p>
            <a:r>
              <a:rPr lang="en-US" dirty="0"/>
              <a:t>16</a:t>
            </a:r>
            <a:r>
              <a:rPr lang="en-US" baseline="30000" dirty="0"/>
              <a:t>th</a:t>
            </a:r>
            <a:r>
              <a:rPr lang="en-US" dirty="0"/>
              <a:t> Century – Venetian News Sheets </a:t>
            </a:r>
          </a:p>
          <a:p>
            <a:r>
              <a:rPr lang="en-US" dirty="0"/>
              <a:t>Oldest surviving printed newspapers published in German in 1609 – Strasbourg, Relations</a:t>
            </a:r>
          </a:p>
          <a:p>
            <a:r>
              <a:rPr lang="en-US" dirty="0"/>
              <a:t>First newspaper in England – September 24, 1621 – “</a:t>
            </a:r>
            <a:r>
              <a:rPr lang="en-US" dirty="0" err="1"/>
              <a:t>Corante</a:t>
            </a:r>
            <a:r>
              <a:rPr lang="en-US" dirty="0"/>
              <a:t>, or weekly </a:t>
            </a:r>
            <a:r>
              <a:rPr lang="en-US" dirty="0" err="1"/>
              <a:t>newes</a:t>
            </a:r>
            <a:r>
              <a:rPr lang="en-US" dirty="0"/>
              <a:t> from Italy, Germany, Hungary, Poland, Bohemia, France and the Low Country’s”</a:t>
            </a:r>
          </a:p>
          <a:p>
            <a:r>
              <a:rPr lang="en-US" dirty="0"/>
              <a:t>2 Styles </a:t>
            </a:r>
          </a:p>
          <a:p>
            <a:pPr lvl="1"/>
            <a:r>
              <a:rPr lang="en-US" dirty="0"/>
              <a:t>Dutch </a:t>
            </a:r>
            <a:r>
              <a:rPr lang="en-US" dirty="0" err="1"/>
              <a:t>Corante</a:t>
            </a:r>
            <a:endParaRPr lang="en-US" dirty="0"/>
          </a:p>
          <a:p>
            <a:pPr lvl="1"/>
            <a:r>
              <a:rPr lang="en-US" dirty="0"/>
              <a:t>German Weeklies </a:t>
            </a:r>
          </a:p>
        </p:txBody>
      </p:sp>
    </p:spTree>
    <p:extLst>
      <p:ext uri="{BB962C8B-B14F-4D97-AF65-F5344CB8AC3E}">
        <p14:creationId xmlns:p14="http://schemas.microsoft.com/office/powerpoint/2010/main" val="1426459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63C1A37-734D-F247-825F-8BFBB25568EA}"/>
              </a:ext>
            </a:extLst>
          </p:cNvPr>
          <p:cNvPicPr>
            <a:picLocks noGrp="1" noChangeAspect="1"/>
          </p:cNvPicPr>
          <p:nvPr>
            <p:ph sz="half" idx="1"/>
          </p:nvPr>
        </p:nvPicPr>
        <p:blipFill>
          <a:blip r:embed="rId2"/>
          <a:stretch>
            <a:fillRect/>
          </a:stretch>
        </p:blipFill>
        <p:spPr>
          <a:xfrm>
            <a:off x="6338316" y="2743200"/>
            <a:ext cx="3613403" cy="2408935"/>
          </a:xfrm>
          <a:prstGeom prst="rect">
            <a:avLst/>
          </a:prstGeom>
          <a:ln w="31750" cap="sq">
            <a:solidFill>
              <a:srgbClr val="FFFFFF"/>
            </a:solidFill>
            <a:miter lim="800000"/>
          </a:ln>
        </p:spPr>
      </p:pic>
      <p:sp>
        <p:nvSpPr>
          <p:cNvPr id="2" name="Title 1">
            <a:extLst>
              <a:ext uri="{FF2B5EF4-FFF2-40B4-BE49-F238E27FC236}">
                <a16:creationId xmlns:a16="http://schemas.microsoft.com/office/drawing/2014/main" id="{11957EEB-D726-3443-8D7A-EC139B4F9324}"/>
              </a:ext>
            </a:extLst>
          </p:cNvPr>
          <p:cNvSpPr>
            <a:spLocks noGrp="1"/>
          </p:cNvSpPr>
          <p:nvPr>
            <p:ph type="title"/>
          </p:nvPr>
        </p:nvSpPr>
        <p:spPr>
          <a:xfrm>
            <a:off x="2231136" y="964692"/>
            <a:ext cx="7729728" cy="1188720"/>
          </a:xfrm>
        </p:spPr>
        <p:txBody>
          <a:bodyPr vert="horz" lIns="182880" tIns="182880" rIns="182880" bIns="182880" rtlCol="0" anchor="ctr">
            <a:normAutofit/>
          </a:bodyPr>
          <a:lstStyle/>
          <a:p>
            <a:r>
              <a:rPr lang="en-US" dirty="0"/>
              <a:t>Newspapers in north America</a:t>
            </a:r>
          </a:p>
        </p:txBody>
      </p:sp>
      <p:sp>
        <p:nvSpPr>
          <p:cNvPr id="4" name="Content Placeholder 3">
            <a:extLst>
              <a:ext uri="{FF2B5EF4-FFF2-40B4-BE49-F238E27FC236}">
                <a16:creationId xmlns:a16="http://schemas.microsoft.com/office/drawing/2014/main" id="{CAC2029D-0732-3742-B40D-9F4FB45ECF70}"/>
              </a:ext>
            </a:extLst>
          </p:cNvPr>
          <p:cNvSpPr>
            <a:spLocks noGrp="1"/>
          </p:cNvSpPr>
          <p:nvPr>
            <p:ph sz="half" idx="2"/>
          </p:nvPr>
        </p:nvSpPr>
        <p:spPr>
          <a:xfrm>
            <a:off x="2221992" y="2638044"/>
            <a:ext cx="3631692" cy="3101983"/>
          </a:xfrm>
        </p:spPr>
        <p:txBody>
          <a:bodyPr vert="horz" lIns="91440" tIns="45720" rIns="91440" bIns="45720" rtlCol="0">
            <a:normAutofit fontScale="92500"/>
          </a:bodyPr>
          <a:lstStyle/>
          <a:p>
            <a:r>
              <a:rPr lang="en-US" dirty="0"/>
              <a:t>First colonial newspaper printed in 1690. </a:t>
            </a:r>
          </a:p>
          <a:p>
            <a:r>
              <a:rPr lang="en-US" dirty="0"/>
              <a:t>Boston News Letter, printed in 1704 was the first weekly newspaper</a:t>
            </a:r>
          </a:p>
          <a:p>
            <a:r>
              <a:rPr lang="en-US" dirty="0"/>
              <a:t>Newspapers played a large role in the American Revolution</a:t>
            </a:r>
          </a:p>
          <a:p>
            <a:r>
              <a:rPr lang="en-US" dirty="0"/>
              <a:t>The Penny Paper Revolution of 1833</a:t>
            </a:r>
          </a:p>
          <a:p>
            <a:r>
              <a:rPr lang="en-US" dirty="0"/>
              <a:t>The Birth of the Associate Press - 1848</a:t>
            </a:r>
          </a:p>
        </p:txBody>
      </p:sp>
    </p:spTree>
    <p:extLst>
      <p:ext uri="{BB962C8B-B14F-4D97-AF65-F5344CB8AC3E}">
        <p14:creationId xmlns:p14="http://schemas.microsoft.com/office/powerpoint/2010/main" val="3479528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DDC1919-6EA6-154A-8E48-AAF75883489D}"/>
              </a:ext>
            </a:extLst>
          </p:cNvPr>
          <p:cNvPicPr>
            <a:picLocks noGrp="1" noChangeAspect="1"/>
          </p:cNvPicPr>
          <p:nvPr>
            <p:ph sz="half" idx="2"/>
          </p:nvPr>
        </p:nvPicPr>
        <p:blipFill rotWithShape="1">
          <a:blip r:embed="rId2"/>
          <a:srcRect t="3551" r="-1" b="-1"/>
          <a:stretch/>
        </p:blipFill>
        <p:spPr>
          <a:xfrm>
            <a:off x="7534654" y="10"/>
            <a:ext cx="4657345" cy="6857990"/>
          </a:xfrm>
          <a:prstGeom prst="rect">
            <a:avLst/>
          </a:prstGeom>
        </p:spPr>
      </p:pic>
      <p:sp>
        <p:nvSpPr>
          <p:cNvPr id="2" name="Title 1">
            <a:extLst>
              <a:ext uri="{FF2B5EF4-FFF2-40B4-BE49-F238E27FC236}">
                <a16:creationId xmlns:a16="http://schemas.microsoft.com/office/drawing/2014/main" id="{0AD77D52-DD6E-4A40-9E99-775851EEE09F}"/>
              </a:ext>
            </a:extLst>
          </p:cNvPr>
          <p:cNvSpPr>
            <a:spLocks noGrp="1"/>
          </p:cNvSpPr>
          <p:nvPr>
            <p:ph type="title"/>
          </p:nvPr>
        </p:nvSpPr>
        <p:spPr>
          <a:xfrm>
            <a:off x="804672" y="978776"/>
            <a:ext cx="5925310" cy="1174991"/>
          </a:xfrm>
        </p:spPr>
        <p:txBody>
          <a:bodyPr vert="horz" lIns="182880" tIns="182880" rIns="182880" bIns="182880" rtlCol="0" anchor="ctr">
            <a:normAutofit/>
          </a:bodyPr>
          <a:lstStyle/>
          <a:p>
            <a:r>
              <a:rPr lang="en-US" sz="2400"/>
              <a:t>Canada</a:t>
            </a:r>
          </a:p>
        </p:txBody>
      </p:sp>
      <p:sp>
        <p:nvSpPr>
          <p:cNvPr id="3" name="Content Placeholder 2">
            <a:extLst>
              <a:ext uri="{FF2B5EF4-FFF2-40B4-BE49-F238E27FC236}">
                <a16:creationId xmlns:a16="http://schemas.microsoft.com/office/drawing/2014/main" id="{3FAEAF05-6093-EC45-852E-8EF15315F8D6}"/>
              </a:ext>
            </a:extLst>
          </p:cNvPr>
          <p:cNvSpPr>
            <a:spLocks noGrp="1"/>
          </p:cNvSpPr>
          <p:nvPr>
            <p:ph sz="half" idx="1"/>
          </p:nvPr>
        </p:nvSpPr>
        <p:spPr>
          <a:xfrm>
            <a:off x="804672" y="2640692"/>
            <a:ext cx="5925310" cy="3255252"/>
          </a:xfrm>
        </p:spPr>
        <p:txBody>
          <a:bodyPr vert="horz" lIns="91440" tIns="45720" rIns="91440" bIns="45720" rtlCol="0">
            <a:normAutofit/>
          </a:bodyPr>
          <a:lstStyle/>
          <a:p>
            <a:r>
              <a:rPr lang="en-US" dirty="0"/>
              <a:t>Halifax Gazette – 1750</a:t>
            </a:r>
          </a:p>
          <a:p>
            <a:r>
              <a:rPr lang="en-US" dirty="0"/>
              <a:t>Before confederations, most newspapers were allied with political movements, cultural groups, and mercantile and agricultural interests. </a:t>
            </a:r>
          </a:p>
          <a:p>
            <a:r>
              <a:rPr lang="en-US" dirty="0"/>
              <a:t>The Globe (Precursor to the Globe and Mail) – founded in 1844 as an outlet for the Reform (Liberal) Party</a:t>
            </a:r>
          </a:p>
          <a:p>
            <a:r>
              <a:rPr lang="en-US" dirty="0"/>
              <a:t>The Toronto Mail (1872) was a mouth piece for the conservative party and Sir John A. Macdonald. </a:t>
            </a:r>
          </a:p>
        </p:txBody>
      </p:sp>
    </p:spTree>
    <p:extLst>
      <p:ext uri="{BB962C8B-B14F-4D97-AF65-F5344CB8AC3E}">
        <p14:creationId xmlns:p14="http://schemas.microsoft.com/office/powerpoint/2010/main" val="2223831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ECD-66E0-F94A-95EC-ADB2E785DC83}"/>
              </a:ext>
            </a:extLst>
          </p:cNvPr>
          <p:cNvSpPr>
            <a:spLocks noGrp="1"/>
          </p:cNvSpPr>
          <p:nvPr>
            <p:ph type="title"/>
          </p:nvPr>
        </p:nvSpPr>
        <p:spPr/>
        <p:txBody>
          <a:bodyPr/>
          <a:lstStyle/>
          <a:p>
            <a:r>
              <a:rPr lang="en-US" dirty="0"/>
              <a:t>The 20</a:t>
            </a:r>
            <a:r>
              <a:rPr lang="en-US" baseline="30000" dirty="0"/>
              <a:t>th</a:t>
            </a:r>
            <a:r>
              <a:rPr lang="en-US" dirty="0"/>
              <a:t> Century Newspaper</a:t>
            </a:r>
          </a:p>
        </p:txBody>
      </p:sp>
      <p:sp>
        <p:nvSpPr>
          <p:cNvPr id="3" name="Content Placeholder 2">
            <a:extLst>
              <a:ext uri="{FF2B5EF4-FFF2-40B4-BE49-F238E27FC236}">
                <a16:creationId xmlns:a16="http://schemas.microsoft.com/office/drawing/2014/main" id="{6002BAED-C929-4749-BD34-A7B5464ED07E}"/>
              </a:ext>
            </a:extLst>
          </p:cNvPr>
          <p:cNvSpPr>
            <a:spLocks noGrp="1"/>
          </p:cNvSpPr>
          <p:nvPr>
            <p:ph idx="1"/>
          </p:nvPr>
        </p:nvSpPr>
        <p:spPr/>
        <p:txBody>
          <a:bodyPr>
            <a:normAutofit fontScale="92500"/>
          </a:bodyPr>
          <a:lstStyle/>
          <a:p>
            <a:r>
              <a:rPr lang="en-US" dirty="0"/>
              <a:t>The Newspaper industry in the 20</a:t>
            </a:r>
            <a:r>
              <a:rPr lang="en-US" baseline="30000" dirty="0"/>
              <a:t>th</a:t>
            </a:r>
            <a:r>
              <a:rPr lang="en-US" dirty="0"/>
              <a:t> century was big business. In 1911, there were 143 daily newspapers in Canada and in 1986 there were still 110. </a:t>
            </a:r>
          </a:p>
          <a:p>
            <a:r>
              <a:rPr lang="en-US" dirty="0"/>
              <a:t>Newspaper Revenue Breakdown</a:t>
            </a:r>
          </a:p>
          <a:p>
            <a:pPr lvl="1"/>
            <a:r>
              <a:rPr lang="en-US" dirty="0"/>
              <a:t>80% ad revenue from selling 50-60% of their space</a:t>
            </a:r>
          </a:p>
          <a:p>
            <a:pPr lvl="1"/>
            <a:r>
              <a:rPr lang="en-US" dirty="0"/>
              <a:t>20% from subscriptions/sales. </a:t>
            </a:r>
          </a:p>
          <a:p>
            <a:pPr lvl="1"/>
            <a:r>
              <a:rPr lang="en-US" dirty="0"/>
              <a:t>Some newspapers saw as much as 40% of ad revenue come from classified ads (late 1990s)</a:t>
            </a:r>
          </a:p>
          <a:p>
            <a:r>
              <a:rPr lang="en-US" dirty="0"/>
              <a:t>Radio and Television changed the way people received the news</a:t>
            </a:r>
          </a:p>
          <a:p>
            <a:r>
              <a:rPr lang="en-US" dirty="0"/>
              <a:t>Change from niche segment/market strategy to a mass-market segment strategy</a:t>
            </a:r>
          </a:p>
        </p:txBody>
      </p:sp>
    </p:spTree>
    <p:extLst>
      <p:ext uri="{BB962C8B-B14F-4D97-AF65-F5344CB8AC3E}">
        <p14:creationId xmlns:p14="http://schemas.microsoft.com/office/powerpoint/2010/main" val="192806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94859064-561A-1D4C-8C27-B246CE54AD17}"/>
              </a:ext>
            </a:extLst>
          </p:cNvPr>
          <p:cNvPicPr>
            <a:picLocks noGrp="1" noChangeAspect="1"/>
          </p:cNvPicPr>
          <p:nvPr>
            <p:ph idx="1"/>
          </p:nvPr>
        </p:nvPicPr>
        <p:blipFill rotWithShape="1">
          <a:blip r:embed="rId2"/>
          <a:srcRect t="4053" b="5947"/>
          <a:stretch/>
        </p:blipFill>
        <p:spPr>
          <a:xfrm>
            <a:off x="20" y="10"/>
            <a:ext cx="12191980" cy="6857990"/>
          </a:xfrm>
          <a:prstGeom prst="rect">
            <a:avLst/>
          </a:prstGeom>
        </p:spPr>
      </p:pic>
      <p:sp>
        <p:nvSpPr>
          <p:cNvPr id="6" name="Title 5">
            <a:extLst>
              <a:ext uri="{FF2B5EF4-FFF2-40B4-BE49-F238E27FC236}">
                <a16:creationId xmlns:a16="http://schemas.microsoft.com/office/drawing/2014/main" id="{253061F4-46B4-7042-8214-7712F585A632}"/>
              </a:ext>
            </a:extLst>
          </p:cNvPr>
          <p:cNvSpPr>
            <a:spLocks noGrp="1"/>
          </p:cNvSpPr>
          <p:nvPr>
            <p:ph type="title"/>
          </p:nvPr>
        </p:nvSpPr>
        <p:spPr>
          <a:xfrm>
            <a:off x="1600200" y="2640318"/>
            <a:ext cx="8991600" cy="1138773"/>
          </a:xfrm>
          <a:solidFill>
            <a:schemeClr val="bg1">
              <a:alpha val="70000"/>
            </a:schemeClr>
          </a:solidFill>
          <a:ln w="38100" cap="sq">
            <a:solidFill>
              <a:schemeClr val="tx1"/>
            </a:solidFill>
            <a:miter lim="800000"/>
          </a:ln>
        </p:spPr>
        <p:txBody>
          <a:bodyPr vert="horz" lIns="274320" tIns="182880" rIns="274320" bIns="182880" rtlCol="0" anchor="ctr" anchorCtr="1">
            <a:normAutofit/>
          </a:bodyPr>
          <a:lstStyle/>
          <a:p>
            <a:r>
              <a:rPr lang="en-US" sz="2700">
                <a:solidFill>
                  <a:schemeClr val="tx1"/>
                </a:solidFill>
              </a:rPr>
              <a:t>“Freedom of the Press is for those who own one” – A.J. Liebling </a:t>
            </a:r>
          </a:p>
        </p:txBody>
      </p:sp>
    </p:spTree>
    <p:extLst>
      <p:ext uri="{BB962C8B-B14F-4D97-AF65-F5344CB8AC3E}">
        <p14:creationId xmlns:p14="http://schemas.microsoft.com/office/powerpoint/2010/main" val="387481248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81566-A395-C94C-B7F4-29E5713A984B}"/>
              </a:ext>
            </a:extLst>
          </p:cNvPr>
          <p:cNvSpPr>
            <a:spLocks noGrp="1"/>
          </p:cNvSpPr>
          <p:nvPr>
            <p:ph type="title"/>
          </p:nvPr>
        </p:nvSpPr>
        <p:spPr/>
        <p:txBody>
          <a:bodyPr/>
          <a:lstStyle/>
          <a:p>
            <a:r>
              <a:rPr lang="en-US" dirty="0"/>
              <a:t>Consolidation</a:t>
            </a:r>
          </a:p>
        </p:txBody>
      </p:sp>
      <p:sp>
        <p:nvSpPr>
          <p:cNvPr id="3" name="Content Placeholder 2">
            <a:extLst>
              <a:ext uri="{FF2B5EF4-FFF2-40B4-BE49-F238E27FC236}">
                <a16:creationId xmlns:a16="http://schemas.microsoft.com/office/drawing/2014/main" id="{1A095239-4917-FC4A-A7C1-3BB152FA77FF}"/>
              </a:ext>
            </a:extLst>
          </p:cNvPr>
          <p:cNvSpPr>
            <a:spLocks noGrp="1"/>
          </p:cNvSpPr>
          <p:nvPr>
            <p:ph idx="1"/>
          </p:nvPr>
        </p:nvSpPr>
        <p:spPr/>
        <p:txBody>
          <a:bodyPr>
            <a:normAutofit fontScale="85000" lnSpcReduction="20000"/>
          </a:bodyPr>
          <a:lstStyle/>
          <a:p>
            <a:r>
              <a:rPr lang="en-US" dirty="0"/>
              <a:t>In 1961, A.J. Liebling, a New Yorker magazine writer and former journalist said, “The United States was advancing towards a “mono-vocal, monopolistic, monocular press. With the decline in the number and variety of voices, there is a decline in the number and variety of reporting eyes.” </a:t>
            </a:r>
          </a:p>
          <a:p>
            <a:r>
              <a:rPr lang="en-US" dirty="0"/>
              <a:t>In 1994, 3 of the largest newspaper chains in Canada owned 58% of the papers. </a:t>
            </a:r>
          </a:p>
          <a:p>
            <a:r>
              <a:rPr lang="en-US" dirty="0"/>
              <a:t>Today, the 4 largest chains owned 68% with Postmedia </a:t>
            </a:r>
            <a:r>
              <a:rPr lang="en-US" dirty="0" err="1"/>
              <a:t>Newtwork</a:t>
            </a:r>
            <a:r>
              <a:rPr lang="en-US" dirty="0"/>
              <a:t> </a:t>
            </a:r>
            <a:r>
              <a:rPr lang="en-US" dirty="0" err="1"/>
              <a:t>Inc</a:t>
            </a:r>
            <a:r>
              <a:rPr lang="en-US" dirty="0"/>
              <a:t> owning 45%. </a:t>
            </a:r>
          </a:p>
          <a:p>
            <a:r>
              <a:rPr lang="en-US" dirty="0"/>
              <a:t>To achieve economies of scale, newspapers are consolidating. </a:t>
            </a:r>
          </a:p>
          <a:p>
            <a:r>
              <a:rPr lang="en-US" dirty="0"/>
              <a:t>More newspaper companies are being acquired by private equity firms, pension funds, and investment partnerships.  Their goal is to maximize revenue and cut costs. </a:t>
            </a:r>
          </a:p>
          <a:p>
            <a:endParaRPr lang="en-US" dirty="0"/>
          </a:p>
          <a:p>
            <a:r>
              <a:rPr lang="en-US" dirty="0"/>
              <a:t>Do you see this as a problem? How many national news organizations is enough? </a:t>
            </a:r>
          </a:p>
          <a:p>
            <a:endParaRPr lang="en-US" dirty="0"/>
          </a:p>
          <a:p>
            <a:endParaRPr lang="en-US" dirty="0"/>
          </a:p>
        </p:txBody>
      </p:sp>
    </p:spTree>
    <p:extLst>
      <p:ext uri="{BB962C8B-B14F-4D97-AF65-F5344CB8AC3E}">
        <p14:creationId xmlns:p14="http://schemas.microsoft.com/office/powerpoint/2010/main" val="3127936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8EA95C-8664-5945-AAC1-3CB6146F3967}"/>
              </a:ext>
            </a:extLst>
          </p:cNvPr>
          <p:cNvSpPr>
            <a:spLocks noGrp="1"/>
          </p:cNvSpPr>
          <p:nvPr>
            <p:ph type="ctrTitle"/>
          </p:nvPr>
        </p:nvSpPr>
        <p:spPr/>
        <p:txBody>
          <a:bodyPr/>
          <a:lstStyle/>
          <a:p>
            <a:r>
              <a:rPr lang="en-US" dirty="0"/>
              <a:t>The Challenges Newspapers Face in the 21</a:t>
            </a:r>
            <a:r>
              <a:rPr lang="en-US" baseline="30000" dirty="0"/>
              <a:t>st</a:t>
            </a:r>
            <a:r>
              <a:rPr lang="en-US" dirty="0"/>
              <a:t> Century</a:t>
            </a:r>
          </a:p>
        </p:txBody>
      </p:sp>
      <p:sp>
        <p:nvSpPr>
          <p:cNvPr id="8" name="Subtitle 7">
            <a:extLst>
              <a:ext uri="{FF2B5EF4-FFF2-40B4-BE49-F238E27FC236}">
                <a16:creationId xmlns:a16="http://schemas.microsoft.com/office/drawing/2014/main" id="{2D11904D-6EF1-3048-B375-0E36F8108EE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87755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B18A266-F218-4448-8B76-46B860ACE583}"/>
              </a:ext>
            </a:extLst>
          </p:cNvPr>
          <p:cNvPicPr>
            <a:picLocks noGrp="1" noChangeAspect="1"/>
          </p:cNvPicPr>
          <p:nvPr>
            <p:ph sz="half" idx="2"/>
          </p:nvPr>
        </p:nvPicPr>
        <p:blipFill>
          <a:blip r:embed="rId2"/>
          <a:stretch>
            <a:fillRect/>
          </a:stretch>
        </p:blipFill>
        <p:spPr>
          <a:xfrm>
            <a:off x="5579742" y="643467"/>
            <a:ext cx="4492492" cy="5410199"/>
          </a:xfrm>
          <a:prstGeom prst="rect">
            <a:avLst/>
          </a:prstGeom>
        </p:spPr>
      </p:pic>
      <p:sp>
        <p:nvSpPr>
          <p:cNvPr id="2" name="Title 1">
            <a:extLst>
              <a:ext uri="{FF2B5EF4-FFF2-40B4-BE49-F238E27FC236}">
                <a16:creationId xmlns:a16="http://schemas.microsoft.com/office/drawing/2014/main" id="{D789C167-0354-E94B-A03D-0A523BE33BE7}"/>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a:solidFill>
                  <a:schemeClr val="bg1"/>
                </a:solidFill>
              </a:rPr>
              <a:t>Declining Circulation</a:t>
            </a:r>
          </a:p>
        </p:txBody>
      </p:sp>
      <p:sp>
        <p:nvSpPr>
          <p:cNvPr id="3" name="Content Placeholder 2">
            <a:extLst>
              <a:ext uri="{FF2B5EF4-FFF2-40B4-BE49-F238E27FC236}">
                <a16:creationId xmlns:a16="http://schemas.microsoft.com/office/drawing/2014/main" id="{57A32C69-A579-1041-827E-2D1C66ECD98E}"/>
              </a:ext>
            </a:extLst>
          </p:cNvPr>
          <p:cNvSpPr>
            <a:spLocks noGrp="1"/>
          </p:cNvSpPr>
          <p:nvPr>
            <p:ph sz="half" idx="1"/>
          </p:nvPr>
        </p:nvSpPr>
        <p:spPr>
          <a:xfrm>
            <a:off x="643468" y="2638044"/>
            <a:ext cx="3363974" cy="3415622"/>
          </a:xfrm>
        </p:spPr>
        <p:txBody>
          <a:bodyPr vert="horz" lIns="91440" tIns="45720" rIns="91440" bIns="45720" rtlCol="0">
            <a:normAutofit lnSpcReduction="10000"/>
          </a:bodyPr>
          <a:lstStyle/>
          <a:p>
            <a:r>
              <a:rPr lang="en-US" dirty="0">
                <a:solidFill>
                  <a:schemeClr val="bg1"/>
                </a:solidFill>
              </a:rPr>
              <a:t>In 2016, total weekday circulation for U.S. Daily newspapers fell 8% in both print and digital. Marked the 28</a:t>
            </a:r>
            <a:r>
              <a:rPr lang="en-US" baseline="30000" dirty="0">
                <a:solidFill>
                  <a:schemeClr val="bg1"/>
                </a:solidFill>
              </a:rPr>
              <a:t>th</a:t>
            </a:r>
            <a:r>
              <a:rPr lang="en-US" dirty="0">
                <a:solidFill>
                  <a:schemeClr val="bg1"/>
                </a:solidFill>
              </a:rPr>
              <a:t> year of declines. </a:t>
            </a:r>
          </a:p>
          <a:p>
            <a:r>
              <a:rPr lang="en-US" dirty="0">
                <a:solidFill>
                  <a:schemeClr val="bg1"/>
                </a:solidFill>
              </a:rPr>
              <a:t>Circulation revenue on the other hand has risen slightly, from $10.4 to $10.9 from 2015-2016. </a:t>
            </a:r>
          </a:p>
          <a:p>
            <a:r>
              <a:rPr lang="en-US" dirty="0">
                <a:solidFill>
                  <a:schemeClr val="bg1"/>
                </a:solidFill>
              </a:rPr>
              <a:t>With so many free options available, why would you pay for a daily newspaper? </a:t>
            </a:r>
          </a:p>
        </p:txBody>
      </p:sp>
    </p:spTree>
    <p:extLst>
      <p:ext uri="{BB962C8B-B14F-4D97-AF65-F5344CB8AC3E}">
        <p14:creationId xmlns:p14="http://schemas.microsoft.com/office/powerpoint/2010/main" val="2413743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33F40-045E-4E3D-9243-864CD4E586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0402EC6-D845-41B3-BEBE-CB34D9BFEA6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23722D59-78C1-0146-847E-40CC0C991795}"/>
              </a:ext>
            </a:extLst>
          </p:cNvPr>
          <p:cNvPicPr>
            <a:picLocks noGrp="1" noChangeAspect="1"/>
          </p:cNvPicPr>
          <p:nvPr>
            <p:ph sz="half" idx="2"/>
          </p:nvPr>
        </p:nvPicPr>
        <p:blipFill>
          <a:blip r:embed="rId2"/>
          <a:stretch>
            <a:fillRect/>
          </a:stretch>
        </p:blipFill>
        <p:spPr>
          <a:xfrm>
            <a:off x="6662448" y="1293275"/>
            <a:ext cx="4002994" cy="4279392"/>
          </a:xfrm>
          <a:prstGeom prst="rect">
            <a:avLst/>
          </a:prstGeom>
        </p:spPr>
      </p:pic>
      <p:sp>
        <p:nvSpPr>
          <p:cNvPr id="2" name="Title 1">
            <a:extLst>
              <a:ext uri="{FF2B5EF4-FFF2-40B4-BE49-F238E27FC236}">
                <a16:creationId xmlns:a16="http://schemas.microsoft.com/office/drawing/2014/main" id="{C7D38DBE-A330-1743-9112-00C203C2B935}"/>
              </a:ext>
            </a:extLst>
          </p:cNvPr>
          <p:cNvSpPr>
            <a:spLocks noGrp="1"/>
          </p:cNvSpPr>
          <p:nvPr>
            <p:ph type="title"/>
          </p:nvPr>
        </p:nvSpPr>
        <p:spPr>
          <a:xfrm>
            <a:off x="804672" y="964692"/>
            <a:ext cx="4476806" cy="1188720"/>
          </a:xfrm>
        </p:spPr>
        <p:txBody>
          <a:bodyPr vert="horz" lIns="182880" tIns="182880" rIns="182880" bIns="182880" rtlCol="0" anchor="ctr">
            <a:normAutofit/>
          </a:bodyPr>
          <a:lstStyle/>
          <a:p>
            <a:r>
              <a:rPr lang="en-US" dirty="0"/>
              <a:t>Declining Ad Revenue</a:t>
            </a:r>
          </a:p>
        </p:txBody>
      </p:sp>
      <p:sp>
        <p:nvSpPr>
          <p:cNvPr id="3" name="Content Placeholder 2">
            <a:extLst>
              <a:ext uri="{FF2B5EF4-FFF2-40B4-BE49-F238E27FC236}">
                <a16:creationId xmlns:a16="http://schemas.microsoft.com/office/drawing/2014/main" id="{3E43960A-3191-F849-86A1-B488F9485210}"/>
              </a:ext>
            </a:extLst>
          </p:cNvPr>
          <p:cNvSpPr>
            <a:spLocks noGrp="1"/>
          </p:cNvSpPr>
          <p:nvPr>
            <p:ph sz="half" idx="1"/>
          </p:nvPr>
        </p:nvSpPr>
        <p:spPr>
          <a:xfrm>
            <a:off x="803244" y="2638044"/>
            <a:ext cx="4492932" cy="3263206"/>
          </a:xfrm>
        </p:spPr>
        <p:txBody>
          <a:bodyPr vert="horz" lIns="91440" tIns="45720" rIns="91440" bIns="45720" rtlCol="0">
            <a:normAutofit lnSpcReduction="10000"/>
          </a:bodyPr>
          <a:lstStyle/>
          <a:p>
            <a:r>
              <a:rPr lang="en-US" dirty="0"/>
              <a:t>10% decline in advertising ad revenue in 2016. </a:t>
            </a:r>
          </a:p>
          <a:p>
            <a:r>
              <a:rPr lang="en-US" dirty="0"/>
              <a:t>Total ad revenue for the industry was $18 billion, a third of what it was 10 years ago. </a:t>
            </a:r>
          </a:p>
          <a:p>
            <a:r>
              <a:rPr lang="en-US" dirty="0"/>
              <a:t>This is the steepest decline since the 2008 recession, when it dropped 13.7%. </a:t>
            </a:r>
          </a:p>
          <a:p>
            <a:r>
              <a:rPr lang="en-US" dirty="0"/>
              <a:t>Despite digital push, newspapers find it difficult to make money on mobile products </a:t>
            </a:r>
          </a:p>
          <a:p>
            <a:r>
              <a:rPr lang="en-US" dirty="0"/>
              <a:t>TV, Radio, and outdoors have all managed to generally maintain their advertising shares. </a:t>
            </a:r>
          </a:p>
          <a:p>
            <a:endParaRPr lang="en-US" dirty="0"/>
          </a:p>
        </p:txBody>
      </p:sp>
    </p:spTree>
    <p:extLst>
      <p:ext uri="{BB962C8B-B14F-4D97-AF65-F5344CB8AC3E}">
        <p14:creationId xmlns:p14="http://schemas.microsoft.com/office/powerpoint/2010/main" val="1019271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7000"/>
                <a:shade val="100000"/>
                <a:satMod val="185000"/>
                <a:lumMod val="120000"/>
              </a:schemeClr>
            </a:gs>
            <a:gs pos="100000">
              <a:schemeClr val="bg1">
                <a:tint val="96000"/>
                <a:shade val="95000"/>
                <a:satMod val="215000"/>
                <a:lumMod val="80000"/>
              </a:schemeClr>
            </a:gs>
          </a:gsLst>
          <a:path path="circle">
            <a:fillToRect l="50000" t="55000" r="125000" b="100000"/>
          </a:path>
        </a:gra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983735C-274D-E149-80C0-3F7A8A53D091}"/>
              </a:ext>
            </a:extLst>
          </p:cNvPr>
          <p:cNvPicPr>
            <a:picLocks noGrp="1" noChangeAspect="1"/>
          </p:cNvPicPr>
          <p:nvPr>
            <p:ph sz="half" idx="2"/>
          </p:nvPr>
        </p:nvPicPr>
        <p:blipFill rotWithShape="1">
          <a:blip r:embed="rId2">
            <a:alphaModFix amt="25000"/>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63049562-1B6C-A848-BD71-C98D242C7394}"/>
              </a:ext>
            </a:extLst>
          </p:cNvPr>
          <p:cNvSpPr>
            <a:spLocks noGrp="1"/>
          </p:cNvSpPr>
          <p:nvPr>
            <p:ph type="title"/>
          </p:nvPr>
        </p:nvSpPr>
        <p:spPr>
          <a:xfrm>
            <a:off x="2231136" y="964692"/>
            <a:ext cx="7729728" cy="1188720"/>
          </a:xfrm>
          <a:solidFill>
            <a:schemeClr val="bg1">
              <a:alpha val="30000"/>
            </a:schemeClr>
          </a:solidFill>
          <a:ln>
            <a:solidFill>
              <a:srgbClr val="FFFFFF"/>
            </a:solidFill>
          </a:ln>
        </p:spPr>
        <p:txBody>
          <a:bodyPr vert="horz" lIns="182880" tIns="182880" rIns="182880" bIns="182880" rtlCol="0" anchor="ctr">
            <a:normAutofit/>
          </a:bodyPr>
          <a:lstStyle/>
          <a:p>
            <a:r>
              <a:rPr lang="en-US">
                <a:solidFill>
                  <a:schemeClr val="tx1"/>
                </a:solidFill>
              </a:rPr>
              <a:t>Fake News</a:t>
            </a:r>
          </a:p>
        </p:txBody>
      </p:sp>
      <p:sp>
        <p:nvSpPr>
          <p:cNvPr id="3" name="Content Placeholder 2">
            <a:extLst>
              <a:ext uri="{FF2B5EF4-FFF2-40B4-BE49-F238E27FC236}">
                <a16:creationId xmlns:a16="http://schemas.microsoft.com/office/drawing/2014/main" id="{721DBC95-B8A8-3D41-8B22-C8DF94C8F3B3}"/>
              </a:ext>
            </a:extLst>
          </p:cNvPr>
          <p:cNvSpPr>
            <a:spLocks noGrp="1"/>
          </p:cNvSpPr>
          <p:nvPr>
            <p:ph sz="half" idx="1"/>
          </p:nvPr>
        </p:nvSpPr>
        <p:spPr>
          <a:xfrm>
            <a:off x="2231136" y="2638044"/>
            <a:ext cx="7729728" cy="3101983"/>
          </a:xfrm>
        </p:spPr>
        <p:txBody>
          <a:bodyPr vert="horz" lIns="91440" tIns="45720" rIns="91440" bIns="45720" rtlCol="0">
            <a:normAutofit/>
          </a:bodyPr>
          <a:lstStyle/>
          <a:p>
            <a:r>
              <a:rPr lang="en-US" dirty="0"/>
              <a:t>Newspapers have always been thought of as being the beacon of truth and professional journalism. </a:t>
            </a:r>
          </a:p>
          <a:p>
            <a:r>
              <a:rPr lang="en-US" dirty="0"/>
              <a:t>Trump’s effect on the confidence of the public in media and journalists</a:t>
            </a:r>
          </a:p>
          <a:p>
            <a:r>
              <a:rPr lang="en-US" dirty="0"/>
              <a:t>Donald Trump’s Definition of fake news vs.  Academic Definition</a:t>
            </a:r>
          </a:p>
          <a:p>
            <a:r>
              <a:rPr lang="en-US" dirty="0"/>
              <a:t>With shift in how consumer’s consume the news, not enough time to fact check/refine stories.</a:t>
            </a:r>
          </a:p>
          <a:p>
            <a:r>
              <a:rPr lang="en-US" dirty="0"/>
              <a:t>In September 2017, 41% of people turned to their social media feeds for news</a:t>
            </a:r>
          </a:p>
        </p:txBody>
      </p:sp>
    </p:spTree>
    <p:extLst>
      <p:ext uri="{BB962C8B-B14F-4D97-AF65-F5344CB8AC3E}">
        <p14:creationId xmlns:p14="http://schemas.microsoft.com/office/powerpoint/2010/main" val="201229502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17AEF9-FA06-444B-A329-0EE1892FC561}"/>
              </a:ext>
            </a:extLst>
          </p:cNvPr>
          <p:cNvPicPr>
            <a:picLocks noChangeAspect="1"/>
          </p:cNvPicPr>
          <p:nvPr/>
        </p:nvPicPr>
        <p:blipFill rotWithShape="1">
          <a:blip r:embed="rId2"/>
          <a:srcRect t="16437" b="7033"/>
          <a:stretch/>
        </p:blipFill>
        <p:spPr>
          <a:xfrm>
            <a:off x="20" y="10"/>
            <a:ext cx="12191980" cy="6857990"/>
          </a:xfrm>
          <a:prstGeom prst="rect">
            <a:avLst/>
          </a:prstGeom>
        </p:spPr>
      </p:pic>
      <p:sp>
        <p:nvSpPr>
          <p:cNvPr id="2" name="Title 1">
            <a:extLst>
              <a:ext uri="{FF2B5EF4-FFF2-40B4-BE49-F238E27FC236}">
                <a16:creationId xmlns:a16="http://schemas.microsoft.com/office/drawing/2014/main" id="{3DF652B6-99C5-3649-96D7-9E3CB649F67D}"/>
              </a:ext>
            </a:extLst>
          </p:cNvPr>
          <p:cNvSpPr>
            <a:spLocks noGrp="1"/>
          </p:cNvSpPr>
          <p:nvPr>
            <p:ph type="ctrTitle"/>
          </p:nvPr>
        </p:nvSpPr>
        <p:spPr>
          <a:xfrm>
            <a:off x="1600200" y="2386744"/>
            <a:ext cx="8991600" cy="1645920"/>
          </a:xfrm>
          <a:solidFill>
            <a:schemeClr val="bg1">
              <a:alpha val="60000"/>
            </a:schemeClr>
          </a:solidFill>
          <a:ln w="38100" cap="sq">
            <a:solidFill>
              <a:schemeClr val="tx1"/>
            </a:solidFill>
            <a:miter lim="800000"/>
          </a:ln>
        </p:spPr>
        <p:txBody>
          <a:bodyPr anchor="ctr">
            <a:normAutofit/>
          </a:bodyPr>
          <a:lstStyle/>
          <a:p>
            <a:r>
              <a:rPr lang="en-US">
                <a:solidFill>
                  <a:schemeClr val="tx1"/>
                </a:solidFill>
              </a:rPr>
              <a:t>Does Anyone here Subscribe to a Traditional Newspaper?</a:t>
            </a:r>
          </a:p>
        </p:txBody>
      </p:sp>
    </p:spTree>
    <p:extLst>
      <p:ext uri="{BB962C8B-B14F-4D97-AF65-F5344CB8AC3E}">
        <p14:creationId xmlns:p14="http://schemas.microsoft.com/office/powerpoint/2010/main" val="3705669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D019B-6CA3-1D4F-97F9-2C7E18E764A6}"/>
              </a:ext>
            </a:extLst>
          </p:cNvPr>
          <p:cNvSpPr>
            <a:spLocks noGrp="1"/>
          </p:cNvSpPr>
          <p:nvPr>
            <p:ph type="title"/>
          </p:nvPr>
        </p:nvSpPr>
        <p:spPr/>
        <p:txBody>
          <a:bodyPr/>
          <a:lstStyle/>
          <a:p>
            <a:r>
              <a:rPr lang="en-US" dirty="0"/>
              <a:t>Layoffs</a:t>
            </a:r>
          </a:p>
        </p:txBody>
      </p:sp>
      <p:sp>
        <p:nvSpPr>
          <p:cNvPr id="3" name="Content Placeholder 2">
            <a:extLst>
              <a:ext uri="{FF2B5EF4-FFF2-40B4-BE49-F238E27FC236}">
                <a16:creationId xmlns:a16="http://schemas.microsoft.com/office/drawing/2014/main" id="{E652B1C4-E03D-834C-8996-18731C3213D7}"/>
              </a:ext>
            </a:extLst>
          </p:cNvPr>
          <p:cNvSpPr>
            <a:spLocks noGrp="1"/>
          </p:cNvSpPr>
          <p:nvPr>
            <p:ph sz="half" idx="1"/>
          </p:nvPr>
        </p:nvSpPr>
        <p:spPr/>
        <p:txBody>
          <a:bodyPr>
            <a:normAutofit fontScale="85000" lnSpcReduction="20000"/>
          </a:bodyPr>
          <a:lstStyle/>
          <a:p>
            <a:r>
              <a:rPr lang="en-US" dirty="0"/>
              <a:t>Modern newspaper owners are focused on profits, are not committed to local journalism. </a:t>
            </a:r>
          </a:p>
          <a:p>
            <a:r>
              <a:rPr lang="en-US" dirty="0"/>
              <a:t>Hedge funds and Private Equity firms have snapped up cheap newspapers in the past decade, and demand performance  and returns more then previous, family owners did. </a:t>
            </a:r>
          </a:p>
          <a:p>
            <a:r>
              <a:rPr lang="en-US" dirty="0"/>
              <a:t>In November of 2017, Torstar Corp and Postmedia Network </a:t>
            </a:r>
            <a:r>
              <a:rPr lang="en-US" dirty="0" err="1"/>
              <a:t>Inc</a:t>
            </a:r>
            <a:r>
              <a:rPr lang="en-US" dirty="0"/>
              <a:t> swapped newspaper resources and closed 36 papers, eliminating 291 jobs. </a:t>
            </a:r>
          </a:p>
          <a:p>
            <a:r>
              <a:rPr lang="en-US" dirty="0"/>
              <a:t>In the last 5 years, over 6,000 jobs lost in Canada. </a:t>
            </a:r>
          </a:p>
          <a:p>
            <a:r>
              <a:rPr lang="en-US" dirty="0"/>
              <a:t>Many newspapers cutting daily print editions across the country. </a:t>
            </a:r>
          </a:p>
          <a:p>
            <a:endParaRPr lang="en-US" dirty="0"/>
          </a:p>
        </p:txBody>
      </p:sp>
      <p:pic>
        <p:nvPicPr>
          <p:cNvPr id="6" name="Content Placeholder 5">
            <a:extLst>
              <a:ext uri="{FF2B5EF4-FFF2-40B4-BE49-F238E27FC236}">
                <a16:creationId xmlns:a16="http://schemas.microsoft.com/office/drawing/2014/main" id="{50446A53-8330-B447-B492-E2C71F029C64}"/>
              </a:ext>
            </a:extLst>
          </p:cNvPr>
          <p:cNvPicPr>
            <a:picLocks noGrp="1" noChangeAspect="1"/>
          </p:cNvPicPr>
          <p:nvPr>
            <p:ph sz="half" idx="2"/>
          </p:nvPr>
        </p:nvPicPr>
        <p:blipFill>
          <a:blip r:embed="rId2"/>
          <a:stretch>
            <a:fillRect/>
          </a:stretch>
        </p:blipFill>
        <p:spPr>
          <a:xfrm>
            <a:off x="6102220" y="2638044"/>
            <a:ext cx="2621967" cy="992982"/>
          </a:xfrm>
        </p:spPr>
      </p:pic>
      <p:pic>
        <p:nvPicPr>
          <p:cNvPr id="8" name="Picture 7">
            <a:extLst>
              <a:ext uri="{FF2B5EF4-FFF2-40B4-BE49-F238E27FC236}">
                <a16:creationId xmlns:a16="http://schemas.microsoft.com/office/drawing/2014/main" id="{AA492DD0-8318-1442-B7E7-0C19CDC764FF}"/>
              </a:ext>
            </a:extLst>
          </p:cNvPr>
          <p:cNvPicPr>
            <a:picLocks noChangeAspect="1"/>
          </p:cNvPicPr>
          <p:nvPr/>
        </p:nvPicPr>
        <p:blipFill>
          <a:blip r:embed="rId3"/>
          <a:stretch>
            <a:fillRect/>
          </a:stretch>
        </p:blipFill>
        <p:spPr>
          <a:xfrm>
            <a:off x="5853683" y="3631026"/>
            <a:ext cx="4324963" cy="476434"/>
          </a:xfrm>
          <a:prstGeom prst="rect">
            <a:avLst/>
          </a:prstGeom>
        </p:spPr>
      </p:pic>
      <p:pic>
        <p:nvPicPr>
          <p:cNvPr id="10" name="Picture 9">
            <a:extLst>
              <a:ext uri="{FF2B5EF4-FFF2-40B4-BE49-F238E27FC236}">
                <a16:creationId xmlns:a16="http://schemas.microsoft.com/office/drawing/2014/main" id="{2ABB4587-27D2-894D-8C76-F1649867AF99}"/>
              </a:ext>
            </a:extLst>
          </p:cNvPr>
          <p:cNvPicPr>
            <a:picLocks noChangeAspect="1"/>
          </p:cNvPicPr>
          <p:nvPr/>
        </p:nvPicPr>
        <p:blipFill>
          <a:blip r:embed="rId4"/>
          <a:stretch>
            <a:fillRect/>
          </a:stretch>
        </p:blipFill>
        <p:spPr>
          <a:xfrm>
            <a:off x="6219503" y="4107460"/>
            <a:ext cx="3593322" cy="827410"/>
          </a:xfrm>
          <a:prstGeom prst="rect">
            <a:avLst/>
          </a:prstGeom>
        </p:spPr>
      </p:pic>
      <p:pic>
        <p:nvPicPr>
          <p:cNvPr id="12" name="Picture 11">
            <a:extLst>
              <a:ext uri="{FF2B5EF4-FFF2-40B4-BE49-F238E27FC236}">
                <a16:creationId xmlns:a16="http://schemas.microsoft.com/office/drawing/2014/main" id="{EE3B5B2B-2420-6648-8297-B95F56ECBC6B}"/>
              </a:ext>
            </a:extLst>
          </p:cNvPr>
          <p:cNvPicPr>
            <a:picLocks noChangeAspect="1"/>
          </p:cNvPicPr>
          <p:nvPr/>
        </p:nvPicPr>
        <p:blipFill>
          <a:blip r:embed="rId5"/>
          <a:stretch>
            <a:fillRect/>
          </a:stretch>
        </p:blipFill>
        <p:spPr>
          <a:xfrm>
            <a:off x="6096000" y="4934870"/>
            <a:ext cx="3537728" cy="764288"/>
          </a:xfrm>
          <a:prstGeom prst="rect">
            <a:avLst/>
          </a:prstGeom>
        </p:spPr>
      </p:pic>
    </p:spTree>
    <p:extLst>
      <p:ext uri="{BB962C8B-B14F-4D97-AF65-F5344CB8AC3E}">
        <p14:creationId xmlns:p14="http://schemas.microsoft.com/office/powerpoint/2010/main" val="2610891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9C7BD9-9CDD-A94F-BA22-9396A76E922C}"/>
              </a:ext>
            </a:extLst>
          </p:cNvPr>
          <p:cNvPicPr>
            <a:picLocks noChangeAspect="1"/>
          </p:cNvPicPr>
          <p:nvPr/>
        </p:nvPicPr>
        <p:blipFill rotWithShape="1">
          <a:blip r:embed="rId2">
            <a:alphaModFix amt="40000"/>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CC188787-A85C-BE4E-B9C0-DFCF667C8D24}"/>
              </a:ext>
            </a:extLst>
          </p:cNvPr>
          <p:cNvSpPr>
            <a:spLocks noGrp="1"/>
          </p:cNvSpPr>
          <p:nvPr>
            <p:ph type="title"/>
          </p:nvPr>
        </p:nvSpPr>
        <p:spPr>
          <a:xfrm>
            <a:off x="1600200" y="2386744"/>
            <a:ext cx="8991600" cy="1645920"/>
          </a:xfrm>
          <a:noFill/>
          <a:ln w="38100" cap="sq">
            <a:solidFill>
              <a:schemeClr val="tx1"/>
            </a:solidFill>
            <a:miter lim="800000"/>
          </a:ln>
        </p:spPr>
        <p:txBody>
          <a:bodyPr vert="horz" lIns="274320" tIns="182880" rIns="274320" bIns="182880" rtlCol="0" anchor="ctr" anchorCtr="1">
            <a:normAutofit/>
          </a:bodyPr>
          <a:lstStyle/>
          <a:p>
            <a:r>
              <a:rPr lang="en-US">
                <a:solidFill>
                  <a:schemeClr val="tx1"/>
                </a:solidFill>
              </a:rPr>
              <a:t>Layoffs &amp; the Decline of Democracy</a:t>
            </a:r>
          </a:p>
        </p:txBody>
      </p:sp>
      <p:sp>
        <p:nvSpPr>
          <p:cNvPr id="3" name="Text Placeholder 2">
            <a:extLst>
              <a:ext uri="{FF2B5EF4-FFF2-40B4-BE49-F238E27FC236}">
                <a16:creationId xmlns:a16="http://schemas.microsoft.com/office/drawing/2014/main" id="{99A9B2B8-8ED7-814C-A3B1-0E1037105082}"/>
              </a:ext>
            </a:extLst>
          </p:cNvPr>
          <p:cNvSpPr>
            <a:spLocks noGrp="1"/>
          </p:cNvSpPr>
          <p:nvPr>
            <p:ph type="body" idx="1"/>
          </p:nvPr>
        </p:nvSpPr>
        <p:spPr>
          <a:xfrm>
            <a:off x="2695194" y="4352544"/>
            <a:ext cx="6801612" cy="1239894"/>
          </a:xfrm>
        </p:spPr>
        <p:txBody>
          <a:bodyPr vert="horz" lIns="91440" tIns="45720" rIns="91440" bIns="45720" rtlCol="0">
            <a:noAutofit/>
          </a:bodyPr>
          <a:lstStyle/>
          <a:p>
            <a:pPr algn="ctr">
              <a:lnSpc>
                <a:spcPct val="90000"/>
              </a:lnSpc>
            </a:pPr>
            <a:r>
              <a:rPr lang="en-US" sz="1600" i="1" dirty="0">
                <a:solidFill>
                  <a:srgbClr val="FFFFFF"/>
                </a:solidFill>
              </a:rPr>
              <a:t>The people are the only censors of their governors: and even their errors will tend to keep these to the true principles of their institution. To punish these errors too severely would be to suppress the only safeguard of the public liberty. The way to prevent these irregular interpositions of the people is to give them full information of their affairs through the channel of the public papers, and to contrive that those papers should penetrate the whole mass of the people. The basis of our governments being the opinion of the people, the very first object should be to keep that right; and were it left to me to decide whether we should have a government without newspapers or newspapers without a government, I should not hesitate a moment to prefer the latter.” – Thomas Jefferson</a:t>
            </a:r>
            <a:endParaRPr lang="en-US" sz="1600" dirty="0">
              <a:solidFill>
                <a:srgbClr val="FFFFFF"/>
              </a:solidFill>
            </a:endParaRPr>
          </a:p>
        </p:txBody>
      </p:sp>
    </p:spTree>
    <p:extLst>
      <p:ext uri="{BB962C8B-B14F-4D97-AF65-F5344CB8AC3E}">
        <p14:creationId xmlns:p14="http://schemas.microsoft.com/office/powerpoint/2010/main" val="3715047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C6BBF-5351-1B44-85EB-06CBE381330B}"/>
              </a:ext>
            </a:extLst>
          </p:cNvPr>
          <p:cNvSpPr>
            <a:spLocks noGrp="1"/>
          </p:cNvSpPr>
          <p:nvPr>
            <p:ph type="title"/>
          </p:nvPr>
        </p:nvSpPr>
        <p:spPr/>
        <p:txBody>
          <a:bodyPr/>
          <a:lstStyle/>
          <a:p>
            <a:r>
              <a:rPr lang="en-US" dirty="0"/>
              <a:t>Is an Unhealthy Press contrary to the Freedom of Expression?</a:t>
            </a:r>
          </a:p>
        </p:txBody>
      </p:sp>
      <p:sp>
        <p:nvSpPr>
          <p:cNvPr id="3" name="Content Placeholder 2">
            <a:extLst>
              <a:ext uri="{FF2B5EF4-FFF2-40B4-BE49-F238E27FC236}">
                <a16:creationId xmlns:a16="http://schemas.microsoft.com/office/drawing/2014/main" id="{624ECE5B-FF83-4343-AEDF-283BC8A3350A}"/>
              </a:ext>
            </a:extLst>
          </p:cNvPr>
          <p:cNvSpPr>
            <a:spLocks noGrp="1"/>
          </p:cNvSpPr>
          <p:nvPr>
            <p:ph idx="1"/>
          </p:nvPr>
        </p:nvSpPr>
        <p:spPr/>
        <p:txBody>
          <a:bodyPr/>
          <a:lstStyle/>
          <a:p>
            <a:r>
              <a:rPr lang="en-US" dirty="0"/>
              <a:t>The First Amendment guarantees freedoms concerning religion, expression, assembly, and the right to petition. It gives freedom of expression by prohibiting Congress from restricting the press or the rights of individuals to speak freely. </a:t>
            </a:r>
          </a:p>
          <a:p>
            <a:r>
              <a:rPr lang="en-US" dirty="0"/>
              <a:t>Section 2(b) of the </a:t>
            </a:r>
            <a:r>
              <a:rPr lang="en-US" i="1" dirty="0"/>
              <a:t>Charter </a:t>
            </a:r>
            <a:r>
              <a:rPr lang="en-US" dirty="0"/>
              <a:t>states: “everyone has the following fundamental freedoms: freedom of thought, belief, opinion, expression, including freedom of the press and other media of communication.” </a:t>
            </a:r>
          </a:p>
          <a:p>
            <a:r>
              <a:rPr lang="en-US" dirty="0"/>
              <a:t>A healthy press is able to allow for a free expression of opinion and news. </a:t>
            </a:r>
          </a:p>
        </p:txBody>
      </p:sp>
    </p:spTree>
    <p:extLst>
      <p:ext uri="{BB962C8B-B14F-4D97-AF65-F5344CB8AC3E}">
        <p14:creationId xmlns:p14="http://schemas.microsoft.com/office/powerpoint/2010/main" val="1913005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80B8-A748-3643-8897-69A74E28144A}"/>
              </a:ext>
            </a:extLst>
          </p:cNvPr>
          <p:cNvSpPr>
            <a:spLocks noGrp="1"/>
          </p:cNvSpPr>
          <p:nvPr>
            <p:ph type="title"/>
          </p:nvPr>
        </p:nvSpPr>
        <p:spPr>
          <a:xfrm>
            <a:off x="2231136" y="964692"/>
            <a:ext cx="7729728" cy="1188720"/>
          </a:xfrm>
        </p:spPr>
        <p:txBody>
          <a:bodyPr/>
          <a:lstStyle/>
          <a:p>
            <a:r>
              <a:rPr lang="en-US"/>
              <a:t>Is the decline of newspapers a Threat?</a:t>
            </a:r>
            <a:endParaRPr lang="en-US" dirty="0"/>
          </a:p>
        </p:txBody>
      </p:sp>
      <p:sp>
        <p:nvSpPr>
          <p:cNvPr id="3" name="Content Placeholder 2">
            <a:extLst>
              <a:ext uri="{FF2B5EF4-FFF2-40B4-BE49-F238E27FC236}">
                <a16:creationId xmlns:a16="http://schemas.microsoft.com/office/drawing/2014/main" id="{BAD9A06D-8182-BC42-BE2C-E99010A13E71}"/>
              </a:ext>
            </a:extLst>
          </p:cNvPr>
          <p:cNvSpPr>
            <a:spLocks noGrp="1"/>
          </p:cNvSpPr>
          <p:nvPr>
            <p:ph sz="half" idx="1"/>
          </p:nvPr>
        </p:nvSpPr>
        <p:spPr>
          <a:xfrm>
            <a:off x="1581912" y="2638044"/>
            <a:ext cx="4271771" cy="3101982"/>
          </a:xfrm>
        </p:spPr>
        <p:txBody>
          <a:bodyPr>
            <a:normAutofit fontScale="85000" lnSpcReduction="20000"/>
          </a:bodyPr>
          <a:lstStyle/>
          <a:p>
            <a:r>
              <a:rPr lang="en-US" dirty="0"/>
              <a:t>As journalism dies, the type of credible information that people need to be well-informed citizens dies as well. </a:t>
            </a:r>
          </a:p>
          <a:p>
            <a:r>
              <a:rPr lang="en-US" dirty="0"/>
              <a:t>In Jan, 2017, the Public Policy Forum released a report commissioned by the Liberal Government on the Newspaper industry. </a:t>
            </a:r>
          </a:p>
          <a:p>
            <a:r>
              <a:rPr lang="en-US" dirty="0"/>
              <a:t>Proposed changes to the CBC, tax law and the Canadian Press in order to increase services and the press in city halls, legislatures, and courts across the country. </a:t>
            </a:r>
          </a:p>
          <a:p>
            <a:r>
              <a:rPr lang="en-US" dirty="0"/>
              <a:t>Newspapers Canada said that recommendations won’t do much to help build out sustainable new business models. </a:t>
            </a:r>
          </a:p>
        </p:txBody>
      </p:sp>
      <p:pic>
        <p:nvPicPr>
          <p:cNvPr id="6" name="Content Placeholder 5">
            <a:extLst>
              <a:ext uri="{FF2B5EF4-FFF2-40B4-BE49-F238E27FC236}">
                <a16:creationId xmlns:a16="http://schemas.microsoft.com/office/drawing/2014/main" id="{F207B5F5-9DFC-6D44-BDF5-4105D9DD1263}"/>
              </a:ext>
            </a:extLst>
          </p:cNvPr>
          <p:cNvPicPr>
            <a:picLocks noGrp="1" noChangeAspect="1"/>
          </p:cNvPicPr>
          <p:nvPr>
            <p:ph sz="half" idx="2"/>
          </p:nvPr>
        </p:nvPicPr>
        <p:blipFill>
          <a:blip r:embed="rId2"/>
          <a:stretch>
            <a:fillRect/>
          </a:stretch>
        </p:blipFill>
        <p:spPr>
          <a:xfrm>
            <a:off x="7392426" y="2638044"/>
            <a:ext cx="2568438" cy="2568438"/>
          </a:xfrm>
        </p:spPr>
      </p:pic>
    </p:spTree>
    <p:extLst>
      <p:ext uri="{BB962C8B-B14F-4D97-AF65-F5344CB8AC3E}">
        <p14:creationId xmlns:p14="http://schemas.microsoft.com/office/powerpoint/2010/main" val="2043184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CF3D-6EB6-534E-8532-0946D83E9BEF}"/>
              </a:ext>
            </a:extLst>
          </p:cNvPr>
          <p:cNvSpPr>
            <a:spLocks noGrp="1"/>
          </p:cNvSpPr>
          <p:nvPr>
            <p:ph type="title"/>
          </p:nvPr>
        </p:nvSpPr>
        <p:spPr/>
        <p:txBody>
          <a:bodyPr/>
          <a:lstStyle/>
          <a:p>
            <a:r>
              <a:rPr lang="en-US" dirty="0"/>
              <a:t>24 Hour News Cycle</a:t>
            </a:r>
          </a:p>
        </p:txBody>
      </p:sp>
      <p:sp>
        <p:nvSpPr>
          <p:cNvPr id="3" name="Content Placeholder 2">
            <a:extLst>
              <a:ext uri="{FF2B5EF4-FFF2-40B4-BE49-F238E27FC236}">
                <a16:creationId xmlns:a16="http://schemas.microsoft.com/office/drawing/2014/main" id="{1B475ADB-08A3-E44F-836A-4EF7058DAD3B}"/>
              </a:ext>
            </a:extLst>
          </p:cNvPr>
          <p:cNvSpPr>
            <a:spLocks noGrp="1"/>
          </p:cNvSpPr>
          <p:nvPr>
            <p:ph idx="1"/>
          </p:nvPr>
        </p:nvSpPr>
        <p:spPr/>
        <p:txBody>
          <a:bodyPr/>
          <a:lstStyle/>
          <a:p>
            <a:r>
              <a:rPr lang="en-US" dirty="0"/>
              <a:t>Newspapers are only printed in the morning, but now, news is accessed and broken at all hours. </a:t>
            </a:r>
          </a:p>
          <a:p>
            <a:r>
              <a:rPr lang="en-US" dirty="0"/>
              <a:t>Journalists bemuse about the “good old days, when news wasn’t just thrown at you in a barely-edited mess, but journalists spent time and effort and had 24 hours to reach conclusions on a story and its significance.” </a:t>
            </a:r>
          </a:p>
          <a:p>
            <a:r>
              <a:rPr lang="en-US" dirty="0"/>
              <a:t>Digital/social media have largely changed this disadvantage for newspapers, but does this mean that a daily newspaper is useless? </a:t>
            </a:r>
          </a:p>
        </p:txBody>
      </p:sp>
    </p:spTree>
    <p:extLst>
      <p:ext uri="{BB962C8B-B14F-4D97-AF65-F5344CB8AC3E}">
        <p14:creationId xmlns:p14="http://schemas.microsoft.com/office/powerpoint/2010/main" val="431936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71344-DE97-A449-BDC0-94697FC6A8A3}"/>
              </a:ext>
            </a:extLst>
          </p:cNvPr>
          <p:cNvSpPr>
            <a:spLocks noGrp="1"/>
          </p:cNvSpPr>
          <p:nvPr>
            <p:ph type="ctrTitle"/>
          </p:nvPr>
        </p:nvSpPr>
        <p:spPr/>
        <p:txBody>
          <a:bodyPr/>
          <a:lstStyle/>
          <a:p>
            <a:r>
              <a:rPr lang="en-US" dirty="0"/>
              <a:t>Solutions</a:t>
            </a:r>
          </a:p>
        </p:txBody>
      </p:sp>
      <p:sp>
        <p:nvSpPr>
          <p:cNvPr id="3" name="Subtitle 2">
            <a:extLst>
              <a:ext uri="{FF2B5EF4-FFF2-40B4-BE49-F238E27FC236}">
                <a16:creationId xmlns:a16="http://schemas.microsoft.com/office/drawing/2014/main" id="{AE4DD2C6-DA61-5B48-A3C9-9AE0348FD87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7372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A2BE20-F7AA-5A4D-83B8-9F73EB197845}"/>
              </a:ext>
            </a:extLst>
          </p:cNvPr>
          <p:cNvPicPr>
            <a:picLocks noGrp="1" noChangeAspect="1"/>
          </p:cNvPicPr>
          <p:nvPr>
            <p:ph sz="half" idx="2"/>
          </p:nvPr>
        </p:nvPicPr>
        <p:blipFill rotWithShape="1">
          <a:blip r:embed="rId2"/>
          <a:srcRect l="15133" r="18200"/>
          <a:stretch/>
        </p:blipFill>
        <p:spPr>
          <a:xfrm>
            <a:off x="642" y="10"/>
            <a:ext cx="6096000" cy="6857990"/>
          </a:xfrm>
          <a:prstGeom prst="rect">
            <a:avLst/>
          </a:prstGeom>
        </p:spPr>
      </p:pic>
      <p:sp>
        <p:nvSpPr>
          <p:cNvPr id="2" name="Title 1">
            <a:extLst>
              <a:ext uri="{FF2B5EF4-FFF2-40B4-BE49-F238E27FC236}">
                <a16:creationId xmlns:a16="http://schemas.microsoft.com/office/drawing/2014/main" id="{7E518807-F065-FD42-85F3-A710EBD4C1C7}"/>
              </a:ext>
            </a:extLst>
          </p:cNvPr>
          <p:cNvSpPr>
            <a:spLocks noGrp="1"/>
          </p:cNvSpPr>
          <p:nvPr>
            <p:ph type="title"/>
          </p:nvPr>
        </p:nvSpPr>
        <p:spPr>
          <a:xfrm>
            <a:off x="804672" y="2841505"/>
            <a:ext cx="4487298" cy="1174991"/>
          </a:xfrm>
          <a:solidFill>
            <a:schemeClr val="bg1">
              <a:alpha val="80000"/>
            </a:schemeClr>
          </a:solidFill>
          <a:ln>
            <a:solidFill>
              <a:schemeClr val="tx1">
                <a:lumMod val="75000"/>
                <a:lumOff val="25000"/>
              </a:schemeClr>
            </a:solidFill>
          </a:ln>
        </p:spPr>
        <p:txBody>
          <a:bodyPr vert="horz" lIns="182880" tIns="182880" rIns="182880" bIns="182880" rtlCol="0" anchor="ctr">
            <a:normAutofit/>
          </a:bodyPr>
          <a:lstStyle/>
          <a:p>
            <a:r>
              <a:rPr lang="en-US" sz="2400">
                <a:solidFill>
                  <a:schemeClr val="tx1">
                    <a:lumMod val="85000"/>
                    <a:lumOff val="15000"/>
                  </a:schemeClr>
                </a:solidFill>
              </a:rPr>
              <a:t>All-Digital Strategy</a:t>
            </a:r>
          </a:p>
        </p:txBody>
      </p:sp>
      <p:sp>
        <p:nvSpPr>
          <p:cNvPr id="3" name="Content Placeholder 2">
            <a:extLst>
              <a:ext uri="{FF2B5EF4-FFF2-40B4-BE49-F238E27FC236}">
                <a16:creationId xmlns:a16="http://schemas.microsoft.com/office/drawing/2014/main" id="{BB5515D9-BAA2-F84D-802D-175F52BCB243}"/>
              </a:ext>
            </a:extLst>
          </p:cNvPr>
          <p:cNvSpPr>
            <a:spLocks noGrp="1"/>
          </p:cNvSpPr>
          <p:nvPr>
            <p:ph sz="half" idx="1"/>
          </p:nvPr>
        </p:nvSpPr>
        <p:spPr>
          <a:xfrm>
            <a:off x="6743941" y="976129"/>
            <a:ext cx="4804931" cy="4919815"/>
          </a:xfrm>
        </p:spPr>
        <p:txBody>
          <a:bodyPr vert="horz" lIns="91440" tIns="45720" rIns="91440" bIns="45720" rtlCol="0" anchor="ctr">
            <a:normAutofit/>
          </a:bodyPr>
          <a:lstStyle/>
          <a:p>
            <a:r>
              <a:rPr lang="en-US" dirty="0"/>
              <a:t>Large change in consumer habits in terms of consumption and how they read the news. </a:t>
            </a:r>
          </a:p>
          <a:p>
            <a:r>
              <a:rPr lang="en-US" dirty="0"/>
              <a:t>Some publications, like La </a:t>
            </a:r>
            <a:r>
              <a:rPr lang="en-US"/>
              <a:t>Presse</a:t>
            </a:r>
            <a:r>
              <a:rPr lang="en-US" dirty="0"/>
              <a:t> in Montreal, have gone to an all - digital platform and do offer a print edition anymore (except for Saturdays). </a:t>
            </a:r>
          </a:p>
          <a:p>
            <a:r>
              <a:rPr lang="en-US" dirty="0"/>
              <a:t>Website, E-News formatted for tablets and smart phones. </a:t>
            </a:r>
          </a:p>
          <a:p>
            <a:r>
              <a:rPr lang="en-US" dirty="0"/>
              <a:t>Toronto Star Touch - failure</a:t>
            </a:r>
          </a:p>
        </p:txBody>
      </p:sp>
    </p:spTree>
    <p:extLst>
      <p:ext uri="{BB962C8B-B14F-4D97-AF65-F5344CB8AC3E}">
        <p14:creationId xmlns:p14="http://schemas.microsoft.com/office/powerpoint/2010/main" val="454757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20D3-4855-8A4A-9939-B098F1108B14}"/>
              </a:ext>
            </a:extLst>
          </p:cNvPr>
          <p:cNvSpPr>
            <a:spLocks noGrp="1"/>
          </p:cNvSpPr>
          <p:nvPr>
            <p:ph type="title"/>
          </p:nvPr>
        </p:nvSpPr>
        <p:spPr/>
        <p:txBody>
          <a:bodyPr/>
          <a:lstStyle/>
          <a:p>
            <a:r>
              <a:rPr lang="en-US" dirty="0"/>
              <a:t>Changes to the Content</a:t>
            </a:r>
          </a:p>
        </p:txBody>
      </p:sp>
      <p:sp>
        <p:nvSpPr>
          <p:cNvPr id="3" name="Content Placeholder 2">
            <a:extLst>
              <a:ext uri="{FF2B5EF4-FFF2-40B4-BE49-F238E27FC236}">
                <a16:creationId xmlns:a16="http://schemas.microsoft.com/office/drawing/2014/main" id="{174043E2-74AB-7743-A4AF-F556A26B9A3D}"/>
              </a:ext>
            </a:extLst>
          </p:cNvPr>
          <p:cNvSpPr>
            <a:spLocks noGrp="1"/>
          </p:cNvSpPr>
          <p:nvPr>
            <p:ph sz="half" idx="1"/>
          </p:nvPr>
        </p:nvSpPr>
        <p:spPr/>
        <p:txBody>
          <a:bodyPr>
            <a:normAutofit fontScale="85000" lnSpcReduction="20000"/>
          </a:bodyPr>
          <a:lstStyle/>
          <a:p>
            <a:r>
              <a:rPr lang="en-US" dirty="0"/>
              <a:t>Bite-Sized News </a:t>
            </a:r>
          </a:p>
          <a:p>
            <a:r>
              <a:rPr lang="en-US" dirty="0"/>
              <a:t>Infographics </a:t>
            </a:r>
          </a:p>
          <a:p>
            <a:r>
              <a:rPr lang="en-US" dirty="0"/>
              <a:t>Video </a:t>
            </a:r>
          </a:p>
          <a:p>
            <a:r>
              <a:rPr lang="en-US" dirty="0"/>
              <a:t>Change in philosophy from a “news first organization to a digital-first in philosophy and practice” – </a:t>
            </a:r>
            <a:r>
              <a:rPr lang="en-US" i="1" dirty="0"/>
              <a:t>The Guardian</a:t>
            </a:r>
            <a:endParaRPr lang="en-US" dirty="0"/>
          </a:p>
          <a:p>
            <a:r>
              <a:rPr lang="en-US" dirty="0"/>
              <a:t>Change in what is covered, what will effect the greatest audience more then everything that is going on</a:t>
            </a:r>
          </a:p>
          <a:p>
            <a:r>
              <a:rPr lang="en-US" dirty="0"/>
              <a:t>From Niche-market segment strategy to mass-market, mass appeal segment strategy</a:t>
            </a:r>
          </a:p>
          <a:p>
            <a:r>
              <a:rPr lang="en-US" dirty="0"/>
              <a:t>Increase in commentary, opinion pieces</a:t>
            </a:r>
          </a:p>
          <a:p>
            <a:endParaRPr lang="en-US" dirty="0"/>
          </a:p>
        </p:txBody>
      </p:sp>
      <p:pic>
        <p:nvPicPr>
          <p:cNvPr id="6" name="Content Placeholder 5">
            <a:extLst>
              <a:ext uri="{FF2B5EF4-FFF2-40B4-BE49-F238E27FC236}">
                <a16:creationId xmlns:a16="http://schemas.microsoft.com/office/drawing/2014/main" id="{6A08D1CC-8C5F-B742-9B82-D35C4B948413}"/>
              </a:ext>
            </a:extLst>
          </p:cNvPr>
          <p:cNvPicPr>
            <a:picLocks noGrp="1" noChangeAspect="1"/>
          </p:cNvPicPr>
          <p:nvPr>
            <p:ph sz="half" idx="2"/>
          </p:nvPr>
        </p:nvPicPr>
        <p:blipFill>
          <a:blip r:embed="rId2"/>
          <a:stretch>
            <a:fillRect/>
          </a:stretch>
        </p:blipFill>
        <p:spPr>
          <a:xfrm>
            <a:off x="6792686" y="2801971"/>
            <a:ext cx="3168178" cy="2614301"/>
          </a:xfrm>
        </p:spPr>
      </p:pic>
    </p:spTree>
    <p:extLst>
      <p:ext uri="{BB962C8B-B14F-4D97-AF65-F5344CB8AC3E}">
        <p14:creationId xmlns:p14="http://schemas.microsoft.com/office/powerpoint/2010/main" val="2709713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33F40-045E-4E3D-9243-864CD4E586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0402EC6-D845-41B3-BEBE-CB34D9BFEA6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D2268C21-E094-3A49-A189-1C9019CDDF71}"/>
              </a:ext>
            </a:extLst>
          </p:cNvPr>
          <p:cNvPicPr>
            <a:picLocks noGrp="1" noChangeAspect="1"/>
          </p:cNvPicPr>
          <p:nvPr>
            <p:ph sz="half" idx="2"/>
          </p:nvPr>
        </p:nvPicPr>
        <p:blipFill>
          <a:blip r:embed="rId2"/>
          <a:stretch>
            <a:fillRect/>
          </a:stretch>
        </p:blipFill>
        <p:spPr>
          <a:xfrm>
            <a:off x="6272789" y="1806985"/>
            <a:ext cx="4782312" cy="3251972"/>
          </a:xfrm>
          <a:prstGeom prst="rect">
            <a:avLst/>
          </a:prstGeom>
        </p:spPr>
      </p:pic>
      <p:sp>
        <p:nvSpPr>
          <p:cNvPr id="2" name="Title 1">
            <a:extLst>
              <a:ext uri="{FF2B5EF4-FFF2-40B4-BE49-F238E27FC236}">
                <a16:creationId xmlns:a16="http://schemas.microsoft.com/office/drawing/2014/main" id="{C2794B0A-75D0-BD45-979B-3DF833F0F63D}"/>
              </a:ext>
            </a:extLst>
          </p:cNvPr>
          <p:cNvSpPr>
            <a:spLocks noGrp="1"/>
          </p:cNvSpPr>
          <p:nvPr>
            <p:ph type="title"/>
          </p:nvPr>
        </p:nvSpPr>
        <p:spPr>
          <a:xfrm>
            <a:off x="804672" y="964692"/>
            <a:ext cx="4476806" cy="1188720"/>
          </a:xfrm>
        </p:spPr>
        <p:txBody>
          <a:bodyPr vert="horz" lIns="182880" tIns="182880" rIns="182880" bIns="182880" rtlCol="0" anchor="ctr">
            <a:normAutofit/>
          </a:bodyPr>
          <a:lstStyle/>
          <a:p>
            <a:r>
              <a:rPr lang="en-US" dirty="0"/>
              <a:t>Social Media</a:t>
            </a:r>
          </a:p>
        </p:txBody>
      </p:sp>
      <p:sp>
        <p:nvSpPr>
          <p:cNvPr id="3" name="Content Placeholder 2">
            <a:extLst>
              <a:ext uri="{FF2B5EF4-FFF2-40B4-BE49-F238E27FC236}">
                <a16:creationId xmlns:a16="http://schemas.microsoft.com/office/drawing/2014/main" id="{2F07DC19-BD7C-654B-8DD2-5C6DE74DCFEF}"/>
              </a:ext>
            </a:extLst>
          </p:cNvPr>
          <p:cNvSpPr>
            <a:spLocks noGrp="1"/>
          </p:cNvSpPr>
          <p:nvPr>
            <p:ph sz="half" idx="1"/>
          </p:nvPr>
        </p:nvSpPr>
        <p:spPr>
          <a:xfrm>
            <a:off x="803244" y="2638044"/>
            <a:ext cx="4492932" cy="3263206"/>
          </a:xfrm>
        </p:spPr>
        <p:txBody>
          <a:bodyPr vert="horz" lIns="91440" tIns="45720" rIns="91440" bIns="45720" rtlCol="0">
            <a:normAutofit/>
          </a:bodyPr>
          <a:lstStyle/>
          <a:p>
            <a:r>
              <a:rPr lang="en-US" dirty="0"/>
              <a:t>Social Media has been an important part of every journalist’s jobs, and goes beyond posting links to articles they have written. </a:t>
            </a:r>
          </a:p>
          <a:p>
            <a:r>
              <a:rPr lang="en-US" dirty="0"/>
              <a:t>Newspapers can use social media to reach a broader audience</a:t>
            </a:r>
          </a:p>
          <a:p>
            <a:r>
              <a:rPr lang="en-US" dirty="0"/>
              <a:t>Allows engagement with readers (in good and bad ways)</a:t>
            </a:r>
          </a:p>
          <a:p>
            <a:r>
              <a:rPr lang="en-US" dirty="0"/>
              <a:t>Clickbait – Newspapers have to try and gain traction to their website away from the social media platform. </a:t>
            </a:r>
          </a:p>
        </p:txBody>
      </p:sp>
    </p:spTree>
    <p:extLst>
      <p:ext uri="{BB962C8B-B14F-4D97-AF65-F5344CB8AC3E}">
        <p14:creationId xmlns:p14="http://schemas.microsoft.com/office/powerpoint/2010/main" val="1760906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33F40-045E-4E3D-9243-864CD4E586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0402EC6-D845-41B3-BEBE-CB34D9BFEA6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0EAC24A-7E8E-0F42-9D0D-09F5041FD498}"/>
              </a:ext>
            </a:extLst>
          </p:cNvPr>
          <p:cNvPicPr>
            <a:picLocks noGrp="1" noChangeAspect="1"/>
          </p:cNvPicPr>
          <p:nvPr>
            <p:ph sz="half" idx="2"/>
          </p:nvPr>
        </p:nvPicPr>
        <p:blipFill>
          <a:blip r:embed="rId2"/>
          <a:stretch>
            <a:fillRect/>
          </a:stretch>
        </p:blipFill>
        <p:spPr>
          <a:xfrm>
            <a:off x="6272789" y="1573847"/>
            <a:ext cx="4782312" cy="3718247"/>
          </a:xfrm>
          <a:prstGeom prst="rect">
            <a:avLst/>
          </a:prstGeom>
        </p:spPr>
      </p:pic>
      <p:sp>
        <p:nvSpPr>
          <p:cNvPr id="2" name="Title 1">
            <a:extLst>
              <a:ext uri="{FF2B5EF4-FFF2-40B4-BE49-F238E27FC236}">
                <a16:creationId xmlns:a16="http://schemas.microsoft.com/office/drawing/2014/main" id="{D9746681-6590-0443-ABD1-5660659163E1}"/>
              </a:ext>
            </a:extLst>
          </p:cNvPr>
          <p:cNvSpPr>
            <a:spLocks noGrp="1"/>
          </p:cNvSpPr>
          <p:nvPr>
            <p:ph type="title"/>
          </p:nvPr>
        </p:nvSpPr>
        <p:spPr>
          <a:xfrm>
            <a:off x="804672" y="964692"/>
            <a:ext cx="4476806" cy="1188720"/>
          </a:xfrm>
        </p:spPr>
        <p:txBody>
          <a:bodyPr vert="horz" lIns="182880" tIns="182880" rIns="182880" bIns="182880" rtlCol="0" anchor="ctr">
            <a:normAutofit/>
          </a:bodyPr>
          <a:lstStyle/>
          <a:p>
            <a:r>
              <a:rPr lang="en-US" dirty="0"/>
              <a:t>Paywalls</a:t>
            </a:r>
          </a:p>
        </p:txBody>
      </p:sp>
      <p:sp>
        <p:nvSpPr>
          <p:cNvPr id="3" name="Content Placeholder 2">
            <a:extLst>
              <a:ext uri="{FF2B5EF4-FFF2-40B4-BE49-F238E27FC236}">
                <a16:creationId xmlns:a16="http://schemas.microsoft.com/office/drawing/2014/main" id="{5B65CF25-A404-514E-8FE5-CCB641FBF24B}"/>
              </a:ext>
            </a:extLst>
          </p:cNvPr>
          <p:cNvSpPr>
            <a:spLocks noGrp="1"/>
          </p:cNvSpPr>
          <p:nvPr>
            <p:ph sz="half" idx="1"/>
          </p:nvPr>
        </p:nvSpPr>
        <p:spPr>
          <a:xfrm>
            <a:off x="803244" y="2638044"/>
            <a:ext cx="4492932" cy="3263206"/>
          </a:xfrm>
        </p:spPr>
        <p:txBody>
          <a:bodyPr vert="horz" lIns="91440" tIns="45720" rIns="91440" bIns="45720" rtlCol="0">
            <a:normAutofit/>
          </a:bodyPr>
          <a:lstStyle/>
          <a:p>
            <a:pPr>
              <a:lnSpc>
                <a:spcPct val="90000"/>
              </a:lnSpc>
            </a:pPr>
            <a:r>
              <a:rPr lang="en-US" sz="1400" dirty="0"/>
              <a:t>The New York Times, Washington Post, Financial Times, Wall Street Journal, Globe and Mail, New Yorker, National Post and many more publications currently have a paywall. </a:t>
            </a:r>
            <a:endParaRPr lang="en-US" sz="1400"/>
          </a:p>
          <a:p>
            <a:pPr>
              <a:lnSpc>
                <a:spcPct val="90000"/>
              </a:lnSpc>
            </a:pPr>
            <a:r>
              <a:rPr lang="en-US" sz="1400" dirty="0"/>
              <a:t>Supporting rigorous journalism requires a direct relationship between the publications and the readers. </a:t>
            </a:r>
            <a:endParaRPr lang="en-US" sz="1400"/>
          </a:p>
          <a:p>
            <a:pPr>
              <a:lnSpc>
                <a:spcPct val="90000"/>
              </a:lnSpc>
            </a:pPr>
            <a:r>
              <a:rPr lang="en-US" sz="1400" dirty="0"/>
              <a:t>It is becoming increasingly difficult to capture the whole value of an internet audience using advertising alone</a:t>
            </a:r>
            <a:endParaRPr lang="en-US" sz="1400"/>
          </a:p>
          <a:p>
            <a:pPr>
              <a:lnSpc>
                <a:spcPct val="90000"/>
              </a:lnSpc>
            </a:pPr>
            <a:r>
              <a:rPr lang="en-US" sz="1400" dirty="0"/>
              <a:t>Toronto Star and the Sun have both dropped paywalls in recent years. </a:t>
            </a:r>
            <a:endParaRPr lang="en-US" sz="1400"/>
          </a:p>
          <a:p>
            <a:pPr>
              <a:lnSpc>
                <a:spcPct val="90000"/>
              </a:lnSpc>
            </a:pPr>
            <a:r>
              <a:rPr lang="en-US" sz="1400" dirty="0"/>
              <a:t>Difficulties include putting a barrier between the newspaper and the casual reader and pretty much going against the whole history and idea of internet access. </a:t>
            </a:r>
            <a:endParaRPr lang="en-US" sz="1400"/>
          </a:p>
        </p:txBody>
      </p:sp>
    </p:spTree>
    <p:extLst>
      <p:ext uri="{BB962C8B-B14F-4D97-AF65-F5344CB8AC3E}">
        <p14:creationId xmlns:p14="http://schemas.microsoft.com/office/powerpoint/2010/main" val="3716658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FE502-6297-D646-935B-E143EAFEF9AC}"/>
              </a:ext>
            </a:extLst>
          </p:cNvPr>
          <p:cNvSpPr>
            <a:spLocks noGrp="1"/>
          </p:cNvSpPr>
          <p:nvPr>
            <p:ph type="ctrTitle"/>
          </p:nvPr>
        </p:nvSpPr>
        <p:spPr/>
        <p:txBody>
          <a:bodyPr/>
          <a:lstStyle/>
          <a:p>
            <a:r>
              <a:rPr lang="en-US" dirty="0"/>
              <a:t>Does Anyone Subscribe to a Magazine?</a:t>
            </a:r>
          </a:p>
        </p:txBody>
      </p:sp>
      <p:sp>
        <p:nvSpPr>
          <p:cNvPr id="3" name="Subtitle 2">
            <a:extLst>
              <a:ext uri="{FF2B5EF4-FFF2-40B4-BE49-F238E27FC236}">
                <a16:creationId xmlns:a16="http://schemas.microsoft.com/office/drawing/2014/main" id="{DEFAFF4B-E08D-F440-9CE7-BE1DBC778E9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71908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660E788-AFA9-4A1B-9991-6AA74632A1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7D4867-5BA7-4462-B2F6-A23F4A622A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4796A5CB-3FB5-A34D-906A-34AB2EBD15DF}"/>
              </a:ext>
            </a:extLst>
          </p:cNvPr>
          <p:cNvPicPr>
            <a:picLocks noGrp="1" noChangeAspect="1"/>
          </p:cNvPicPr>
          <p:nvPr>
            <p:ph sz="half" idx="2"/>
          </p:nvPr>
        </p:nvPicPr>
        <p:blipFill>
          <a:blip r:embed="rId2"/>
          <a:stretch>
            <a:fillRect/>
          </a:stretch>
        </p:blipFill>
        <p:spPr>
          <a:xfrm>
            <a:off x="5297763" y="1043595"/>
            <a:ext cx="6250769" cy="4609942"/>
          </a:xfrm>
          <a:prstGeom prst="rect">
            <a:avLst/>
          </a:prstGeom>
        </p:spPr>
      </p:pic>
      <p:sp>
        <p:nvSpPr>
          <p:cNvPr id="2" name="Title 1">
            <a:extLst>
              <a:ext uri="{FF2B5EF4-FFF2-40B4-BE49-F238E27FC236}">
                <a16:creationId xmlns:a16="http://schemas.microsoft.com/office/drawing/2014/main" id="{00F067F9-F362-D549-B192-E5B59A344C70}"/>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a:solidFill>
                  <a:schemeClr val="bg1"/>
                </a:solidFill>
              </a:rPr>
              <a:t>Government Intervention</a:t>
            </a:r>
          </a:p>
        </p:txBody>
      </p:sp>
      <p:sp>
        <p:nvSpPr>
          <p:cNvPr id="3" name="Content Placeholder 2">
            <a:extLst>
              <a:ext uri="{FF2B5EF4-FFF2-40B4-BE49-F238E27FC236}">
                <a16:creationId xmlns:a16="http://schemas.microsoft.com/office/drawing/2014/main" id="{38B1D50A-0CB2-F448-AB9D-287CF90378DB}"/>
              </a:ext>
            </a:extLst>
          </p:cNvPr>
          <p:cNvSpPr>
            <a:spLocks noGrp="1"/>
          </p:cNvSpPr>
          <p:nvPr>
            <p:ph sz="half" idx="1"/>
          </p:nvPr>
        </p:nvSpPr>
        <p:spPr>
          <a:xfrm>
            <a:off x="643468" y="2638044"/>
            <a:ext cx="3363974" cy="3415622"/>
          </a:xfrm>
        </p:spPr>
        <p:txBody>
          <a:bodyPr vert="horz" lIns="91440" tIns="45720" rIns="91440" bIns="45720" rtlCol="0">
            <a:normAutofit/>
          </a:bodyPr>
          <a:lstStyle/>
          <a:p>
            <a:r>
              <a:rPr lang="en-US" dirty="0">
                <a:solidFill>
                  <a:schemeClr val="bg1"/>
                </a:solidFill>
              </a:rPr>
              <a:t>In January 2018, the Heritage Minister </a:t>
            </a:r>
            <a:r>
              <a:rPr lang="en-US" dirty="0" err="1">
                <a:solidFill>
                  <a:schemeClr val="bg1"/>
                </a:solidFill>
              </a:rPr>
              <a:t>Mélanie</a:t>
            </a:r>
            <a:r>
              <a:rPr lang="en-US" dirty="0">
                <a:solidFill>
                  <a:schemeClr val="bg1"/>
                </a:solidFill>
              </a:rPr>
              <a:t> Joly promised increased funding and changes to the Canadian Periodical fund</a:t>
            </a:r>
          </a:p>
          <a:p>
            <a:r>
              <a:rPr lang="en-US" dirty="0">
                <a:solidFill>
                  <a:schemeClr val="bg1"/>
                </a:solidFill>
              </a:rPr>
              <a:t>Over 55% of Canadians support or somewhat support additional government funding to keep local news sources open</a:t>
            </a:r>
          </a:p>
          <a:p>
            <a:r>
              <a:rPr lang="en-US" dirty="0">
                <a:solidFill>
                  <a:schemeClr val="bg1"/>
                </a:solidFill>
              </a:rPr>
              <a:t>Criticism that this could effect journalistic independence</a:t>
            </a:r>
          </a:p>
        </p:txBody>
      </p:sp>
    </p:spTree>
    <p:extLst>
      <p:ext uri="{BB962C8B-B14F-4D97-AF65-F5344CB8AC3E}">
        <p14:creationId xmlns:p14="http://schemas.microsoft.com/office/powerpoint/2010/main" val="2244275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95FC-0890-904A-8363-D66FD17EB35B}"/>
              </a:ext>
            </a:extLst>
          </p:cNvPr>
          <p:cNvSpPr>
            <a:spLocks noGrp="1"/>
          </p:cNvSpPr>
          <p:nvPr>
            <p:ph type="title"/>
          </p:nvPr>
        </p:nvSpPr>
        <p:spPr/>
        <p:txBody>
          <a:bodyPr/>
          <a:lstStyle/>
          <a:p>
            <a:r>
              <a:rPr lang="en-US" dirty="0"/>
              <a:t>Private Sector Intervention</a:t>
            </a:r>
          </a:p>
        </p:txBody>
      </p:sp>
      <p:pic>
        <p:nvPicPr>
          <p:cNvPr id="5" name="Content Placeholder 4">
            <a:extLst>
              <a:ext uri="{FF2B5EF4-FFF2-40B4-BE49-F238E27FC236}">
                <a16:creationId xmlns:a16="http://schemas.microsoft.com/office/drawing/2014/main" id="{8CCFDCBC-9D94-3B4D-B0B6-F861CBF6D741}"/>
              </a:ext>
            </a:extLst>
          </p:cNvPr>
          <p:cNvPicPr>
            <a:picLocks noGrp="1" noChangeAspect="1"/>
          </p:cNvPicPr>
          <p:nvPr>
            <p:ph idx="1"/>
          </p:nvPr>
        </p:nvPicPr>
        <p:blipFill>
          <a:blip r:embed="rId2"/>
          <a:stretch>
            <a:fillRect/>
          </a:stretch>
        </p:blipFill>
        <p:spPr>
          <a:xfrm>
            <a:off x="1770374" y="2929812"/>
            <a:ext cx="8651252" cy="2142083"/>
          </a:xfrm>
        </p:spPr>
      </p:pic>
    </p:spTree>
    <p:extLst>
      <p:ext uri="{BB962C8B-B14F-4D97-AF65-F5344CB8AC3E}">
        <p14:creationId xmlns:p14="http://schemas.microsoft.com/office/powerpoint/2010/main" val="3725946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8C649-79B3-8448-8268-0A096A971833}"/>
              </a:ext>
            </a:extLst>
          </p:cNvPr>
          <p:cNvSpPr>
            <a:spLocks noGrp="1"/>
          </p:cNvSpPr>
          <p:nvPr>
            <p:ph type="title"/>
          </p:nvPr>
        </p:nvSpPr>
        <p:spPr/>
        <p:txBody>
          <a:bodyPr>
            <a:normAutofit/>
          </a:bodyPr>
          <a:lstStyle/>
          <a:p>
            <a:r>
              <a:rPr lang="en-US" dirty="0"/>
              <a:t>What Do you Think? Will the Newspaper Industry Survive? </a:t>
            </a:r>
          </a:p>
        </p:txBody>
      </p:sp>
      <p:sp>
        <p:nvSpPr>
          <p:cNvPr id="3" name="Text Placeholder 2">
            <a:extLst>
              <a:ext uri="{FF2B5EF4-FFF2-40B4-BE49-F238E27FC236}">
                <a16:creationId xmlns:a16="http://schemas.microsoft.com/office/drawing/2014/main" id="{EBC1B602-1B70-5F49-8480-7F88676B909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8397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2DF0-BF6F-7641-B8E0-8C2DCDB9E1B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E6ACACDF-28DE-1742-889D-E92F992C9905}"/>
              </a:ext>
            </a:extLst>
          </p:cNvPr>
          <p:cNvSpPr>
            <a:spLocks noGrp="1"/>
          </p:cNvSpPr>
          <p:nvPr>
            <p:ph type="subTitle" idx="1"/>
          </p:nvPr>
        </p:nvSpPr>
        <p:spPr/>
        <p:txBody>
          <a:bodyPr/>
          <a:lstStyle/>
          <a:p>
            <a:r>
              <a:rPr lang="en-US" dirty="0"/>
              <a:t>p.s. pay for good journalism! </a:t>
            </a:r>
          </a:p>
        </p:txBody>
      </p:sp>
    </p:spTree>
    <p:extLst>
      <p:ext uri="{BB962C8B-B14F-4D97-AF65-F5344CB8AC3E}">
        <p14:creationId xmlns:p14="http://schemas.microsoft.com/office/powerpoint/2010/main" val="323841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8CA0-1BC1-9E4D-8AE6-2CAD0033B8CC}"/>
              </a:ext>
            </a:extLst>
          </p:cNvPr>
          <p:cNvSpPr>
            <a:spLocks noGrp="1"/>
          </p:cNvSpPr>
          <p:nvPr>
            <p:ph type="ctrTitle"/>
          </p:nvPr>
        </p:nvSpPr>
        <p:spPr/>
        <p:txBody>
          <a:bodyPr>
            <a:normAutofit fontScale="90000"/>
          </a:bodyPr>
          <a:lstStyle/>
          <a:p>
            <a:r>
              <a:rPr lang="en-US" dirty="0"/>
              <a:t>Does anyone pay for an online subscription to a traditional News Outlet?</a:t>
            </a:r>
          </a:p>
        </p:txBody>
      </p:sp>
      <p:sp>
        <p:nvSpPr>
          <p:cNvPr id="3" name="Subtitle 2">
            <a:extLst>
              <a:ext uri="{FF2B5EF4-FFF2-40B4-BE49-F238E27FC236}">
                <a16:creationId xmlns:a16="http://schemas.microsoft.com/office/drawing/2014/main" id="{A1A8F019-DFDC-FB4F-BC80-8EF2D7B28BE0}"/>
              </a:ext>
            </a:extLst>
          </p:cNvPr>
          <p:cNvSpPr>
            <a:spLocks noGrp="1"/>
          </p:cNvSpPr>
          <p:nvPr>
            <p:ph type="subTitle" idx="1"/>
          </p:nvPr>
        </p:nvSpPr>
        <p:spPr/>
        <p:txBody>
          <a:bodyPr/>
          <a:lstStyle/>
          <a:p>
            <a:r>
              <a:rPr lang="en-US" dirty="0"/>
              <a:t>Ex: Globe and Mail unlimited, National Post, New York Times</a:t>
            </a:r>
          </a:p>
        </p:txBody>
      </p:sp>
    </p:spTree>
    <p:extLst>
      <p:ext uri="{BB962C8B-B14F-4D97-AF65-F5344CB8AC3E}">
        <p14:creationId xmlns:p14="http://schemas.microsoft.com/office/powerpoint/2010/main" val="136943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6483-902A-A049-8CB4-4BB3792B06E8}"/>
              </a:ext>
            </a:extLst>
          </p:cNvPr>
          <p:cNvSpPr>
            <a:spLocks noGrp="1"/>
          </p:cNvSpPr>
          <p:nvPr>
            <p:ph type="ctrTitle"/>
          </p:nvPr>
        </p:nvSpPr>
        <p:spPr/>
        <p:txBody>
          <a:bodyPr/>
          <a:lstStyle/>
          <a:p>
            <a:r>
              <a:rPr lang="en-US" dirty="0"/>
              <a:t>Why do you not pay for News?</a:t>
            </a:r>
          </a:p>
        </p:txBody>
      </p:sp>
      <p:sp>
        <p:nvSpPr>
          <p:cNvPr id="3" name="Subtitle 2">
            <a:extLst>
              <a:ext uri="{FF2B5EF4-FFF2-40B4-BE49-F238E27FC236}">
                <a16:creationId xmlns:a16="http://schemas.microsoft.com/office/drawing/2014/main" id="{1702B56B-3E97-E243-B6AC-1FA2DAF6746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989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00A6EAA-4866-5547-9E72-987B0FEA92F9}"/>
              </a:ext>
            </a:extLst>
          </p:cNvPr>
          <p:cNvPicPr>
            <a:picLocks noChangeAspect="1"/>
          </p:cNvPicPr>
          <p:nvPr/>
        </p:nvPicPr>
        <p:blipFill>
          <a:blip r:embed="rId2"/>
          <a:stretch>
            <a:fillRect/>
          </a:stretch>
        </p:blipFill>
        <p:spPr>
          <a:xfrm>
            <a:off x="3066169" y="476087"/>
            <a:ext cx="6148169" cy="6132798"/>
          </a:xfrm>
          <a:prstGeom prst="rect">
            <a:avLst/>
          </a:prstGeom>
        </p:spPr>
      </p:pic>
    </p:spTree>
    <p:extLst>
      <p:ext uri="{BB962C8B-B14F-4D97-AF65-F5344CB8AC3E}">
        <p14:creationId xmlns:p14="http://schemas.microsoft.com/office/powerpoint/2010/main" val="35132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EAB161-7EBF-9142-8111-9A9869310379}"/>
              </a:ext>
            </a:extLst>
          </p:cNvPr>
          <p:cNvPicPr>
            <a:picLocks noChangeAspect="1"/>
          </p:cNvPicPr>
          <p:nvPr/>
        </p:nvPicPr>
        <p:blipFill>
          <a:blip r:embed="rId2"/>
          <a:stretch>
            <a:fillRect/>
          </a:stretch>
        </p:blipFill>
        <p:spPr>
          <a:xfrm>
            <a:off x="609600" y="419100"/>
            <a:ext cx="8585200" cy="1765407"/>
          </a:xfrm>
          <a:prstGeom prst="rect">
            <a:avLst/>
          </a:prstGeom>
        </p:spPr>
      </p:pic>
      <p:pic>
        <p:nvPicPr>
          <p:cNvPr id="5" name="Picture 4">
            <a:extLst>
              <a:ext uri="{FF2B5EF4-FFF2-40B4-BE49-F238E27FC236}">
                <a16:creationId xmlns:a16="http://schemas.microsoft.com/office/drawing/2014/main" id="{20CAE686-D8D4-464B-8B88-D6AEF41ABB82}"/>
              </a:ext>
            </a:extLst>
          </p:cNvPr>
          <p:cNvPicPr>
            <a:picLocks noChangeAspect="1"/>
          </p:cNvPicPr>
          <p:nvPr/>
        </p:nvPicPr>
        <p:blipFill>
          <a:blip r:embed="rId3"/>
          <a:stretch>
            <a:fillRect/>
          </a:stretch>
        </p:blipFill>
        <p:spPr>
          <a:xfrm>
            <a:off x="3225800" y="2762250"/>
            <a:ext cx="8788400" cy="1130300"/>
          </a:xfrm>
          <a:prstGeom prst="rect">
            <a:avLst/>
          </a:prstGeom>
        </p:spPr>
      </p:pic>
      <p:pic>
        <p:nvPicPr>
          <p:cNvPr id="7" name="Picture 6">
            <a:extLst>
              <a:ext uri="{FF2B5EF4-FFF2-40B4-BE49-F238E27FC236}">
                <a16:creationId xmlns:a16="http://schemas.microsoft.com/office/drawing/2014/main" id="{80D5A2ED-A58F-AC43-B22B-3CF21DF573E7}"/>
              </a:ext>
            </a:extLst>
          </p:cNvPr>
          <p:cNvPicPr>
            <a:picLocks noChangeAspect="1"/>
          </p:cNvPicPr>
          <p:nvPr/>
        </p:nvPicPr>
        <p:blipFill>
          <a:blip r:embed="rId4"/>
          <a:stretch>
            <a:fillRect/>
          </a:stretch>
        </p:blipFill>
        <p:spPr>
          <a:xfrm>
            <a:off x="711200" y="4470293"/>
            <a:ext cx="8483600" cy="1219200"/>
          </a:xfrm>
          <a:prstGeom prst="rect">
            <a:avLst/>
          </a:prstGeom>
        </p:spPr>
      </p:pic>
    </p:spTree>
    <p:extLst>
      <p:ext uri="{BB962C8B-B14F-4D97-AF65-F5344CB8AC3E}">
        <p14:creationId xmlns:p14="http://schemas.microsoft.com/office/powerpoint/2010/main" val="20661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AE11FB-B1F1-6A41-A5CE-4386FB7A9378}"/>
              </a:ext>
            </a:extLst>
          </p:cNvPr>
          <p:cNvSpPr>
            <a:spLocks noGrp="1"/>
          </p:cNvSpPr>
          <p:nvPr>
            <p:ph type="title"/>
          </p:nvPr>
        </p:nvSpPr>
        <p:spPr/>
        <p:txBody>
          <a:bodyPr vert="horz" lIns="274320" tIns="182880" rIns="274320" bIns="182880" rtlCol="0" anchor="ctr" anchorCtr="1">
            <a:normAutofit fontScale="90000"/>
          </a:bodyPr>
          <a:lstStyle/>
          <a:p>
            <a:r>
              <a:rPr lang="en-US" sz="3200" dirty="0"/>
              <a:t>The Cratering Newspaper Industry</a:t>
            </a:r>
          </a:p>
        </p:txBody>
      </p:sp>
      <p:pic>
        <p:nvPicPr>
          <p:cNvPr id="8" name="Content Placeholder 7">
            <a:extLst>
              <a:ext uri="{FF2B5EF4-FFF2-40B4-BE49-F238E27FC236}">
                <a16:creationId xmlns:a16="http://schemas.microsoft.com/office/drawing/2014/main" id="{4F1F72F6-1D1B-2C4D-9DF4-FA7E5F9C6717}"/>
              </a:ext>
            </a:extLst>
          </p:cNvPr>
          <p:cNvPicPr>
            <a:picLocks noGrp="1" noChangeAspect="1"/>
          </p:cNvPicPr>
          <p:nvPr>
            <p:ph sz="half" idx="1"/>
          </p:nvPr>
        </p:nvPicPr>
        <p:blipFill rotWithShape="1">
          <a:blip r:embed="rId2"/>
          <a:stretch/>
        </p:blipFill>
        <p:spPr>
          <a:xfrm>
            <a:off x="804440" y="2864515"/>
            <a:ext cx="5291560" cy="2649794"/>
          </a:xfrm>
          <a:prstGeom prst="rect">
            <a:avLst/>
          </a:prstGeom>
        </p:spPr>
      </p:pic>
      <p:pic>
        <p:nvPicPr>
          <p:cNvPr id="10" name="Content Placeholder 9">
            <a:extLst>
              <a:ext uri="{FF2B5EF4-FFF2-40B4-BE49-F238E27FC236}">
                <a16:creationId xmlns:a16="http://schemas.microsoft.com/office/drawing/2014/main" id="{F61CDF2D-A1CB-6948-BCD4-A2682EE2A40F}"/>
              </a:ext>
            </a:extLst>
          </p:cNvPr>
          <p:cNvPicPr>
            <a:picLocks noGrp="1" noChangeAspect="1"/>
          </p:cNvPicPr>
          <p:nvPr>
            <p:ph sz="half" idx="2"/>
          </p:nvPr>
        </p:nvPicPr>
        <p:blipFill rotWithShape="1">
          <a:blip r:embed="rId3"/>
          <a:stretch/>
        </p:blipFill>
        <p:spPr>
          <a:xfrm>
            <a:off x="6209479" y="2877100"/>
            <a:ext cx="5290404" cy="2637209"/>
          </a:xfrm>
          <a:prstGeom prst="rect">
            <a:avLst/>
          </a:prstGeom>
        </p:spPr>
      </p:pic>
    </p:spTree>
    <p:extLst>
      <p:ext uri="{BB962C8B-B14F-4D97-AF65-F5344CB8AC3E}">
        <p14:creationId xmlns:p14="http://schemas.microsoft.com/office/powerpoint/2010/main" val="83601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068C-D940-064C-91D0-B880F416A9A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349FB23-0385-9F4E-8154-0224DF419109}"/>
              </a:ext>
            </a:extLst>
          </p:cNvPr>
          <p:cNvSpPr>
            <a:spLocks noGrp="1"/>
          </p:cNvSpPr>
          <p:nvPr>
            <p:ph idx="1"/>
          </p:nvPr>
        </p:nvSpPr>
        <p:spPr/>
        <p:txBody>
          <a:bodyPr/>
          <a:lstStyle/>
          <a:p>
            <a:r>
              <a:rPr lang="en-US" dirty="0"/>
              <a:t>History of the Newspaper</a:t>
            </a:r>
          </a:p>
          <a:p>
            <a:r>
              <a:rPr lang="en-US" dirty="0"/>
              <a:t>The Modern Newspaper </a:t>
            </a:r>
          </a:p>
          <a:p>
            <a:r>
              <a:rPr lang="en-US" dirty="0"/>
              <a:t>Challenges </a:t>
            </a:r>
          </a:p>
          <a:p>
            <a:r>
              <a:rPr lang="en-US" dirty="0"/>
              <a:t>Possible Solutions to the “Crisis” </a:t>
            </a:r>
          </a:p>
        </p:txBody>
      </p:sp>
    </p:spTree>
    <p:extLst>
      <p:ext uri="{BB962C8B-B14F-4D97-AF65-F5344CB8AC3E}">
        <p14:creationId xmlns:p14="http://schemas.microsoft.com/office/powerpoint/2010/main" val="350773244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{6B91D3F4-445F-3B4E-8AD8-D605BC90723A}tf10001120</Template>
  <TotalTime>6844</TotalTime>
  <Words>1672</Words>
  <Application>Microsoft Macintosh PowerPoint</Application>
  <PresentationFormat>Widescreen</PresentationFormat>
  <Paragraphs>121</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Gill Sans MT</vt:lpstr>
      <vt:lpstr>Parcel</vt:lpstr>
      <vt:lpstr>The Rise, Fall and Future of Newspapers and Print Media</vt:lpstr>
      <vt:lpstr>Does Anyone here Subscribe to a Traditional Newspaper?</vt:lpstr>
      <vt:lpstr>Does Anyone Subscribe to a Magazine?</vt:lpstr>
      <vt:lpstr>Does anyone pay for an online subscription to a traditional News Outlet?</vt:lpstr>
      <vt:lpstr>Why do you not pay for News?</vt:lpstr>
      <vt:lpstr>PowerPoint Presentation</vt:lpstr>
      <vt:lpstr>PowerPoint Presentation</vt:lpstr>
      <vt:lpstr>The Cratering Newspaper Industry</vt:lpstr>
      <vt:lpstr>Agenda</vt:lpstr>
      <vt:lpstr>The History of The Newspaper</vt:lpstr>
      <vt:lpstr>Newspapers in north America</vt:lpstr>
      <vt:lpstr>Canada</vt:lpstr>
      <vt:lpstr>The 20th Century Newspaper</vt:lpstr>
      <vt:lpstr>“Freedom of the Press is for those who own one” – A.J. Liebling </vt:lpstr>
      <vt:lpstr>Consolidation</vt:lpstr>
      <vt:lpstr>The Challenges Newspapers Face in the 21st Century</vt:lpstr>
      <vt:lpstr>Declining Circulation</vt:lpstr>
      <vt:lpstr>Declining Ad Revenue</vt:lpstr>
      <vt:lpstr>Fake News</vt:lpstr>
      <vt:lpstr>Layoffs</vt:lpstr>
      <vt:lpstr>Layoffs &amp; the Decline of Democracy</vt:lpstr>
      <vt:lpstr>Is an Unhealthy Press contrary to the Freedom of Expression?</vt:lpstr>
      <vt:lpstr>Is the decline of newspapers a Threat?</vt:lpstr>
      <vt:lpstr>24 Hour News Cycle</vt:lpstr>
      <vt:lpstr>Solutions</vt:lpstr>
      <vt:lpstr>All-Digital Strategy</vt:lpstr>
      <vt:lpstr>Changes to the Content</vt:lpstr>
      <vt:lpstr>Social Media</vt:lpstr>
      <vt:lpstr>Paywalls</vt:lpstr>
      <vt:lpstr>Government Intervention</vt:lpstr>
      <vt:lpstr>Private Sector Intervention</vt:lpstr>
      <vt:lpstr>What Do you Think? Will the Newspaper Industry Survive? </vt:lpstr>
      <vt:lpstr>Thank you</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and Fall of Newspapers</dc:title>
  <dc:creator>Julian Caldwell</dc:creator>
  <cp:lastModifiedBy>Julian Caldwell</cp:lastModifiedBy>
  <cp:revision>52</cp:revision>
  <dcterms:created xsi:type="dcterms:W3CDTF">2018-03-16T21:23:55Z</dcterms:created>
  <dcterms:modified xsi:type="dcterms:W3CDTF">2018-03-21T15:27:59Z</dcterms:modified>
</cp:coreProperties>
</file>