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92" r:id="rId4"/>
    <p:sldId id="285" r:id="rId5"/>
    <p:sldId id="293" r:id="rId6"/>
    <p:sldId id="294" r:id="rId7"/>
    <p:sldId id="295" r:id="rId8"/>
    <p:sldId id="297" r:id="rId9"/>
    <p:sldId id="298" r:id="rId10"/>
    <p:sldId id="299" r:id="rId11"/>
    <p:sldId id="286" r:id="rId12"/>
    <p:sldId id="261" r:id="rId13"/>
    <p:sldId id="270" r:id="rId14"/>
    <p:sldId id="266" r:id="rId15"/>
    <p:sldId id="275" r:id="rId16"/>
    <p:sldId id="258" r:id="rId17"/>
    <p:sldId id="259" r:id="rId18"/>
    <p:sldId id="260" r:id="rId19"/>
    <p:sldId id="262" r:id="rId20"/>
    <p:sldId id="263" r:id="rId21"/>
    <p:sldId id="290" r:id="rId22"/>
    <p:sldId id="264" r:id="rId23"/>
    <p:sldId id="265" r:id="rId24"/>
    <p:sldId id="268" r:id="rId25"/>
    <p:sldId id="291" r:id="rId26"/>
    <p:sldId id="269" r:id="rId27"/>
    <p:sldId id="288" r:id="rId28"/>
    <p:sldId id="271" r:id="rId29"/>
    <p:sldId id="287" r:id="rId30"/>
    <p:sldId id="279" r:id="rId31"/>
    <p:sldId id="280" r:id="rId32"/>
    <p:sldId id="281" r:id="rId33"/>
    <p:sldId id="282" r:id="rId34"/>
    <p:sldId id="272" r:id="rId35"/>
    <p:sldId id="289" r:id="rId36"/>
    <p:sldId id="276" r:id="rId37"/>
    <p:sldId id="28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90" d="100"/>
          <a:sy n="90" d="100"/>
        </p:scale>
        <p:origin x="2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B7884-8121-4143-8716-88D760240672}" type="datetimeFigureOut">
              <a:rPr lang="en-US"/>
              <a:t>3/14/18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749ED-E54B-4937-A15B-EA44E28A0F8F}" type="slidenum">
              <a:rPr lang="en-US"/>
              <a:t>‹#›</a:t>
            </a:fld>
            <a:endParaRPr lang="en-US"/>
          </a:p>
        </p:txBody>
      </p:sp>
    </p:spTree>
    <p:extLst>
      <p:ext uri="{BB962C8B-B14F-4D97-AF65-F5344CB8AC3E}">
        <p14:creationId xmlns:p14="http://schemas.microsoft.com/office/powerpoint/2010/main" val="109173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Wanted to focus on one main case study in order to fully delve into the issues – chose Charlie Hebdo because it was a monumental moment – it has </a:t>
            </a:r>
            <a:r>
              <a:rPr lang="en-US" dirty="0" err="1">
                <a:cs typeface="Calibri"/>
              </a:rPr>
              <a:t>massibe</a:t>
            </a:r>
            <a:r>
              <a:rPr lang="en-US" dirty="0">
                <a:cs typeface="Calibri"/>
              </a:rPr>
              <a:t> impacts both as an attack on freedom of speech and freedom of expression, and after the fact, as somewhat of a rallying cry for the absolute protection of freedom of expression. </a:t>
            </a:r>
          </a:p>
          <a:p>
            <a:endParaRPr lang="en-US" dirty="0">
              <a:cs typeface="Calibri"/>
            </a:endParaRPr>
          </a:p>
          <a:p>
            <a:r>
              <a:rPr lang="en-GB" dirty="0"/>
              <a:t>"But in the wake of the attack at </a:t>
            </a:r>
            <a:r>
              <a:rPr lang="en-GB" i="1" dirty="0"/>
              <a:t>Charlie Hebdo,</a:t>
            </a:r>
            <a:r>
              <a:rPr lang="en-GB" dirty="0"/>
              <a:t> I found myself in a difficult position, committed in the abstract to defending freedom of speech, but uncomfortable with </a:t>
            </a:r>
            <a:r>
              <a:rPr lang="en-GB" i="1" dirty="0"/>
              <a:t>Charlie Hebdo</a:t>
            </a:r>
            <a:r>
              <a:rPr lang="en-GB" dirty="0"/>
              <a:t>’s use of that freedom."</a:t>
            </a:r>
            <a:endParaRPr lang="en-US" dirty="0"/>
          </a:p>
        </p:txBody>
      </p:sp>
      <p:sp>
        <p:nvSpPr>
          <p:cNvPr id="4" name="Slide Number Placeholder 3"/>
          <p:cNvSpPr>
            <a:spLocks noGrp="1"/>
          </p:cNvSpPr>
          <p:nvPr>
            <p:ph type="sldNum" sz="quarter" idx="10"/>
          </p:nvPr>
        </p:nvSpPr>
        <p:spPr/>
        <p:txBody>
          <a:bodyPr/>
          <a:lstStyle/>
          <a:p>
            <a:fld id="{986749ED-E54B-4937-A15B-EA44E28A0F8F}" type="slidenum">
              <a:rPr lang="en-US"/>
              <a:t>7</a:t>
            </a:fld>
            <a:endParaRPr lang="en-US"/>
          </a:p>
        </p:txBody>
      </p:sp>
    </p:spTree>
    <p:extLst>
      <p:ext uri="{BB962C8B-B14F-4D97-AF65-F5344CB8AC3E}">
        <p14:creationId xmlns:p14="http://schemas.microsoft.com/office/powerpoint/2010/main" val="21030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corporations are not governments in the business of protecting fundamental freedoms. They are in the business of turning a profit, something they can’t do with shoddy reputations.</a:t>
            </a:r>
          </a:p>
        </p:txBody>
      </p:sp>
      <p:sp>
        <p:nvSpPr>
          <p:cNvPr id="4" name="Slide Number Placeholder 3"/>
          <p:cNvSpPr>
            <a:spLocks noGrp="1"/>
          </p:cNvSpPr>
          <p:nvPr>
            <p:ph type="sldNum" sz="quarter" idx="10"/>
          </p:nvPr>
        </p:nvSpPr>
        <p:spPr/>
        <p:txBody>
          <a:bodyPr/>
          <a:lstStyle/>
          <a:p>
            <a:fld id="{986749ED-E54B-4937-A15B-EA44E28A0F8F}" type="slidenum">
              <a:rPr lang="en-US"/>
              <a:t>13</a:t>
            </a:fld>
            <a:endParaRPr lang="en-US"/>
          </a:p>
        </p:txBody>
      </p:sp>
    </p:spTree>
    <p:extLst>
      <p:ext uri="{BB962C8B-B14F-4D97-AF65-F5344CB8AC3E}">
        <p14:creationId xmlns:p14="http://schemas.microsoft.com/office/powerpoint/2010/main" val="57370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China the government considered this reasonable to censor these websites through legislation</a:t>
            </a:r>
          </a:p>
          <a:p>
            <a:r>
              <a:rPr lang="en-US" dirty="0">
                <a:cs typeface="Calibri"/>
              </a:rPr>
              <a:t>In Canada, the government does have the power to do this, as long as the goal posts for what is reasonable is narrowed/widened(?)</a:t>
            </a:r>
          </a:p>
        </p:txBody>
      </p:sp>
      <p:sp>
        <p:nvSpPr>
          <p:cNvPr id="4" name="Slide Number Placeholder 3"/>
          <p:cNvSpPr>
            <a:spLocks noGrp="1"/>
          </p:cNvSpPr>
          <p:nvPr>
            <p:ph type="sldNum" sz="quarter" idx="10"/>
          </p:nvPr>
        </p:nvSpPr>
        <p:spPr/>
        <p:txBody>
          <a:bodyPr/>
          <a:lstStyle/>
          <a:p>
            <a:fld id="{986749ED-E54B-4937-A15B-EA44E28A0F8F}" type="slidenum">
              <a:rPr lang="en-US"/>
              <a:t>14</a:t>
            </a:fld>
            <a:endParaRPr lang="en-US"/>
          </a:p>
        </p:txBody>
      </p:sp>
    </p:spTree>
    <p:extLst>
      <p:ext uri="{BB962C8B-B14F-4D97-AF65-F5344CB8AC3E}">
        <p14:creationId xmlns:p14="http://schemas.microsoft.com/office/powerpoint/2010/main" val="1280845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3/14/18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3/14/18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3/14/18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48hVnPw4gjo?t=5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bc.ca/arts/archives/today-in-1993-artist-eli-langer-arrested-for-paintings-deemed-child-pornography-1.337466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0_s9OF91s5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k5g9AlCQFa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iHx1tZo4mU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Freedom of Expression</a:t>
            </a:r>
          </a:p>
        </p:txBody>
      </p:sp>
      <p:sp>
        <p:nvSpPr>
          <p:cNvPr id="3" name="Subtitle 2"/>
          <p:cNvSpPr>
            <a:spLocks noGrp="1"/>
          </p:cNvSpPr>
          <p:nvPr>
            <p:ph type="subTitle" idx="1"/>
          </p:nvPr>
        </p:nvSpPr>
        <p:spPr/>
        <p:txBody>
          <a:bodyPr/>
          <a:lstStyle/>
          <a:p>
            <a:r>
              <a:rPr lang="en-US" dirty="0"/>
              <a:t>Jas Dhaliwal, </a:t>
            </a:r>
            <a:r>
              <a:rPr lang="en-US" dirty="0" err="1"/>
              <a:t>uzair</a:t>
            </a:r>
            <a:r>
              <a:rPr lang="en-US" dirty="0"/>
              <a:t> </a:t>
            </a:r>
            <a:r>
              <a:rPr lang="en-US" dirty="0" err="1"/>
              <a:t>patel</a:t>
            </a:r>
            <a:r>
              <a:rPr lang="en-US" dirty="0"/>
              <a:t>, </a:t>
            </a:r>
            <a:r>
              <a:rPr lang="en-US" dirty="0" err="1"/>
              <a:t>steph</a:t>
            </a:r>
            <a:r>
              <a:rPr lang="en-US" dirty="0"/>
              <a:t> </a:t>
            </a:r>
            <a:r>
              <a:rPr lang="en-US" dirty="0" err="1"/>
              <a:t>willsey</a:t>
            </a:r>
          </a:p>
        </p:txBody>
      </p:sp>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504C-5B27-4C3D-A121-04F0FDB8643E}"/>
              </a:ext>
            </a:extLst>
          </p:cNvPr>
          <p:cNvSpPr>
            <a:spLocks noGrp="1"/>
          </p:cNvSpPr>
          <p:nvPr>
            <p:ph type="title"/>
          </p:nvPr>
        </p:nvSpPr>
        <p:spPr/>
        <p:txBody>
          <a:bodyPr/>
          <a:lstStyle/>
          <a:p>
            <a:r>
              <a:rPr lang="en-GB" dirty="0"/>
              <a:t>To Regulate or Not To Regulate?</a:t>
            </a:r>
          </a:p>
        </p:txBody>
      </p:sp>
      <p:sp>
        <p:nvSpPr>
          <p:cNvPr id="3" name="Text Placeholder 2">
            <a:extLst>
              <a:ext uri="{FF2B5EF4-FFF2-40B4-BE49-F238E27FC236}">
                <a16:creationId xmlns:a16="http://schemas.microsoft.com/office/drawing/2014/main" id="{91D21525-795E-4210-B17B-01780950E942}"/>
              </a:ext>
            </a:extLst>
          </p:cNvPr>
          <p:cNvSpPr>
            <a:spLocks noGrp="1"/>
          </p:cNvSpPr>
          <p:nvPr>
            <p:ph idx="1"/>
          </p:nvPr>
        </p:nvSpPr>
        <p:spPr/>
        <p:txBody>
          <a:bodyPr vert="horz" lIns="91440" tIns="45720" rIns="91440" bIns="45720" rtlCol="0" anchor="t">
            <a:normAutofit/>
          </a:bodyPr>
          <a:lstStyle/>
          <a:p>
            <a:r>
              <a:rPr lang="en-GB" dirty="0"/>
              <a:t>Charlie Hebdo had previous. Should individuals or the press be regulated in order to save them from the backlash and outrage they can cause? </a:t>
            </a:r>
          </a:p>
          <a:p>
            <a:r>
              <a:rPr lang="en-GB" dirty="0"/>
              <a:t>Should the press be regulated in terms of their freedom of expression, or would that represent a form of censorship and undue restraint? </a:t>
            </a:r>
            <a:endParaRPr lang="en-US" dirty="0"/>
          </a:p>
          <a:p>
            <a:r>
              <a:rPr lang="en-GB" dirty="0"/>
              <a:t>Should the protection of freedom of expression in the Charter be modified to exclude, for example, 'egregious offence' - should it have some caveat?</a:t>
            </a:r>
          </a:p>
          <a:p>
            <a:r>
              <a:rPr lang="en-GB" dirty="0"/>
              <a:t>Any other forms of regulation? </a:t>
            </a:r>
          </a:p>
        </p:txBody>
      </p:sp>
    </p:spTree>
    <p:extLst>
      <p:ext uri="{BB962C8B-B14F-4D97-AF65-F5344CB8AC3E}">
        <p14:creationId xmlns:p14="http://schemas.microsoft.com/office/powerpoint/2010/main" val="27627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C713-C9DB-493D-A49A-BFDC34B224E5}"/>
              </a:ext>
            </a:extLst>
          </p:cNvPr>
          <p:cNvSpPr>
            <a:spLocks noGrp="1"/>
          </p:cNvSpPr>
          <p:nvPr>
            <p:ph type="ctrTitle"/>
          </p:nvPr>
        </p:nvSpPr>
        <p:spPr/>
        <p:txBody>
          <a:bodyPr/>
          <a:lstStyle/>
          <a:p>
            <a:r>
              <a:rPr lang="en-US" dirty="0"/>
              <a:t>Internet</a:t>
            </a:r>
          </a:p>
        </p:txBody>
      </p:sp>
      <p:sp>
        <p:nvSpPr>
          <p:cNvPr id="3" name="Subtitle 2">
            <a:extLst>
              <a:ext uri="{FF2B5EF4-FFF2-40B4-BE49-F238E27FC236}">
                <a16:creationId xmlns:a16="http://schemas.microsoft.com/office/drawing/2014/main" id="{5F0D9BBD-403A-45B1-BC31-2AA336F5482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8195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0D24-9340-4C7A-9E38-57DB2B0E6119}"/>
              </a:ext>
            </a:extLst>
          </p:cNvPr>
          <p:cNvSpPr>
            <a:spLocks noGrp="1"/>
          </p:cNvSpPr>
          <p:nvPr>
            <p:ph type="title"/>
          </p:nvPr>
        </p:nvSpPr>
        <p:spPr/>
        <p:txBody>
          <a:bodyPr/>
          <a:lstStyle/>
          <a:p>
            <a:r>
              <a:rPr lang="en-US" dirty="0"/>
              <a:t>Expression on the Internet</a:t>
            </a:r>
          </a:p>
        </p:txBody>
      </p:sp>
      <p:sp>
        <p:nvSpPr>
          <p:cNvPr id="3" name="Content Placeholder 2">
            <a:extLst>
              <a:ext uri="{FF2B5EF4-FFF2-40B4-BE49-F238E27FC236}">
                <a16:creationId xmlns:a16="http://schemas.microsoft.com/office/drawing/2014/main" id="{34D1A22A-380A-4E4A-9C8F-7721A689A9E6}"/>
              </a:ext>
            </a:extLst>
          </p:cNvPr>
          <p:cNvSpPr>
            <a:spLocks noGrp="1"/>
          </p:cNvSpPr>
          <p:nvPr>
            <p:ph idx="1"/>
          </p:nvPr>
        </p:nvSpPr>
        <p:spPr>
          <a:xfrm>
            <a:off x="1154954" y="2603500"/>
            <a:ext cx="8825659" cy="3416300"/>
          </a:xfrm>
        </p:spPr>
        <p:txBody>
          <a:bodyPr vert="horz" lIns="91440" tIns="45720" rIns="91440" bIns="45720" rtlCol="0" anchor="t">
            <a:normAutofit/>
          </a:bodyPr>
          <a:lstStyle/>
          <a:p>
            <a:r>
              <a:rPr lang="en-US" dirty="0"/>
              <a:t>The internet has relatively quickly become our gateway for communication:</a:t>
            </a:r>
          </a:p>
          <a:p>
            <a:pPr lvl="1"/>
            <a:r>
              <a:rPr lang="en-US" dirty="0"/>
              <a:t>whether it is through interacting with each other; or</a:t>
            </a:r>
          </a:p>
          <a:p>
            <a:pPr lvl="1"/>
            <a:r>
              <a:rPr lang="en-US" dirty="0"/>
              <a:t>providing a wide selection of information to the public; and</a:t>
            </a:r>
          </a:p>
          <a:p>
            <a:pPr lvl="1"/>
            <a:r>
              <a:rPr lang="en-US" dirty="0"/>
              <a:t>Entertainment content</a:t>
            </a:r>
          </a:p>
          <a:p>
            <a:pPr marL="457200" lvl="1" indent="0">
              <a:buNone/>
            </a:pPr>
            <a:endParaRPr lang="en-US" dirty="0"/>
          </a:p>
          <a:p>
            <a:pPr marL="457200" lvl="1" indent="0">
              <a:buNone/>
            </a:pPr>
            <a:endParaRPr lang="en-US" dirty="0"/>
          </a:p>
          <a:p>
            <a:pPr lvl="1"/>
            <a:endParaRPr lang="en-US" dirty="0"/>
          </a:p>
          <a:p>
            <a:pPr marL="457200" lvl="1" indent="0">
              <a:buNone/>
            </a:pPr>
            <a:endParaRPr lang="en-US" dirty="0"/>
          </a:p>
        </p:txBody>
      </p:sp>
      <p:pic>
        <p:nvPicPr>
          <p:cNvPr id="4" name="Picture 4" descr="A picture containing object&#10;&#10;Description generated with high confidence">
            <a:extLst>
              <a:ext uri="{FF2B5EF4-FFF2-40B4-BE49-F238E27FC236}">
                <a16:creationId xmlns:a16="http://schemas.microsoft.com/office/drawing/2014/main" id="{C5A30AA3-6C51-4994-90B1-3F45D9C0B05B}"/>
              </a:ext>
            </a:extLst>
          </p:cNvPr>
          <p:cNvPicPr>
            <a:picLocks noChangeAspect="1"/>
          </p:cNvPicPr>
          <p:nvPr/>
        </p:nvPicPr>
        <p:blipFill>
          <a:blip r:embed="rId2"/>
          <a:stretch>
            <a:fillRect/>
          </a:stretch>
        </p:blipFill>
        <p:spPr>
          <a:xfrm>
            <a:off x="5191125" y="4307217"/>
            <a:ext cx="5532552" cy="1828155"/>
          </a:xfrm>
          <a:prstGeom prst="rect">
            <a:avLst/>
          </a:prstGeom>
        </p:spPr>
      </p:pic>
    </p:spTree>
    <p:extLst>
      <p:ext uri="{BB962C8B-B14F-4D97-AF65-F5344CB8AC3E}">
        <p14:creationId xmlns:p14="http://schemas.microsoft.com/office/powerpoint/2010/main" val="298830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1F83-2B08-4CBE-8269-115942D5E6E1}"/>
              </a:ext>
            </a:extLst>
          </p:cNvPr>
          <p:cNvSpPr>
            <a:spLocks noGrp="1"/>
          </p:cNvSpPr>
          <p:nvPr>
            <p:ph type="title"/>
          </p:nvPr>
        </p:nvSpPr>
        <p:spPr/>
        <p:txBody>
          <a:bodyPr/>
          <a:lstStyle/>
          <a:p>
            <a:r>
              <a:rPr lang="en-US" dirty="0"/>
              <a:t>Powerful Mediums</a:t>
            </a:r>
          </a:p>
        </p:txBody>
      </p:sp>
      <p:sp>
        <p:nvSpPr>
          <p:cNvPr id="3" name="Content Placeholder 2">
            <a:extLst>
              <a:ext uri="{FF2B5EF4-FFF2-40B4-BE49-F238E27FC236}">
                <a16:creationId xmlns:a16="http://schemas.microsoft.com/office/drawing/2014/main" id="{663D3DEE-9EB3-402E-B363-8644A46FD0A9}"/>
              </a:ext>
            </a:extLst>
          </p:cNvPr>
          <p:cNvSpPr>
            <a:spLocks noGrp="1"/>
          </p:cNvSpPr>
          <p:nvPr>
            <p:ph idx="1"/>
          </p:nvPr>
        </p:nvSpPr>
        <p:spPr>
          <a:xfrm>
            <a:off x="986826" y="2143125"/>
            <a:ext cx="8825659" cy="3416300"/>
          </a:xfrm>
        </p:spPr>
        <p:txBody>
          <a:bodyPr vert="horz" lIns="91440" tIns="45720" rIns="91440" bIns="45720" rtlCol="0" anchor="t">
            <a:normAutofit/>
          </a:bodyPr>
          <a:lstStyle/>
          <a:p>
            <a:endParaRPr lang="en-US" dirty="0"/>
          </a:p>
          <a:p>
            <a:r>
              <a:rPr lang="en-US" dirty="0"/>
              <a:t>Anyone with an email address can use these platform to express/spread anything they would like </a:t>
            </a:r>
          </a:p>
          <a:p>
            <a:pPr marL="0" indent="0">
              <a:buNone/>
            </a:pPr>
            <a:endParaRPr lang="en-US" sz="1600" dirty="0"/>
          </a:p>
          <a:p>
            <a:pPr lvl="1"/>
            <a:r>
              <a:rPr lang="en-US" dirty="0"/>
              <a:t>Gives everyone a voice</a:t>
            </a:r>
          </a:p>
          <a:p>
            <a:pPr lvl="1"/>
            <a:r>
              <a:rPr lang="en-US" dirty="0"/>
              <a:t>Twitter – very little censorship (Rihanna)</a:t>
            </a:r>
          </a:p>
          <a:p>
            <a:pPr lvl="1"/>
            <a:r>
              <a:rPr lang="en-US" dirty="0" err="1"/>
              <a:t>Youtube</a:t>
            </a:r>
            <a:r>
              <a:rPr lang="en-US" dirty="0"/>
              <a:t> – becoming increasingly censored with exceptions (Logan Paul)</a:t>
            </a:r>
          </a:p>
          <a:p>
            <a:pPr lvl="1"/>
            <a:r>
              <a:rPr lang="en-US" dirty="0"/>
              <a:t>Instagram/Facebook - attempting</a:t>
            </a:r>
            <a:r>
              <a:rPr lang="en-US" dirty="0">
                <a:solidFill>
                  <a:srgbClr val="404040"/>
                </a:solidFill>
              </a:rPr>
              <a:t> to stop spread of false news</a:t>
            </a:r>
            <a:endParaRPr lang="en-US" dirty="0">
              <a:solidFill>
                <a:schemeClr val="tx1"/>
              </a:solidFill>
            </a:endParaRPr>
          </a:p>
          <a:p>
            <a:pPr lvl="1"/>
            <a:endParaRPr lang="en-US" dirty="0"/>
          </a:p>
          <a:p>
            <a:pPr marL="457200" lvl="1" indent="0">
              <a:buNone/>
            </a:pPr>
            <a:endParaRPr lang="en-US" dirty="0"/>
          </a:p>
          <a:p>
            <a:pPr marL="457200" lvl="1" indent="0">
              <a:buNone/>
            </a:pPr>
            <a:endParaRPr lang="en-US" dirty="0"/>
          </a:p>
        </p:txBody>
      </p:sp>
      <p:pic>
        <p:nvPicPr>
          <p:cNvPr id="5" name="Picture 5" descr="A close up of a logo&#10;&#10;Description generated with very high confidence">
            <a:extLst>
              <a:ext uri="{FF2B5EF4-FFF2-40B4-BE49-F238E27FC236}">
                <a16:creationId xmlns:a16="http://schemas.microsoft.com/office/drawing/2014/main" id="{3564BD47-CF88-4D00-BF54-7BB9CBF46621}"/>
              </a:ext>
            </a:extLst>
          </p:cNvPr>
          <p:cNvPicPr>
            <a:picLocks noChangeAspect="1"/>
          </p:cNvPicPr>
          <p:nvPr/>
        </p:nvPicPr>
        <p:blipFill>
          <a:blip r:embed="rId3"/>
          <a:stretch>
            <a:fillRect/>
          </a:stretch>
        </p:blipFill>
        <p:spPr>
          <a:xfrm>
            <a:off x="9239250" y="4038600"/>
            <a:ext cx="2504482" cy="2504482"/>
          </a:xfrm>
          <a:prstGeom prst="rect">
            <a:avLst/>
          </a:prstGeom>
        </p:spPr>
      </p:pic>
      <p:pic>
        <p:nvPicPr>
          <p:cNvPr id="7" name="Picture 7" descr="A close up of a sign&#10;&#10;Description generated with very high confidence">
            <a:extLst>
              <a:ext uri="{FF2B5EF4-FFF2-40B4-BE49-F238E27FC236}">
                <a16:creationId xmlns:a16="http://schemas.microsoft.com/office/drawing/2014/main" id="{C1E8300A-C429-46C2-88DD-28433D483C67}"/>
              </a:ext>
            </a:extLst>
          </p:cNvPr>
          <p:cNvPicPr>
            <a:picLocks noChangeAspect="1"/>
          </p:cNvPicPr>
          <p:nvPr/>
        </p:nvPicPr>
        <p:blipFill>
          <a:blip r:embed="rId4"/>
          <a:stretch>
            <a:fillRect/>
          </a:stretch>
        </p:blipFill>
        <p:spPr>
          <a:xfrm>
            <a:off x="6638925" y="5155775"/>
            <a:ext cx="2405458" cy="1701207"/>
          </a:xfrm>
          <a:prstGeom prst="rect">
            <a:avLst/>
          </a:prstGeom>
        </p:spPr>
      </p:pic>
      <p:sp>
        <p:nvSpPr>
          <p:cNvPr id="11" name="TextBox 10">
            <a:extLst>
              <a:ext uri="{FF2B5EF4-FFF2-40B4-BE49-F238E27FC236}">
                <a16:creationId xmlns:a16="http://schemas.microsoft.com/office/drawing/2014/main" id="{C8BED1FB-AC74-45DB-ADF2-013CC552F92A}"/>
              </a:ext>
            </a:extLst>
          </p:cNvPr>
          <p:cNvSpPr txBox="1"/>
          <p:nvPr/>
        </p:nvSpPr>
        <p:spPr>
          <a:xfrm>
            <a:off x="190500" y="5581650"/>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Who Should Regulate what is said on these websites? Government or the Corporations​</a:t>
            </a:r>
          </a:p>
        </p:txBody>
      </p:sp>
    </p:spTree>
    <p:extLst>
      <p:ext uri="{BB962C8B-B14F-4D97-AF65-F5344CB8AC3E}">
        <p14:creationId xmlns:p14="http://schemas.microsoft.com/office/powerpoint/2010/main" val="266868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8923-995A-4085-9317-A670BD70D7F8}"/>
              </a:ext>
            </a:extLst>
          </p:cNvPr>
          <p:cNvSpPr>
            <a:spLocks noGrp="1"/>
          </p:cNvSpPr>
          <p:nvPr>
            <p:ph type="title"/>
          </p:nvPr>
        </p:nvSpPr>
        <p:spPr>
          <a:xfrm>
            <a:off x="1154954" y="973668"/>
            <a:ext cx="8761413" cy="706964"/>
          </a:xfrm>
        </p:spPr>
        <p:txBody>
          <a:bodyPr/>
          <a:lstStyle/>
          <a:p>
            <a:r>
              <a:rPr lang="en-US" dirty="0">
                <a:solidFill>
                  <a:srgbClr val="EBEBEB"/>
                </a:solidFill>
              </a:rPr>
              <a:t>Internet Censorship in China</a:t>
            </a:r>
          </a:p>
        </p:txBody>
      </p:sp>
      <p:sp>
        <p:nvSpPr>
          <p:cNvPr id="3" name="Content Placeholder 2">
            <a:extLst>
              <a:ext uri="{FF2B5EF4-FFF2-40B4-BE49-F238E27FC236}">
                <a16:creationId xmlns:a16="http://schemas.microsoft.com/office/drawing/2014/main" id="{380FC260-5731-494A-BDFB-5A6804727E8E}"/>
              </a:ext>
            </a:extLst>
          </p:cNvPr>
          <p:cNvSpPr>
            <a:spLocks noGrp="1"/>
          </p:cNvSpPr>
          <p:nvPr>
            <p:ph idx="1"/>
          </p:nvPr>
        </p:nvSpPr>
        <p:spPr/>
        <p:txBody>
          <a:bodyPr vert="horz" lIns="91440" tIns="45720" rIns="91440" bIns="45720" rtlCol="0" anchor="t">
            <a:normAutofit fontScale="92500" lnSpcReduction="10000"/>
          </a:bodyPr>
          <a:lstStyle/>
          <a:p>
            <a:r>
              <a:rPr lang="en-US" b="1" dirty="0"/>
              <a:t>Internet censorship in China</a:t>
            </a:r>
            <a:r>
              <a:rPr lang="en-US" dirty="0"/>
              <a:t> is extreme due to a wide variety of laws and administrative regulations</a:t>
            </a:r>
          </a:p>
          <a:p>
            <a:pPr lvl="1"/>
            <a:r>
              <a:rPr lang="en-US" dirty="0"/>
              <a:t>implemented by provincial branches of state-owned </a:t>
            </a:r>
            <a:r>
              <a:rPr lang="en-US" dirty="0">
                <a:solidFill>
                  <a:srgbClr val="000000"/>
                </a:solidFill>
              </a:rPr>
              <a:t>ISPs,</a:t>
            </a:r>
            <a:r>
              <a:rPr lang="en-US" dirty="0"/>
              <a:t> companies, and organizations</a:t>
            </a:r>
          </a:p>
          <a:p>
            <a:pPr lvl="1"/>
            <a:r>
              <a:rPr lang="en-US" dirty="0"/>
              <a:t>monitor the Internet access of individuals</a:t>
            </a:r>
          </a:p>
          <a:p>
            <a:pPr lvl="1"/>
            <a:r>
              <a:rPr lang="en-US" dirty="0"/>
              <a:t>Claim they only block: superstitious, pornographic, violence-related, gambling, and other harmful information.</a:t>
            </a:r>
          </a:p>
          <a:p>
            <a:pPr lvl="2"/>
            <a:r>
              <a:rPr lang="en-US" dirty="0"/>
              <a:t>Blocked:</a:t>
            </a:r>
          </a:p>
          <a:p>
            <a:pPr lvl="3"/>
            <a:r>
              <a:rPr lang="en-US" dirty="0"/>
              <a:t>Gmail.com</a:t>
            </a:r>
          </a:p>
          <a:p>
            <a:pPr lvl="3"/>
            <a:r>
              <a:rPr lang="en-US" dirty="0"/>
              <a:t>BBC</a:t>
            </a:r>
          </a:p>
          <a:p>
            <a:pPr lvl="3"/>
            <a:r>
              <a:rPr lang="en-US" dirty="0"/>
              <a:t>Times of New York</a:t>
            </a:r>
          </a:p>
          <a:p>
            <a:pPr lvl="3"/>
            <a:r>
              <a:rPr lang="en-US" dirty="0"/>
              <a:t>Bloomberg News</a:t>
            </a:r>
          </a:p>
        </p:txBody>
      </p:sp>
      <p:pic>
        <p:nvPicPr>
          <p:cNvPr id="4" name="Picture 4" descr="A picture containing indoor, table, sitting, container&#10;&#10;Description generated with very high confidence">
            <a:extLst>
              <a:ext uri="{FF2B5EF4-FFF2-40B4-BE49-F238E27FC236}">
                <a16:creationId xmlns:a16="http://schemas.microsoft.com/office/drawing/2014/main" id="{72183586-76D5-4E48-8E3C-BB730B08D4AB}"/>
              </a:ext>
            </a:extLst>
          </p:cNvPr>
          <p:cNvPicPr>
            <a:picLocks noChangeAspect="1"/>
          </p:cNvPicPr>
          <p:nvPr/>
        </p:nvPicPr>
        <p:blipFill>
          <a:blip r:embed="rId3"/>
          <a:stretch>
            <a:fillRect/>
          </a:stretch>
        </p:blipFill>
        <p:spPr>
          <a:xfrm>
            <a:off x="6934201" y="4613386"/>
            <a:ext cx="3555918" cy="1995976"/>
          </a:xfrm>
          <a:prstGeom prst="rect">
            <a:avLst/>
          </a:prstGeom>
        </p:spPr>
      </p:pic>
    </p:spTree>
    <p:extLst>
      <p:ext uri="{BB962C8B-B14F-4D97-AF65-F5344CB8AC3E}">
        <p14:creationId xmlns:p14="http://schemas.microsoft.com/office/powerpoint/2010/main" val="239168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0ABF-9444-4869-817C-9AE6698B485E}"/>
              </a:ext>
            </a:extLst>
          </p:cNvPr>
          <p:cNvSpPr>
            <a:spLocks noGrp="1"/>
          </p:cNvSpPr>
          <p:nvPr>
            <p:ph type="title"/>
          </p:nvPr>
        </p:nvSpPr>
        <p:spPr/>
        <p:txBody>
          <a:bodyPr/>
          <a:lstStyle/>
          <a:p>
            <a:r>
              <a:rPr lang="en-US" dirty="0"/>
              <a:t>Real World Consequence </a:t>
            </a:r>
            <a:endParaRPr lang="en-US"/>
          </a:p>
        </p:txBody>
      </p:sp>
      <p:sp>
        <p:nvSpPr>
          <p:cNvPr id="3" name="Content Placeholder 2">
            <a:extLst>
              <a:ext uri="{FF2B5EF4-FFF2-40B4-BE49-F238E27FC236}">
                <a16:creationId xmlns:a16="http://schemas.microsoft.com/office/drawing/2014/main" id="{2827E311-B9FE-47DA-908E-191D5CDD2D5C}"/>
              </a:ext>
            </a:extLst>
          </p:cNvPr>
          <p:cNvSpPr>
            <a:spLocks noGrp="1"/>
          </p:cNvSpPr>
          <p:nvPr>
            <p:ph idx="1"/>
          </p:nvPr>
        </p:nvSpPr>
        <p:spPr/>
        <p:txBody>
          <a:bodyPr vert="horz" lIns="91440" tIns="45720" rIns="91440" bIns="45720" rtlCol="0" anchor="t">
            <a:normAutofit/>
          </a:bodyPr>
          <a:lstStyle/>
          <a:p>
            <a:r>
              <a:rPr lang="en-US" dirty="0">
                <a:solidFill>
                  <a:srgbClr val="000000"/>
                </a:solidFill>
                <a:hlinkClick r:id="rId2"/>
              </a:rPr>
              <a:t>https://youtu.be/48hVnPw4gjo?t=5s</a:t>
            </a:r>
          </a:p>
          <a:p>
            <a:endParaRPr lang="en-US" dirty="0">
              <a:solidFill>
                <a:srgbClr val="000000"/>
              </a:solidFill>
            </a:endParaRPr>
          </a:p>
          <a:p>
            <a:r>
              <a:rPr lang="en-US" dirty="0">
                <a:solidFill>
                  <a:srgbClr val="000000"/>
                </a:solidFill>
              </a:rPr>
              <a:t>UBC - Dr. </a:t>
            </a:r>
            <a:r>
              <a:rPr lang="en-US" dirty="0" err="1">
                <a:solidFill>
                  <a:srgbClr val="000000"/>
                </a:solidFill>
              </a:rPr>
              <a:t>Srdja</a:t>
            </a:r>
            <a:r>
              <a:rPr lang="en-US" dirty="0">
                <a:solidFill>
                  <a:srgbClr val="000000"/>
                </a:solidFill>
              </a:rPr>
              <a:t> </a:t>
            </a:r>
            <a:r>
              <a:rPr lang="en-US" dirty="0" err="1">
                <a:solidFill>
                  <a:srgbClr val="000000"/>
                </a:solidFill>
              </a:rPr>
              <a:t>Trifkovic</a:t>
            </a:r>
            <a:r>
              <a:rPr lang="en-US" dirty="0">
                <a:solidFill>
                  <a:srgbClr val="000000"/>
                </a:solidFill>
              </a:rPr>
              <a:t> from speaking at UBC</a:t>
            </a:r>
          </a:p>
          <a:p>
            <a:pPr lvl="1"/>
            <a:r>
              <a:rPr lang="en-US" dirty="0">
                <a:solidFill>
                  <a:srgbClr val="000000"/>
                </a:solidFill>
              </a:rPr>
              <a:t>President Stephen </a:t>
            </a:r>
            <a:r>
              <a:rPr lang="en-US" dirty="0" err="1">
                <a:solidFill>
                  <a:srgbClr val="000000"/>
                </a:solidFill>
              </a:rPr>
              <a:t>Toope</a:t>
            </a:r>
            <a:r>
              <a:rPr lang="en-US" dirty="0">
                <a:solidFill>
                  <a:srgbClr val="000000"/>
                </a:solidFill>
              </a:rPr>
              <a:t> stating: “for a University, anything that detracts from the free expression of ideas is just not acceptable.”</a:t>
            </a:r>
          </a:p>
          <a:p>
            <a:pPr lvl="1"/>
            <a:r>
              <a:rPr lang="en-US" dirty="0">
                <a:solidFill>
                  <a:srgbClr val="000000"/>
                </a:solidFill>
              </a:rPr>
              <a:t>Bosnian-Muslim Group protested his appearance and the even was cancelled, he was turned back from YVR</a:t>
            </a:r>
          </a:p>
          <a:p>
            <a:endParaRPr lang="en-US" dirty="0">
              <a:solidFill>
                <a:srgbClr val="000000"/>
              </a:solidFill>
            </a:endParaRPr>
          </a:p>
          <a:p>
            <a:r>
              <a:rPr lang="en-US" sz="2400" dirty="0">
                <a:solidFill>
                  <a:srgbClr val="000000"/>
                </a:solidFill>
              </a:rPr>
              <a:t>Inadmissible into a country because of personal views</a:t>
            </a:r>
          </a:p>
          <a:p>
            <a:endParaRPr lang="en-US" sz="2400" dirty="0">
              <a:solidFill>
                <a:srgbClr val="000000"/>
              </a:solidFill>
            </a:endParaRPr>
          </a:p>
        </p:txBody>
      </p:sp>
    </p:spTree>
    <p:extLst>
      <p:ext uri="{BB962C8B-B14F-4D97-AF65-F5344CB8AC3E}">
        <p14:creationId xmlns:p14="http://schemas.microsoft.com/office/powerpoint/2010/main" val="289152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C713-C9DB-493D-A49A-BFDC34B224E5}"/>
              </a:ext>
            </a:extLst>
          </p:cNvPr>
          <p:cNvSpPr>
            <a:spLocks noGrp="1"/>
          </p:cNvSpPr>
          <p:nvPr>
            <p:ph type="ctrTitle"/>
          </p:nvPr>
        </p:nvSpPr>
        <p:spPr/>
        <p:txBody>
          <a:bodyPr/>
          <a:lstStyle/>
          <a:p>
            <a:r>
              <a:rPr lang="en-US" dirty="0"/>
              <a:t>ART</a:t>
            </a:r>
          </a:p>
        </p:txBody>
      </p:sp>
      <p:sp>
        <p:nvSpPr>
          <p:cNvPr id="3" name="Subtitle 2">
            <a:extLst>
              <a:ext uri="{FF2B5EF4-FFF2-40B4-BE49-F238E27FC236}">
                <a16:creationId xmlns:a16="http://schemas.microsoft.com/office/drawing/2014/main" id="{5F0D9BBD-403A-45B1-BC31-2AA336F54827}"/>
              </a:ext>
            </a:extLst>
          </p:cNvPr>
          <p:cNvSpPr>
            <a:spLocks noGrp="1"/>
          </p:cNvSpPr>
          <p:nvPr>
            <p:ph type="subTitle" idx="1"/>
          </p:nvPr>
        </p:nvSpPr>
        <p:spPr/>
        <p:txBody>
          <a:bodyPr/>
          <a:lstStyle/>
          <a:p>
            <a:r>
              <a:rPr lang="en-US" dirty="0"/>
              <a:t>Can you communicate that? Can we regulate that?</a:t>
            </a:r>
          </a:p>
        </p:txBody>
      </p:sp>
    </p:spTree>
    <p:extLst>
      <p:ext uri="{BB962C8B-B14F-4D97-AF65-F5344CB8AC3E}">
        <p14:creationId xmlns:p14="http://schemas.microsoft.com/office/powerpoint/2010/main" val="267925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5120-5F81-4BD8-9256-83DD476D2D4A}"/>
              </a:ext>
            </a:extLst>
          </p:cNvPr>
          <p:cNvSpPr>
            <a:spLocks noGrp="1"/>
          </p:cNvSpPr>
          <p:nvPr>
            <p:ph type="title"/>
          </p:nvPr>
        </p:nvSpPr>
        <p:spPr/>
        <p:txBody>
          <a:bodyPr/>
          <a:lstStyle/>
          <a:p>
            <a:r>
              <a:rPr lang="en-US" dirty="0"/>
              <a:t>Expression in Art </a:t>
            </a:r>
          </a:p>
        </p:txBody>
      </p:sp>
      <p:sp>
        <p:nvSpPr>
          <p:cNvPr id="3" name="Content Placeholder 2">
            <a:extLst>
              <a:ext uri="{FF2B5EF4-FFF2-40B4-BE49-F238E27FC236}">
                <a16:creationId xmlns:a16="http://schemas.microsoft.com/office/drawing/2014/main" id="{85C54F4B-1CAC-4F89-8C78-7EE66B3E1070}"/>
              </a:ext>
            </a:extLst>
          </p:cNvPr>
          <p:cNvSpPr>
            <a:spLocks noGrp="1"/>
          </p:cNvSpPr>
          <p:nvPr>
            <p:ph idx="1"/>
          </p:nvPr>
        </p:nvSpPr>
        <p:spPr/>
        <p:txBody>
          <a:bodyPr vert="horz" lIns="91440" tIns="45720" rIns="91440" bIns="45720" rtlCol="0" anchor="t">
            <a:normAutofit/>
          </a:bodyPr>
          <a:lstStyle/>
          <a:p>
            <a:r>
              <a:rPr lang="en-CA" sz="2000" dirty="0"/>
              <a:t>Next, we will consider communications law regulation with respect to art e.g. paint, sculpture, live performance, and more. </a:t>
            </a:r>
            <a:endParaRPr lang="en-US" sz="2000"/>
          </a:p>
          <a:p>
            <a:r>
              <a:rPr lang="en-CA" sz="2000" dirty="0"/>
              <a:t>Some artists are known for making bold statements and to push boundaries of their art form. In this realm, freedom of expression can conflict with criminal law sanctions. </a:t>
            </a:r>
          </a:p>
          <a:p>
            <a:r>
              <a:rPr lang="en-CA" sz="2000" dirty="0">
                <a:solidFill>
                  <a:srgbClr val="404040"/>
                </a:solidFill>
              </a:rPr>
              <a:t>We will consider what we might want to regulate in the best interests of society, as well as, ask ourselves if we can even go about that.</a:t>
            </a:r>
          </a:p>
          <a:p>
            <a:endParaRPr lang="en-CA" sz="2000" dirty="0">
              <a:solidFill>
                <a:srgbClr val="404040"/>
              </a:solidFill>
            </a:endParaRPr>
          </a:p>
        </p:txBody>
      </p:sp>
    </p:spTree>
    <p:extLst>
      <p:ext uri="{BB962C8B-B14F-4D97-AF65-F5344CB8AC3E}">
        <p14:creationId xmlns:p14="http://schemas.microsoft.com/office/powerpoint/2010/main" val="39342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C82C-DB6A-47E1-BCB1-B77B55F48100}"/>
              </a:ext>
            </a:extLst>
          </p:cNvPr>
          <p:cNvSpPr>
            <a:spLocks noGrp="1"/>
          </p:cNvSpPr>
          <p:nvPr>
            <p:ph type="title"/>
          </p:nvPr>
        </p:nvSpPr>
        <p:spPr/>
        <p:txBody>
          <a:bodyPr/>
          <a:lstStyle/>
          <a:p>
            <a:r>
              <a:rPr lang="en-US" dirty="0"/>
              <a:t>Artwork with Sexual Content</a:t>
            </a:r>
          </a:p>
        </p:txBody>
      </p:sp>
      <p:sp>
        <p:nvSpPr>
          <p:cNvPr id="3" name="Content Placeholder 2">
            <a:extLst>
              <a:ext uri="{FF2B5EF4-FFF2-40B4-BE49-F238E27FC236}">
                <a16:creationId xmlns:a16="http://schemas.microsoft.com/office/drawing/2014/main" id="{F21062D1-4F7B-4E17-8C8A-8AAE1250F750}"/>
              </a:ext>
            </a:extLst>
          </p:cNvPr>
          <p:cNvSpPr>
            <a:spLocks noGrp="1"/>
          </p:cNvSpPr>
          <p:nvPr>
            <p:ph idx="1"/>
          </p:nvPr>
        </p:nvSpPr>
        <p:spPr/>
        <p:txBody>
          <a:bodyPr vert="horz" lIns="91440" tIns="45720" rIns="91440" bIns="45720" rtlCol="0" anchor="t">
            <a:normAutofit/>
          </a:bodyPr>
          <a:lstStyle/>
          <a:p>
            <a:r>
              <a:rPr lang="en-US" dirty="0"/>
              <a:t>This work is readily available online, so should websites like Facebook, Twitter, Google, etc. be censoring it?</a:t>
            </a:r>
          </a:p>
          <a:p>
            <a:r>
              <a:rPr lang="en-US" b="1" u="sng" dirty="0"/>
              <a:t>Example</a:t>
            </a:r>
            <a:r>
              <a:rPr lang="en-US" dirty="0"/>
              <a:t>: Eli Langer</a:t>
            </a:r>
            <a:r>
              <a:rPr lang="en-US" dirty="0">
                <a:solidFill>
                  <a:srgbClr val="404040"/>
                </a:solidFill>
              </a:rPr>
              <a:t> </a:t>
            </a:r>
            <a:endParaRPr lang="en-US" dirty="0">
              <a:solidFill>
                <a:srgbClr val="000000"/>
              </a:solidFill>
            </a:endParaRPr>
          </a:p>
          <a:p>
            <a:r>
              <a:rPr lang="en-CA" u="sng" dirty="0">
                <a:solidFill>
                  <a:srgbClr val="000000"/>
                </a:solidFill>
                <a:hlinkClick r:id="rId2"/>
              </a:rPr>
              <a:t>http://www.cbc.ca/arts/archives/today-in-1993-artist-eli-langer-arrested-for-paintings-deemed-child-pornography-1.3374663</a:t>
            </a:r>
            <a:endParaRPr lang="en-US" u="sng">
              <a:solidFill>
                <a:srgbClr val="000000"/>
              </a:solidFill>
            </a:endParaRPr>
          </a:p>
          <a:p>
            <a:endParaRPr lang="en-US" dirty="0"/>
          </a:p>
          <a:p>
            <a:endParaRPr lang="en-US" dirty="0"/>
          </a:p>
          <a:p>
            <a:endParaRPr lang="en-US" dirty="0"/>
          </a:p>
        </p:txBody>
      </p:sp>
    </p:spTree>
    <p:extLst>
      <p:ext uri="{BB962C8B-B14F-4D97-AF65-F5344CB8AC3E}">
        <p14:creationId xmlns:p14="http://schemas.microsoft.com/office/powerpoint/2010/main" val="158655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7C1-F6B9-40A0-A7CC-2A07329FD463}"/>
              </a:ext>
            </a:extLst>
          </p:cNvPr>
          <p:cNvSpPr>
            <a:spLocks noGrp="1"/>
          </p:cNvSpPr>
          <p:nvPr>
            <p:ph type="title"/>
          </p:nvPr>
        </p:nvSpPr>
        <p:spPr/>
        <p:txBody>
          <a:bodyPr/>
          <a:lstStyle/>
          <a:p>
            <a:r>
              <a:rPr lang="en-US" dirty="0"/>
              <a:t>The Law</a:t>
            </a:r>
          </a:p>
        </p:txBody>
      </p:sp>
      <p:sp>
        <p:nvSpPr>
          <p:cNvPr id="3" name="Content Placeholder 2">
            <a:extLst>
              <a:ext uri="{FF2B5EF4-FFF2-40B4-BE49-F238E27FC236}">
                <a16:creationId xmlns:a16="http://schemas.microsoft.com/office/drawing/2014/main" id="{DEBC12B8-0868-469E-A1B0-B619627A6128}"/>
              </a:ext>
            </a:extLst>
          </p:cNvPr>
          <p:cNvSpPr>
            <a:spLocks noGrp="1"/>
          </p:cNvSpPr>
          <p:nvPr>
            <p:ph idx="1"/>
          </p:nvPr>
        </p:nvSpPr>
        <p:spPr/>
        <p:txBody>
          <a:bodyPr vert="horz" lIns="91440" tIns="45720" rIns="91440" bIns="45720" rtlCol="0" anchor="t">
            <a:normAutofit fontScale="70000" lnSpcReduction="20000"/>
          </a:bodyPr>
          <a:lstStyle/>
          <a:p>
            <a:r>
              <a:rPr lang="en-CA" dirty="0"/>
              <a:t>s 163 of the </a:t>
            </a:r>
            <a:r>
              <a:rPr lang="en-CA" i="1" dirty="0"/>
              <a:t>Criminal Code of Canada</a:t>
            </a:r>
            <a:r>
              <a:rPr lang="en-CA" dirty="0"/>
              <a:t> criminalizes obscenity </a:t>
            </a:r>
            <a:endParaRPr lang="en-US" dirty="0"/>
          </a:p>
          <a:p>
            <a:r>
              <a:rPr lang="en-US" b="1" u="sng" dirty="0"/>
              <a:t>163. Criminal Code:</a:t>
            </a:r>
            <a:r>
              <a:rPr lang="en-US" u="sng" dirty="0"/>
              <a:t> </a:t>
            </a:r>
            <a:r>
              <a:rPr lang="en-US" b="1" u="sng" dirty="0"/>
              <a:t>Offences Tending to Corrupt Morals</a:t>
            </a:r>
            <a:endParaRPr lang="en-US" dirty="0"/>
          </a:p>
          <a:p>
            <a:pPr lvl="1"/>
            <a:r>
              <a:rPr lang="en-US" dirty="0"/>
              <a:t>(1) Every one commits an offence who</a:t>
            </a:r>
          </a:p>
          <a:p>
            <a:pPr lvl="2"/>
            <a:r>
              <a:rPr lang="en-US" dirty="0"/>
              <a:t>(</a:t>
            </a:r>
            <a:r>
              <a:rPr lang="en-US" i="1" dirty="0"/>
              <a:t>a</a:t>
            </a:r>
            <a:r>
              <a:rPr lang="en-US" dirty="0"/>
              <a:t>) makes, prints, publishes, distributes, circulates, or has in his possession for the purpose of publication, distribution or circulation any obscene written matter, picture, model, phonograph record or other thing whatever; or</a:t>
            </a:r>
            <a:endParaRPr lang="en-US" dirty="0">
              <a:solidFill>
                <a:schemeClr val="tx1"/>
              </a:solidFill>
            </a:endParaRPr>
          </a:p>
          <a:p>
            <a:pPr lvl="2"/>
            <a:r>
              <a:rPr lang="en-US" dirty="0"/>
              <a:t>...</a:t>
            </a:r>
          </a:p>
          <a:p>
            <a:pPr lvl="1"/>
            <a:r>
              <a:rPr lang="en-US" dirty="0"/>
              <a:t>(2) Every one commits an offence who knowingly, without lawful justification or excuse,</a:t>
            </a:r>
          </a:p>
          <a:p>
            <a:pPr lvl="2"/>
            <a:r>
              <a:rPr lang="en-US" dirty="0"/>
              <a:t>(</a:t>
            </a:r>
            <a:r>
              <a:rPr lang="en-US" i="1" dirty="0"/>
              <a:t>a</a:t>
            </a:r>
            <a:r>
              <a:rPr lang="en-US" dirty="0"/>
              <a:t>) sells, exposes to public view or has in his possession for such a purpose any obscene written matter, picture, model, phonograph record or other thing whatever;</a:t>
            </a:r>
            <a:endParaRPr lang="en-US" dirty="0">
              <a:solidFill>
                <a:schemeClr val="tx1"/>
              </a:solidFill>
            </a:endParaRPr>
          </a:p>
          <a:p>
            <a:pPr lvl="2"/>
            <a:r>
              <a:rPr lang="en-US" dirty="0"/>
              <a:t>(</a:t>
            </a:r>
            <a:r>
              <a:rPr lang="en-US" i="1" dirty="0"/>
              <a:t>b</a:t>
            </a:r>
            <a:r>
              <a:rPr lang="en-US" dirty="0"/>
              <a:t>) publicly exhibits a disgusting object or an indecent show;</a:t>
            </a:r>
            <a:endParaRPr lang="en-US" dirty="0">
              <a:solidFill>
                <a:schemeClr val="tx1"/>
              </a:solidFill>
            </a:endParaRPr>
          </a:p>
          <a:p>
            <a:pPr lvl="1"/>
            <a:r>
              <a:rPr lang="en-US" dirty="0"/>
              <a:t>(8) For the purposes of this Act, any publication of </a:t>
            </a:r>
            <a:r>
              <a:rPr lang="en-US" b="1" dirty="0"/>
              <a:t>a dominant characteristic</a:t>
            </a:r>
            <a:r>
              <a:rPr lang="en-US" dirty="0"/>
              <a:t> of which is the </a:t>
            </a:r>
            <a:r>
              <a:rPr lang="en-US" b="1" dirty="0"/>
              <a:t>undue exploitation of sex, or of sex and any one or more of the following subjects, namely, crime, horror, cruelty and violence, shall be deemed to be obscene</a:t>
            </a:r>
            <a:r>
              <a:rPr lang="en-US" dirty="0"/>
              <a:t>.</a:t>
            </a:r>
          </a:p>
          <a:p>
            <a:pPr lvl="1"/>
            <a:r>
              <a:rPr lang="en-US" dirty="0"/>
              <a:t>(6) No person shall be convicted of an offence under this section if the act that is alleged to constitute the offence</a:t>
            </a:r>
          </a:p>
          <a:p>
            <a:pPr lvl="2"/>
            <a:r>
              <a:rPr lang="en-US" dirty="0"/>
              <a:t>(a) has a legitimate purpose related to the administration of justice or to science, medicine, education or art; </a:t>
            </a:r>
            <a:endParaRPr lang="en-US">
              <a:solidFill>
                <a:schemeClr val="tx1"/>
              </a:solidFill>
            </a:endParaRPr>
          </a:p>
          <a:p>
            <a:pPr lvl="1"/>
            <a:endParaRPr lang="en-US" dirty="0">
              <a:solidFill>
                <a:srgbClr val="404040"/>
              </a:solidFill>
            </a:endParaRPr>
          </a:p>
        </p:txBody>
      </p:sp>
    </p:spTree>
    <p:extLst>
      <p:ext uri="{BB962C8B-B14F-4D97-AF65-F5344CB8AC3E}">
        <p14:creationId xmlns:p14="http://schemas.microsoft.com/office/powerpoint/2010/main" val="202714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BB34-6C62-4C68-A8EC-79A018DCE466}"/>
              </a:ext>
            </a:extLst>
          </p:cNvPr>
          <p:cNvSpPr>
            <a:spLocks noGrp="1"/>
          </p:cNvSpPr>
          <p:nvPr>
            <p:ph type="title"/>
          </p:nvPr>
        </p:nvSpPr>
        <p:spPr/>
        <p:txBody>
          <a:bodyPr/>
          <a:lstStyle/>
          <a:p>
            <a:r>
              <a:rPr lang="en-US" dirty="0"/>
              <a:t>Expression</a:t>
            </a:r>
            <a:r>
              <a:rPr lang="en-US" dirty="0">
                <a:solidFill>
                  <a:srgbClr val="EBEBEB"/>
                </a:solidFill>
              </a:rPr>
              <a:t> in Canada</a:t>
            </a:r>
            <a:endParaRPr lang="en-US" dirty="0">
              <a:solidFill>
                <a:schemeClr val="tx1"/>
              </a:solidFill>
            </a:endParaRPr>
          </a:p>
        </p:txBody>
      </p:sp>
      <p:sp>
        <p:nvSpPr>
          <p:cNvPr id="3" name="Content Placeholder 2">
            <a:extLst>
              <a:ext uri="{FF2B5EF4-FFF2-40B4-BE49-F238E27FC236}">
                <a16:creationId xmlns:a16="http://schemas.microsoft.com/office/drawing/2014/main" id="{ECE7836C-1C7C-4097-8892-34EBA331FCB0}"/>
              </a:ext>
            </a:extLst>
          </p:cNvPr>
          <p:cNvSpPr>
            <a:spLocks noGrp="1"/>
          </p:cNvSpPr>
          <p:nvPr>
            <p:ph idx="1"/>
          </p:nvPr>
        </p:nvSpPr>
        <p:spPr>
          <a:xfrm>
            <a:off x="1155700" y="2603500"/>
            <a:ext cx="8824913" cy="3918980"/>
          </a:xfrm>
        </p:spPr>
        <p:txBody>
          <a:bodyPr vert="horz" lIns="91440" tIns="45720" rIns="91440" bIns="45720" rtlCol="0" anchor="t">
            <a:normAutofit/>
          </a:bodyPr>
          <a:lstStyle/>
          <a:p>
            <a:r>
              <a:rPr lang="en-US" sz="2800" dirty="0"/>
              <a:t>The Canadian Charter of Rights and Freedoms protects Freedom of Expression in Canada:</a:t>
            </a:r>
          </a:p>
          <a:p>
            <a:pPr marL="457200" lvl="1" indent="0">
              <a:buNone/>
            </a:pPr>
            <a:r>
              <a:rPr lang="en-US" sz="2400" dirty="0"/>
              <a:t>'2. Everyone has the following fundamental freedoms:</a:t>
            </a:r>
            <a:endParaRPr lang="en-US" sz="2400" dirty="0">
              <a:solidFill>
                <a:srgbClr val="000000"/>
              </a:solidFill>
            </a:endParaRPr>
          </a:p>
          <a:p>
            <a:pPr marL="457200" lvl="1" indent="0">
              <a:buNone/>
            </a:pPr>
            <a:r>
              <a:rPr lang="en-US" sz="2400" dirty="0"/>
              <a:t>(b) freedom of thought, belief, opinion and expression, including freedom of the press and other media of communication;'</a:t>
            </a:r>
            <a:endParaRPr lang="en-US" sz="2400" dirty="0">
              <a:solidFill>
                <a:schemeClr val="tx1"/>
              </a:solidFill>
            </a:endParaRPr>
          </a:p>
          <a:p>
            <a:endParaRPr lang="en-US" sz="2400" dirty="0"/>
          </a:p>
          <a:p>
            <a:pPr marL="914400" lvl="2" indent="0">
              <a:buNone/>
            </a:pPr>
            <a:endParaRPr lang="en-US" sz="1800" dirty="0"/>
          </a:p>
          <a:p>
            <a:pPr lvl="1"/>
            <a:endParaRPr lang="en-US" sz="2000" dirty="0"/>
          </a:p>
        </p:txBody>
      </p:sp>
    </p:spTree>
    <p:extLst>
      <p:ext uri="{BB962C8B-B14F-4D97-AF65-F5344CB8AC3E}">
        <p14:creationId xmlns:p14="http://schemas.microsoft.com/office/powerpoint/2010/main" val="202211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44BA-B3E9-4A78-8A99-0905733F878E}"/>
              </a:ext>
            </a:extLst>
          </p:cNvPr>
          <p:cNvSpPr>
            <a:spLocks noGrp="1"/>
          </p:cNvSpPr>
          <p:nvPr>
            <p:ph type="title"/>
          </p:nvPr>
        </p:nvSpPr>
        <p:spPr/>
        <p:txBody>
          <a:bodyPr/>
          <a:lstStyle/>
          <a:p>
            <a:r>
              <a:rPr lang="en-US" i="1" dirty="0"/>
              <a:t>Ontario v Langer</a:t>
            </a:r>
            <a:r>
              <a:rPr lang="en-US" dirty="0"/>
              <a:t> (1995), 123 DLR (4th) 289</a:t>
            </a:r>
          </a:p>
        </p:txBody>
      </p:sp>
      <p:sp>
        <p:nvSpPr>
          <p:cNvPr id="3" name="Content Placeholder 2">
            <a:extLst>
              <a:ext uri="{FF2B5EF4-FFF2-40B4-BE49-F238E27FC236}">
                <a16:creationId xmlns:a16="http://schemas.microsoft.com/office/drawing/2014/main" id="{B41C502F-AA32-4EB0-8643-041C06C8E077}"/>
              </a:ext>
            </a:extLst>
          </p:cNvPr>
          <p:cNvSpPr>
            <a:spLocks noGrp="1"/>
          </p:cNvSpPr>
          <p:nvPr>
            <p:ph idx="1"/>
          </p:nvPr>
        </p:nvSpPr>
        <p:spPr/>
        <p:txBody>
          <a:bodyPr vert="horz" lIns="91440" tIns="45720" rIns="91440" bIns="45720" rtlCol="0" anchor="t">
            <a:normAutofit fontScale="77500" lnSpcReduction="20000"/>
          </a:bodyPr>
          <a:lstStyle/>
          <a:p>
            <a:pPr lvl="1"/>
            <a:r>
              <a:rPr lang="en-CA" dirty="0"/>
              <a:t>Facts:</a:t>
            </a:r>
            <a:endParaRPr lang="en-US" dirty="0"/>
          </a:p>
          <a:p>
            <a:pPr lvl="2"/>
            <a:r>
              <a:rPr lang="en-CA" dirty="0"/>
              <a:t>Eli Langer’s paintings and sketches depicted sexual themes involving adults and children, and was displayed to the public at an art gallery in Toronto.</a:t>
            </a:r>
            <a:endParaRPr lang="en-US" dirty="0">
              <a:solidFill>
                <a:schemeClr val="tx1"/>
              </a:solidFill>
            </a:endParaRPr>
          </a:p>
          <a:p>
            <a:pPr lvl="2"/>
            <a:r>
              <a:rPr lang="en-CA" dirty="0"/>
              <a:t>After receiving complaints from views, the Crown charged Langer under the “obscenity” and “child pornography” provisions of the CC in s 163.</a:t>
            </a:r>
            <a:endParaRPr lang="en-US" dirty="0">
              <a:solidFill>
                <a:schemeClr val="tx1"/>
              </a:solidFill>
            </a:endParaRPr>
          </a:p>
          <a:p>
            <a:pPr lvl="1"/>
            <a:r>
              <a:rPr lang="en-CA" dirty="0"/>
              <a:t>Analysis:</a:t>
            </a:r>
            <a:endParaRPr lang="en-US" dirty="0">
              <a:solidFill>
                <a:schemeClr val="tx1"/>
              </a:solidFill>
            </a:endParaRPr>
          </a:p>
          <a:p>
            <a:pPr lvl="2"/>
            <a:r>
              <a:rPr lang="en-CA" dirty="0"/>
              <a:t>The court needed to balance artistic merit and child protection concerns.</a:t>
            </a:r>
            <a:endParaRPr lang="en-US" dirty="0">
              <a:solidFill>
                <a:schemeClr val="tx1"/>
              </a:solidFill>
            </a:endParaRPr>
          </a:p>
          <a:p>
            <a:pPr lvl="2"/>
            <a:r>
              <a:rPr lang="en-CA" dirty="0"/>
              <a:t>Ultimately, it was determined that if a work contains an “undue exploitation of sex” using the community standards test, it must be determined that it is the dominant theme of the work as a whole. </a:t>
            </a:r>
            <a:endParaRPr lang="en-US" dirty="0">
              <a:solidFill>
                <a:srgbClr val="000000"/>
              </a:solidFill>
            </a:endParaRPr>
          </a:p>
          <a:p>
            <a:pPr lvl="2"/>
            <a:r>
              <a:rPr lang="en-CA" dirty="0"/>
              <a:t>In order to determine the dominant theme of the work, the court must consider “the maker’s artistic purpose and the manner and degree of skills exhibited in the portrayal” to determine if the “national community” would tolerate others being exposed to the work.</a:t>
            </a:r>
            <a:endParaRPr lang="en-US">
              <a:solidFill>
                <a:srgbClr val="000000"/>
              </a:solidFill>
            </a:endParaRPr>
          </a:p>
          <a:p>
            <a:pPr lvl="1"/>
            <a:r>
              <a:rPr lang="en-CA" dirty="0"/>
              <a:t>Conclusion:</a:t>
            </a:r>
            <a:endParaRPr lang="en-US" dirty="0">
              <a:solidFill>
                <a:schemeClr val="tx1"/>
              </a:solidFill>
            </a:endParaRPr>
          </a:p>
          <a:p>
            <a:pPr lvl="2"/>
            <a:r>
              <a:rPr lang="en-CA" dirty="0"/>
              <a:t>Applying the above analysis, the artwork was not created for the sexual abuse of children, but rather were widely regarded as having artistic merit. </a:t>
            </a:r>
            <a:endParaRPr lang="en-US" dirty="0">
              <a:solidFill>
                <a:schemeClr val="tx1"/>
              </a:solidFill>
            </a:endParaRPr>
          </a:p>
          <a:p>
            <a:endParaRPr lang="en-US" dirty="0"/>
          </a:p>
        </p:txBody>
      </p:sp>
    </p:spTree>
    <p:extLst>
      <p:ext uri="{BB962C8B-B14F-4D97-AF65-F5344CB8AC3E}">
        <p14:creationId xmlns:p14="http://schemas.microsoft.com/office/powerpoint/2010/main" val="115048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D9BC-7FD3-4524-988B-39AB8A020FC0}"/>
              </a:ext>
            </a:extLst>
          </p:cNvPr>
          <p:cNvSpPr>
            <a:spLocks noGrp="1"/>
          </p:cNvSpPr>
          <p:nvPr>
            <p:ph type="title"/>
          </p:nvPr>
        </p:nvSpPr>
        <p:spPr/>
        <p:txBody>
          <a:bodyPr/>
          <a:lstStyle/>
          <a:p>
            <a:r>
              <a:rPr lang="en-US" dirty="0"/>
              <a:t>"Artwork" with Sexual Content</a:t>
            </a:r>
          </a:p>
        </p:txBody>
      </p:sp>
      <p:sp>
        <p:nvSpPr>
          <p:cNvPr id="3" name="Content Placeholder 2">
            <a:extLst>
              <a:ext uri="{FF2B5EF4-FFF2-40B4-BE49-F238E27FC236}">
                <a16:creationId xmlns:a16="http://schemas.microsoft.com/office/drawing/2014/main" id="{B79A7B95-2444-430D-B5C5-4665C8F4ED20}"/>
              </a:ext>
            </a:extLst>
          </p:cNvPr>
          <p:cNvSpPr>
            <a:spLocks noGrp="1"/>
          </p:cNvSpPr>
          <p:nvPr>
            <p:ph idx="1"/>
          </p:nvPr>
        </p:nvSpPr>
        <p:spPr>
          <a:xfrm>
            <a:off x="428625" y="2571750"/>
            <a:ext cx="7483351" cy="3681663"/>
          </a:xfrm>
        </p:spPr>
        <p:txBody>
          <a:bodyPr vert="horz" lIns="91440" tIns="45720" rIns="91440" bIns="45720" rtlCol="0" anchor="t">
            <a:normAutofit/>
          </a:bodyPr>
          <a:lstStyle/>
          <a:p>
            <a:r>
              <a:rPr lang="en-US" dirty="0"/>
              <a:t>Common for images with sexual content to be removed from Instagram;</a:t>
            </a:r>
          </a:p>
          <a:p>
            <a:r>
              <a:rPr lang="en-US" dirty="0"/>
              <a:t>For example, model Elle Johnson complains that her photos have been removed and she has been banned from Instagram for displaying photos with too much side boob;</a:t>
            </a:r>
          </a:p>
          <a:p>
            <a:r>
              <a:rPr lang="en-US" dirty="0"/>
              <a:t>Instagram has blocked her for "violating community guidelines";</a:t>
            </a:r>
          </a:p>
          <a:p>
            <a:r>
              <a:rPr lang="en-US" dirty="0"/>
              <a:t>While the photos cannot be located it allegedly included photos of the model wearing lingerie, which was sometimes with translucent fabric.</a:t>
            </a:r>
          </a:p>
        </p:txBody>
      </p:sp>
      <p:pic>
        <p:nvPicPr>
          <p:cNvPr id="4" name="Picture 4" descr="A person standing in the grass&#10;&#10;Description generated with very high confidence">
            <a:extLst>
              <a:ext uri="{FF2B5EF4-FFF2-40B4-BE49-F238E27FC236}">
                <a16:creationId xmlns:a16="http://schemas.microsoft.com/office/drawing/2014/main" id="{8DB32B73-8207-43C1-A655-E11531723DC7}"/>
              </a:ext>
            </a:extLst>
          </p:cNvPr>
          <p:cNvPicPr>
            <a:picLocks noChangeAspect="1"/>
          </p:cNvPicPr>
          <p:nvPr/>
        </p:nvPicPr>
        <p:blipFill>
          <a:blip r:embed="rId2"/>
          <a:stretch>
            <a:fillRect/>
          </a:stretch>
        </p:blipFill>
        <p:spPr>
          <a:xfrm>
            <a:off x="8058150" y="2600325"/>
            <a:ext cx="3372821" cy="2835777"/>
          </a:xfrm>
          <a:prstGeom prst="rect">
            <a:avLst/>
          </a:prstGeom>
        </p:spPr>
      </p:pic>
    </p:spTree>
    <p:extLst>
      <p:ext uri="{BB962C8B-B14F-4D97-AF65-F5344CB8AC3E}">
        <p14:creationId xmlns:p14="http://schemas.microsoft.com/office/powerpoint/2010/main" val="19654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9EAB-89D2-43E7-92C2-E4C7CB2B6EE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5F10101-6E5A-4149-9234-C3DAFD220EEA}"/>
              </a:ext>
            </a:extLst>
          </p:cNvPr>
          <p:cNvSpPr>
            <a:spLocks noGrp="1"/>
          </p:cNvSpPr>
          <p:nvPr>
            <p:ph idx="1"/>
          </p:nvPr>
        </p:nvSpPr>
        <p:spPr/>
        <p:txBody>
          <a:bodyPr vert="horz" lIns="91440" tIns="45720" rIns="91440" bIns="45720" rtlCol="0" anchor="t">
            <a:normAutofit/>
          </a:bodyPr>
          <a:lstStyle/>
          <a:p>
            <a:r>
              <a:rPr lang="en-CA" dirty="0"/>
              <a:t>Do you think the criminal law prohibiting obscenity reaches the appropriate balance in between the competing values of freedom of expression and protecting morality and children?</a:t>
            </a:r>
            <a:endParaRPr lang="en-US" dirty="0">
              <a:solidFill>
                <a:schemeClr val="tx1"/>
              </a:solidFill>
            </a:endParaRPr>
          </a:p>
          <a:p>
            <a:r>
              <a:rPr lang="en-CA" dirty="0"/>
              <a:t>If the images were not allowed in court, should they not be allowed online? </a:t>
            </a:r>
          </a:p>
          <a:p>
            <a:r>
              <a:rPr lang="en-CA" dirty="0"/>
              <a:t>Is someone's Instagram feed their artwork? Should the same criminal sanctions and laws apply?</a:t>
            </a:r>
          </a:p>
          <a:p>
            <a:endParaRPr lang="en-US" dirty="0"/>
          </a:p>
        </p:txBody>
      </p:sp>
    </p:spTree>
    <p:extLst>
      <p:ext uri="{BB962C8B-B14F-4D97-AF65-F5344CB8AC3E}">
        <p14:creationId xmlns:p14="http://schemas.microsoft.com/office/powerpoint/2010/main" val="45524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4792-EC9C-4272-9881-98B7082304D3}"/>
              </a:ext>
            </a:extLst>
          </p:cNvPr>
          <p:cNvSpPr>
            <a:spLocks noGrp="1"/>
          </p:cNvSpPr>
          <p:nvPr>
            <p:ph type="title"/>
          </p:nvPr>
        </p:nvSpPr>
        <p:spPr/>
        <p:txBody>
          <a:bodyPr/>
          <a:lstStyle/>
          <a:p>
            <a:r>
              <a:rPr lang="en-US" dirty="0"/>
              <a:t>Artwork Depicting Self-Harm</a:t>
            </a:r>
          </a:p>
        </p:txBody>
      </p:sp>
      <p:sp>
        <p:nvSpPr>
          <p:cNvPr id="3" name="Content Placeholder 2">
            <a:extLst>
              <a:ext uri="{FF2B5EF4-FFF2-40B4-BE49-F238E27FC236}">
                <a16:creationId xmlns:a16="http://schemas.microsoft.com/office/drawing/2014/main" id="{1FD8A0E1-6171-4578-B2E9-308D82120E11}"/>
              </a:ext>
            </a:extLst>
          </p:cNvPr>
          <p:cNvSpPr>
            <a:spLocks noGrp="1"/>
          </p:cNvSpPr>
          <p:nvPr>
            <p:ph idx="1"/>
          </p:nvPr>
        </p:nvSpPr>
        <p:spPr/>
        <p:txBody>
          <a:bodyPr vert="horz" lIns="91440" tIns="45720" rIns="91440" bIns="45720" rtlCol="0" anchor="t">
            <a:normAutofit/>
          </a:bodyPr>
          <a:lstStyle/>
          <a:p>
            <a:r>
              <a:rPr lang="en-CA" b="1" u="sng" dirty="0"/>
              <a:t>Example</a:t>
            </a:r>
            <a:r>
              <a:rPr lang="en-CA" dirty="0"/>
              <a:t>: Marina </a:t>
            </a:r>
            <a:r>
              <a:rPr lang="en-CA" dirty="0" err="1"/>
              <a:t>Abramovic</a:t>
            </a:r>
            <a:endParaRPr lang="en-US" dirty="0" err="1"/>
          </a:p>
          <a:p>
            <a:r>
              <a:rPr lang="en-CA" dirty="0"/>
              <a:t>Serbian performance artist</a:t>
            </a:r>
            <a:endParaRPr lang="en-US" dirty="0">
              <a:solidFill>
                <a:schemeClr val="tx1"/>
              </a:solidFill>
            </a:endParaRPr>
          </a:p>
          <a:p>
            <a:r>
              <a:rPr lang="en-CA" dirty="0"/>
              <a:t>Her work is described as exploring the relationship between the performer and the audience, the limits of the body, and the possibilities of the mind.</a:t>
            </a:r>
            <a:endParaRPr lang="en-US" dirty="0">
              <a:solidFill>
                <a:schemeClr val="tx1"/>
              </a:solidFill>
            </a:endParaRPr>
          </a:p>
          <a:p>
            <a:r>
              <a:rPr lang="en-CA" dirty="0"/>
              <a:t>However, it may also be seen as inflicting and encouraging self-harm.</a:t>
            </a:r>
            <a:endParaRPr lang="en-US" dirty="0">
              <a:solidFill>
                <a:schemeClr val="tx1"/>
              </a:solidFill>
            </a:endParaRPr>
          </a:p>
          <a:p>
            <a:endParaRPr lang="en-US" dirty="0"/>
          </a:p>
        </p:txBody>
      </p:sp>
      <p:pic>
        <p:nvPicPr>
          <p:cNvPr id="4" name="Picture 4" descr="A person wearing a white shirt and black hair&#10;&#10;Description generated with very high confidence">
            <a:extLst>
              <a:ext uri="{FF2B5EF4-FFF2-40B4-BE49-F238E27FC236}">
                <a16:creationId xmlns:a16="http://schemas.microsoft.com/office/drawing/2014/main" id="{9474B747-BF32-4BF8-A3B7-A2E456C5AFE5}"/>
              </a:ext>
            </a:extLst>
          </p:cNvPr>
          <p:cNvPicPr>
            <a:picLocks noChangeAspect="1"/>
          </p:cNvPicPr>
          <p:nvPr/>
        </p:nvPicPr>
        <p:blipFill>
          <a:blip r:embed="rId2"/>
          <a:stretch>
            <a:fillRect/>
          </a:stretch>
        </p:blipFill>
        <p:spPr>
          <a:xfrm>
            <a:off x="9858375" y="4069990"/>
            <a:ext cx="1940944" cy="1940944"/>
          </a:xfrm>
          <a:prstGeom prst="rect">
            <a:avLst/>
          </a:prstGeom>
        </p:spPr>
      </p:pic>
    </p:spTree>
    <p:extLst>
      <p:ext uri="{BB962C8B-B14F-4D97-AF65-F5344CB8AC3E}">
        <p14:creationId xmlns:p14="http://schemas.microsoft.com/office/powerpoint/2010/main" val="2084726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7CFA-862E-4B3E-BCF2-DBA089710F99}"/>
              </a:ext>
            </a:extLst>
          </p:cNvPr>
          <p:cNvSpPr>
            <a:spLocks noGrp="1"/>
          </p:cNvSpPr>
          <p:nvPr>
            <p:ph type="title"/>
          </p:nvPr>
        </p:nvSpPr>
        <p:spPr/>
        <p:txBody>
          <a:bodyPr/>
          <a:lstStyle/>
          <a:p>
            <a:r>
              <a:rPr lang="en-US" dirty="0"/>
              <a:t>Her Artwork and its Impact</a:t>
            </a:r>
          </a:p>
        </p:txBody>
      </p:sp>
      <p:sp>
        <p:nvSpPr>
          <p:cNvPr id="3" name="Content Placeholder 2">
            <a:extLst>
              <a:ext uri="{FF2B5EF4-FFF2-40B4-BE49-F238E27FC236}">
                <a16:creationId xmlns:a16="http://schemas.microsoft.com/office/drawing/2014/main" id="{2E4F704B-3189-4CA8-87A3-061B6EAF5ADF}"/>
              </a:ext>
            </a:extLst>
          </p:cNvPr>
          <p:cNvSpPr>
            <a:spLocks noGrp="1"/>
          </p:cNvSpPr>
          <p:nvPr>
            <p:ph idx="1"/>
          </p:nvPr>
        </p:nvSpPr>
        <p:spPr>
          <a:xfrm>
            <a:off x="1155700" y="2603500"/>
            <a:ext cx="8824913" cy="3861998"/>
          </a:xfrm>
        </p:spPr>
        <p:txBody>
          <a:bodyPr vert="horz" lIns="91440" tIns="45720" rIns="91440" bIns="45720" rtlCol="0" anchor="t">
            <a:normAutofit fontScale="92500" lnSpcReduction="10000"/>
          </a:bodyPr>
          <a:lstStyle/>
          <a:p>
            <a:pPr algn="just"/>
            <a:r>
              <a:rPr lang="en-CA" dirty="0"/>
              <a:t>Since her infamous piece, many individuals had made (and posted online) renditions of this work. It is commonly as unsuccessful, featuring blood, pain, and suffering. </a:t>
            </a:r>
            <a:endParaRPr lang="en-US"/>
          </a:p>
          <a:p>
            <a:pPr algn="just"/>
            <a:r>
              <a:rPr lang="en-CA" dirty="0"/>
              <a:t>She has similar work: lying among fire, holding a bow and arrow across from her partner, combed her hair until her head bleed, lay down on ice blocks, and ran into cement pillars. </a:t>
            </a:r>
            <a:endParaRPr lang="en-US">
              <a:solidFill>
                <a:schemeClr val="tx1"/>
              </a:solidFill>
            </a:endParaRPr>
          </a:p>
          <a:p>
            <a:pPr algn="just"/>
            <a:r>
              <a:rPr lang="en-CA" dirty="0"/>
              <a:t>In “Rhythm 0”, she laid out 72 objects, including a saw, nails, matches, and a loaded pistol. Using a sign, she asked the audience to do whatever it wanted with her for six hours. It was an intense performance during which some visitors injured the young woman and tore her clothes, while others tried to protect her. </a:t>
            </a:r>
            <a:endParaRPr lang="en-US" dirty="0">
              <a:solidFill>
                <a:schemeClr val="tx1"/>
              </a:solidFill>
            </a:endParaRPr>
          </a:p>
          <a:p>
            <a:pPr algn="just"/>
            <a:endParaRPr lang="en-CA" dirty="0"/>
          </a:p>
          <a:p>
            <a:pPr algn="just"/>
            <a:r>
              <a:rPr lang="en-CA" dirty="0">
                <a:hlinkClick r:id="rId2"/>
              </a:rPr>
              <a:t>https://www.youtube.com/watch?v=0_s9OF91s5g</a:t>
            </a:r>
            <a:endParaRPr lang="en-US" dirty="0"/>
          </a:p>
          <a:p>
            <a:pPr algn="just"/>
            <a:endParaRPr lang="en-US" dirty="0"/>
          </a:p>
        </p:txBody>
      </p:sp>
    </p:spTree>
    <p:extLst>
      <p:ext uri="{BB962C8B-B14F-4D97-AF65-F5344CB8AC3E}">
        <p14:creationId xmlns:p14="http://schemas.microsoft.com/office/powerpoint/2010/main" val="10419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92AC-C041-49C8-9882-BDFA4BC1E8C2}"/>
              </a:ext>
            </a:extLst>
          </p:cNvPr>
          <p:cNvSpPr>
            <a:spLocks noGrp="1"/>
          </p:cNvSpPr>
          <p:nvPr>
            <p:ph type="title"/>
          </p:nvPr>
        </p:nvSpPr>
        <p:spPr/>
        <p:txBody>
          <a:bodyPr/>
          <a:lstStyle/>
          <a:p>
            <a:r>
              <a:rPr lang="en-US" dirty="0"/>
              <a:t>Self-Harm in TV Shows</a:t>
            </a:r>
          </a:p>
        </p:txBody>
      </p:sp>
      <p:sp>
        <p:nvSpPr>
          <p:cNvPr id="3" name="Content Placeholder 2">
            <a:extLst>
              <a:ext uri="{FF2B5EF4-FFF2-40B4-BE49-F238E27FC236}">
                <a16:creationId xmlns:a16="http://schemas.microsoft.com/office/drawing/2014/main" id="{D1F98416-1C22-486F-B949-D48B5059D6DF}"/>
              </a:ext>
            </a:extLst>
          </p:cNvPr>
          <p:cNvSpPr>
            <a:spLocks noGrp="1"/>
          </p:cNvSpPr>
          <p:nvPr>
            <p:ph idx="1"/>
          </p:nvPr>
        </p:nvSpPr>
        <p:spPr>
          <a:xfrm>
            <a:off x="447675" y="2514600"/>
            <a:ext cx="7394499" cy="3416300"/>
          </a:xfrm>
        </p:spPr>
        <p:txBody>
          <a:bodyPr vert="horz" lIns="91440" tIns="45720" rIns="91440" bIns="45720" rtlCol="0" anchor="t">
            <a:normAutofit/>
          </a:bodyPr>
          <a:lstStyle/>
          <a:p>
            <a:r>
              <a:rPr lang="en-US" dirty="0"/>
              <a:t>While </a:t>
            </a:r>
            <a:r>
              <a:rPr lang="en-US" dirty="0" err="1"/>
              <a:t>Abramovic's</a:t>
            </a:r>
            <a:r>
              <a:rPr lang="en-US" dirty="0"/>
              <a:t> work is easily accessed online and commonly viewed in galleries, there are even more readily available examples in television;</a:t>
            </a:r>
          </a:p>
          <a:p>
            <a:r>
              <a:rPr lang="en-US" dirty="0"/>
              <a:t>Consider, for example, an even more easily accessed portrayal of self-harm such as a Netflix show;</a:t>
            </a:r>
            <a:endParaRPr lang="en-US" dirty="0">
              <a:solidFill>
                <a:schemeClr val="tx1"/>
              </a:solidFill>
            </a:endParaRPr>
          </a:p>
          <a:p>
            <a:r>
              <a:rPr lang="en-US" dirty="0"/>
              <a:t>The hit TV series, "13 Reasons Why" has been said to encourage and glorify self-harm;</a:t>
            </a:r>
            <a:endParaRPr lang="en-US" dirty="0">
              <a:solidFill>
                <a:srgbClr val="000000"/>
              </a:solidFill>
            </a:endParaRPr>
          </a:p>
          <a:p>
            <a:r>
              <a:rPr lang="en-US" dirty="0"/>
              <a:t>How and should communications law interfere from the potential negative effects of this? Or should there be free reign due to freedom of expression? </a:t>
            </a:r>
            <a:endParaRPr lang="en-US" dirty="0">
              <a:solidFill>
                <a:schemeClr val="tx1"/>
              </a:solidFill>
            </a:endParaRPr>
          </a:p>
        </p:txBody>
      </p:sp>
      <p:pic>
        <p:nvPicPr>
          <p:cNvPr id="4" name="Picture 4" descr="A person wearing a white shirt&#10;&#10;Description generated with high confidence">
            <a:extLst>
              <a:ext uri="{FF2B5EF4-FFF2-40B4-BE49-F238E27FC236}">
                <a16:creationId xmlns:a16="http://schemas.microsoft.com/office/drawing/2014/main" id="{37B11AA9-2E8E-4617-9FBB-5F06CBD7D319}"/>
              </a:ext>
            </a:extLst>
          </p:cNvPr>
          <p:cNvPicPr>
            <a:picLocks noChangeAspect="1"/>
          </p:cNvPicPr>
          <p:nvPr/>
        </p:nvPicPr>
        <p:blipFill>
          <a:blip r:embed="rId2"/>
          <a:stretch>
            <a:fillRect/>
          </a:stretch>
        </p:blipFill>
        <p:spPr>
          <a:xfrm>
            <a:off x="7507288" y="2514600"/>
            <a:ext cx="3874560" cy="2689925"/>
          </a:xfrm>
          <a:prstGeom prst="rect">
            <a:avLst/>
          </a:prstGeom>
        </p:spPr>
      </p:pic>
    </p:spTree>
    <p:extLst>
      <p:ext uri="{BB962C8B-B14F-4D97-AF65-F5344CB8AC3E}">
        <p14:creationId xmlns:p14="http://schemas.microsoft.com/office/powerpoint/2010/main" val="300160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2F65-D32D-47DC-B15C-14468219F3F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81F18D5-06AB-4094-AEAB-1FC1535B695A}"/>
              </a:ext>
            </a:extLst>
          </p:cNvPr>
          <p:cNvSpPr>
            <a:spLocks noGrp="1"/>
          </p:cNvSpPr>
          <p:nvPr>
            <p:ph idx="1"/>
          </p:nvPr>
        </p:nvSpPr>
        <p:spPr/>
        <p:txBody>
          <a:bodyPr vert="horz" lIns="91440" tIns="45720" rIns="91440" bIns="45720" rtlCol="0" anchor="t">
            <a:normAutofit/>
          </a:bodyPr>
          <a:lstStyle/>
          <a:p>
            <a:pPr algn="just"/>
            <a:r>
              <a:rPr lang="en-CA" dirty="0"/>
              <a:t>Should this type of performance art (and videos) be legal to share?</a:t>
            </a:r>
            <a:endParaRPr lang="en-US" dirty="0"/>
          </a:p>
          <a:p>
            <a:pPr algn="just"/>
            <a:r>
              <a:rPr lang="en-CA" dirty="0"/>
              <a:t>Does performance art of this nature encourage self-harm and self-violence? How could this type of expression be regulated?</a:t>
            </a:r>
            <a:endParaRPr lang="en-US" dirty="0">
              <a:solidFill>
                <a:srgbClr val="000000"/>
              </a:solidFill>
            </a:endParaRPr>
          </a:p>
          <a:p>
            <a:pPr algn="just"/>
            <a:r>
              <a:rPr lang="en-CA" dirty="0">
                <a:solidFill>
                  <a:srgbClr val="404040"/>
                </a:solidFill>
              </a:rPr>
              <a:t>Should communications law be able to regulate what people share on their social media accounts at all? As it relates to their free expression in terms of speech and art.</a:t>
            </a:r>
          </a:p>
        </p:txBody>
      </p:sp>
    </p:spTree>
    <p:extLst>
      <p:ext uri="{BB962C8B-B14F-4D97-AF65-F5344CB8AC3E}">
        <p14:creationId xmlns:p14="http://schemas.microsoft.com/office/powerpoint/2010/main" val="266390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C713-C9DB-493D-A49A-BFDC34B224E5}"/>
              </a:ext>
            </a:extLst>
          </p:cNvPr>
          <p:cNvSpPr>
            <a:spLocks noGrp="1"/>
          </p:cNvSpPr>
          <p:nvPr>
            <p:ph type="ctrTitle"/>
          </p:nvPr>
        </p:nvSpPr>
        <p:spPr/>
        <p:txBody>
          <a:bodyPr/>
          <a:lstStyle/>
          <a:p>
            <a:r>
              <a:rPr lang="en-US" dirty="0"/>
              <a:t>Freedom</a:t>
            </a:r>
            <a:r>
              <a:rPr lang="en-US" dirty="0">
                <a:solidFill>
                  <a:srgbClr val="EBEBEB"/>
                </a:solidFill>
              </a:rPr>
              <a:t> of Expression on Campus</a:t>
            </a:r>
            <a:endParaRPr lang="en-US" dirty="0">
              <a:solidFill>
                <a:schemeClr val="tx1"/>
              </a:solidFill>
            </a:endParaRPr>
          </a:p>
        </p:txBody>
      </p:sp>
      <p:sp>
        <p:nvSpPr>
          <p:cNvPr id="3" name="Subtitle 2">
            <a:extLst>
              <a:ext uri="{FF2B5EF4-FFF2-40B4-BE49-F238E27FC236}">
                <a16:creationId xmlns:a16="http://schemas.microsoft.com/office/drawing/2014/main" id="{5F0D9BBD-403A-45B1-BC31-2AA336F5482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219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81FE7F72-639A-4094-B455-681EC732EB25}"/>
              </a:ext>
            </a:extLst>
          </p:cNvPr>
          <p:cNvPicPr>
            <a:picLocks noRot="1" noChangeAspect="1"/>
          </p:cNvPicPr>
          <p:nvPr>
            <a:videoFile r:link="rId1"/>
          </p:nvPr>
        </p:nvPicPr>
        <p:blipFill>
          <a:blip r:embed="rId3"/>
          <a:stretch>
            <a:fillRect/>
          </a:stretch>
        </p:blipFill>
        <p:spPr>
          <a:xfrm>
            <a:off x="504825" y="781050"/>
            <a:ext cx="11178785" cy="5210208"/>
          </a:xfrm>
          <a:prstGeom prst="rect">
            <a:avLst/>
          </a:prstGeom>
        </p:spPr>
      </p:pic>
    </p:spTree>
    <p:extLst>
      <p:ext uri="{BB962C8B-B14F-4D97-AF65-F5344CB8AC3E}">
        <p14:creationId xmlns:p14="http://schemas.microsoft.com/office/powerpoint/2010/main" val="4251877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19E3-6262-4BD1-8FF9-AF44435C5316}"/>
              </a:ext>
            </a:extLst>
          </p:cNvPr>
          <p:cNvSpPr>
            <a:spLocks noGrp="1"/>
          </p:cNvSpPr>
          <p:nvPr>
            <p:ph type="title"/>
          </p:nvPr>
        </p:nvSpPr>
        <p:spPr/>
        <p:txBody>
          <a:bodyPr/>
          <a:lstStyle/>
          <a:p>
            <a:r>
              <a:rPr lang="en-US" dirty="0"/>
              <a:t>Campusfreedomindex</a:t>
            </a:r>
            <a:r>
              <a:rPr lang="en-US" dirty="0">
                <a:solidFill>
                  <a:srgbClr val="EBEBEB"/>
                </a:solidFill>
              </a:rPr>
              <a:t>.ca</a:t>
            </a:r>
            <a:endParaRPr lang="en-US" dirty="0">
              <a:solidFill>
                <a:schemeClr val="tx1"/>
              </a:solidFill>
            </a:endParaRPr>
          </a:p>
        </p:txBody>
      </p:sp>
      <p:pic>
        <p:nvPicPr>
          <p:cNvPr id="5" name="Picture 8" descr="A screenshot of a cell phone&#10;&#10;Description generated with very high confidence">
            <a:extLst>
              <a:ext uri="{FF2B5EF4-FFF2-40B4-BE49-F238E27FC236}">
                <a16:creationId xmlns:a16="http://schemas.microsoft.com/office/drawing/2014/main" id="{0BEA305A-9968-4509-9E60-7119066EB486}"/>
              </a:ext>
            </a:extLst>
          </p:cNvPr>
          <p:cNvPicPr>
            <a:picLocks noGrp="1" noChangeAspect="1"/>
          </p:cNvPicPr>
          <p:nvPr>
            <p:ph idx="1"/>
          </p:nvPr>
        </p:nvPicPr>
        <p:blipFill>
          <a:blip r:embed="rId2"/>
          <a:stretch>
            <a:fillRect/>
          </a:stretch>
        </p:blipFill>
        <p:spPr>
          <a:xfrm>
            <a:off x="342900" y="2571750"/>
            <a:ext cx="11708673" cy="3737056"/>
          </a:xfrm>
          <a:prstGeom prst="rect">
            <a:avLst/>
          </a:prstGeom>
        </p:spPr>
      </p:pic>
    </p:spTree>
    <p:extLst>
      <p:ext uri="{BB962C8B-B14F-4D97-AF65-F5344CB8AC3E}">
        <p14:creationId xmlns:p14="http://schemas.microsoft.com/office/powerpoint/2010/main" val="58490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F17A-95B1-45EF-B1D2-76164BDC16B3}"/>
              </a:ext>
            </a:extLst>
          </p:cNvPr>
          <p:cNvSpPr>
            <a:spLocks noGrp="1"/>
          </p:cNvSpPr>
          <p:nvPr>
            <p:ph type="title"/>
          </p:nvPr>
        </p:nvSpPr>
        <p:spPr/>
        <p:txBody>
          <a:bodyPr/>
          <a:lstStyle/>
          <a:p>
            <a:r>
              <a:rPr lang="en-GB" dirty="0"/>
              <a:t>What is</a:t>
            </a:r>
            <a:r>
              <a:rPr lang="en-GB" dirty="0">
                <a:solidFill>
                  <a:srgbClr val="EBEBEB"/>
                </a:solidFill>
              </a:rPr>
              <a:t> it?</a:t>
            </a:r>
            <a:endParaRPr lang="en-US" dirty="0">
              <a:solidFill>
                <a:schemeClr val="tx1"/>
              </a:solidFill>
            </a:endParaRPr>
          </a:p>
        </p:txBody>
      </p:sp>
      <p:sp>
        <p:nvSpPr>
          <p:cNvPr id="3" name="Content Placeholder 2">
            <a:extLst>
              <a:ext uri="{FF2B5EF4-FFF2-40B4-BE49-F238E27FC236}">
                <a16:creationId xmlns:a16="http://schemas.microsoft.com/office/drawing/2014/main" id="{DFF97681-1FBC-441A-B306-39952B90FAE8}"/>
              </a:ext>
            </a:extLst>
          </p:cNvPr>
          <p:cNvSpPr>
            <a:spLocks noGrp="1"/>
          </p:cNvSpPr>
          <p:nvPr>
            <p:ph idx="1"/>
          </p:nvPr>
        </p:nvSpPr>
        <p:spPr/>
        <p:txBody>
          <a:bodyPr vert="horz" lIns="91440" tIns="45720" rIns="91440" bIns="45720" rtlCol="0" anchor="t">
            <a:normAutofit/>
          </a:bodyPr>
          <a:lstStyle/>
          <a:p>
            <a:r>
              <a:rPr lang="en-GB" sz="3200" dirty="0"/>
              <a:t>Freedom of Expression – as per the Oxford Dictionary: </a:t>
            </a:r>
          </a:p>
          <a:p>
            <a:pPr lvl="1"/>
            <a:r>
              <a:rPr lang="en-GB" sz="2800" dirty="0"/>
              <a:t>"The power or right to express one's opinions without censorship, restraint, or legal penalty."</a:t>
            </a:r>
          </a:p>
        </p:txBody>
      </p:sp>
    </p:spTree>
    <p:extLst>
      <p:ext uri="{BB962C8B-B14F-4D97-AF65-F5344CB8AC3E}">
        <p14:creationId xmlns:p14="http://schemas.microsoft.com/office/powerpoint/2010/main" val="213230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4F85-003F-45FA-8799-DD8B2F6776E9}"/>
              </a:ext>
            </a:extLst>
          </p:cNvPr>
          <p:cNvSpPr>
            <a:spLocks noGrp="1"/>
          </p:cNvSpPr>
          <p:nvPr>
            <p:ph type="title"/>
          </p:nvPr>
        </p:nvSpPr>
        <p:spPr/>
        <p:txBody>
          <a:bodyPr/>
          <a:lstStyle/>
          <a:p>
            <a:r>
              <a:rPr lang="en-US" dirty="0"/>
              <a:t>In regards to academic freedom, UBC’s Calendar states:</a:t>
            </a:r>
            <a:endParaRPr lang="en-US" dirty="0">
              <a:solidFill>
                <a:schemeClr val="tx1"/>
              </a:solidFill>
            </a:endParaRPr>
          </a:p>
        </p:txBody>
      </p:sp>
      <p:sp>
        <p:nvSpPr>
          <p:cNvPr id="3" name="Content Placeholder 2">
            <a:extLst>
              <a:ext uri="{FF2B5EF4-FFF2-40B4-BE49-F238E27FC236}">
                <a16:creationId xmlns:a16="http://schemas.microsoft.com/office/drawing/2014/main" id="{07E6407D-8DE7-4124-AEDF-D85F62907B2C}"/>
              </a:ext>
            </a:extLst>
          </p:cNvPr>
          <p:cNvSpPr>
            <a:spLocks noGrp="1"/>
          </p:cNvSpPr>
          <p:nvPr>
            <p:ph idx="1"/>
          </p:nvPr>
        </p:nvSpPr>
        <p:spPr>
          <a:xfrm>
            <a:off x="742950" y="2401019"/>
            <a:ext cx="10310550" cy="4464686"/>
          </a:xfrm>
        </p:spPr>
        <p:txBody>
          <a:bodyPr vert="horz" lIns="91440" tIns="45720" rIns="91440" bIns="45720" rtlCol="0" anchor="t">
            <a:normAutofit/>
          </a:bodyPr>
          <a:lstStyle/>
          <a:p>
            <a:pPr algn="just"/>
            <a:r>
              <a:rPr lang="en-US" i="1" dirty="0"/>
              <a:t>The members of the University enjoy certain rights and privileges essential to the fulfilment of its primary functions: instruction and the pursuit of knowledge. Central among these rights is the </a:t>
            </a:r>
            <a:r>
              <a:rPr lang="en-US" b="1" i="1" dirty="0"/>
              <a:t>freedom, within the law, to pursue what seems to them as fruitful avenues of inquiry</a:t>
            </a:r>
            <a:r>
              <a:rPr lang="en-US" i="1" dirty="0"/>
              <a:t>, to teach and to learn </a:t>
            </a:r>
            <a:r>
              <a:rPr lang="en-US" b="1" i="1" dirty="0"/>
              <a:t>unhindered</a:t>
            </a:r>
            <a:r>
              <a:rPr lang="en-US" i="1" dirty="0"/>
              <a:t> by external or non-academic constraints, and to</a:t>
            </a:r>
            <a:r>
              <a:rPr lang="en-US" b="1" i="1" dirty="0"/>
              <a:t> engage in full and unrestricted consideration of any opinion</a:t>
            </a:r>
            <a:r>
              <a:rPr lang="en-US" i="1" dirty="0"/>
              <a:t>. This freedom extends not only to the regular members of the University, but to all who are invited to participate in its forum. </a:t>
            </a:r>
            <a:r>
              <a:rPr lang="en-US" b="1" i="1" dirty="0"/>
              <a:t>Suppression of this freedom</a:t>
            </a:r>
            <a:r>
              <a:rPr lang="en-US" i="1" dirty="0"/>
              <a:t>, whether by institutions of the state, the officers of </a:t>
            </a:r>
            <a:r>
              <a:rPr lang="en-US" i="1" dirty="0" err="1"/>
              <a:t>athe</a:t>
            </a:r>
            <a:r>
              <a:rPr lang="en-US" i="1" dirty="0"/>
              <a:t> University, or the actions of private individuals, </a:t>
            </a:r>
            <a:r>
              <a:rPr lang="en-US" b="1" i="1" dirty="0"/>
              <a:t>would prevent the University from carrying out its primary functions</a:t>
            </a:r>
            <a:r>
              <a:rPr lang="en-US" i="1" dirty="0"/>
              <a:t>. All members of the University must recognize this fundamental principle and must share responsibility for supporting, safeguarding and preserving this central freedom. </a:t>
            </a:r>
            <a:r>
              <a:rPr lang="en-US" b="1" i="1" dirty="0" err="1"/>
              <a:t>Behaviour</a:t>
            </a:r>
            <a:r>
              <a:rPr lang="en-US" b="1" i="1" dirty="0"/>
              <a:t> that obstructs free and full discussion, not only of ideas that are safe and accepted, but of those which may be unpopular or even abhorrent</a:t>
            </a:r>
            <a:r>
              <a:rPr lang="en-US" i="1" dirty="0"/>
              <a:t>, </a:t>
            </a:r>
            <a:r>
              <a:rPr lang="en-US" b="1" i="1" dirty="0"/>
              <a:t>vitally threatens the integrity of the University's forum</a:t>
            </a:r>
            <a:r>
              <a:rPr lang="en-US" i="1" dirty="0"/>
              <a:t>. Such </a:t>
            </a:r>
            <a:r>
              <a:rPr lang="en-US" i="1" dirty="0" err="1"/>
              <a:t>behaviour</a:t>
            </a:r>
            <a:r>
              <a:rPr lang="en-US" i="1" dirty="0"/>
              <a:t> cannot be tolerated.</a:t>
            </a:r>
            <a:endParaRPr lang="en-US" dirty="0"/>
          </a:p>
        </p:txBody>
      </p:sp>
    </p:spTree>
    <p:extLst>
      <p:ext uri="{BB962C8B-B14F-4D97-AF65-F5344CB8AC3E}">
        <p14:creationId xmlns:p14="http://schemas.microsoft.com/office/powerpoint/2010/main" val="3044496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C605-577A-400E-BE61-C892B74BD4BC}"/>
              </a:ext>
            </a:extLst>
          </p:cNvPr>
          <p:cNvSpPr>
            <a:spLocks noGrp="1"/>
          </p:cNvSpPr>
          <p:nvPr>
            <p:ph type="title"/>
          </p:nvPr>
        </p:nvSpPr>
        <p:spPr/>
        <p:txBody>
          <a:bodyPr/>
          <a:lstStyle/>
          <a:p>
            <a:r>
              <a:rPr lang="en-US" dirty="0"/>
              <a:t>UBC's </a:t>
            </a:r>
            <a:r>
              <a:rPr lang="en-US" i="1" dirty="0"/>
              <a:t>Discrimination and Harassment Policy – updated </a:t>
            </a:r>
            <a:endParaRPr lang="en-US" dirty="0"/>
          </a:p>
        </p:txBody>
      </p:sp>
      <p:sp>
        <p:nvSpPr>
          <p:cNvPr id="3" name="Content Placeholder 2">
            <a:extLst>
              <a:ext uri="{FF2B5EF4-FFF2-40B4-BE49-F238E27FC236}">
                <a16:creationId xmlns:a16="http://schemas.microsoft.com/office/drawing/2014/main" id="{1F014EAD-EF41-4317-BAF0-A47E5C24B9CD}"/>
              </a:ext>
            </a:extLst>
          </p:cNvPr>
          <p:cNvSpPr>
            <a:spLocks noGrp="1"/>
          </p:cNvSpPr>
          <p:nvPr>
            <p:ph idx="1"/>
          </p:nvPr>
        </p:nvSpPr>
        <p:spPr/>
        <p:txBody>
          <a:bodyPr vert="horz" lIns="91440" tIns="45720" rIns="91440" bIns="45720" rtlCol="0" anchor="t">
            <a:normAutofit/>
          </a:bodyPr>
          <a:lstStyle/>
          <a:p>
            <a:pPr algn="just"/>
            <a:r>
              <a:rPr lang="en-US" dirty="0"/>
              <a:t>The previous </a:t>
            </a:r>
            <a:r>
              <a:rPr lang="en-US" i="1" dirty="0"/>
              <a:t>Policy</a:t>
            </a:r>
            <a:r>
              <a:rPr lang="en-US" dirty="0"/>
              <a:t> stated that the </a:t>
            </a:r>
            <a:r>
              <a:rPr lang="en-US" i="1" dirty="0"/>
              <a:t>Discrimination and Harassment Policy </a:t>
            </a:r>
            <a:r>
              <a:rPr lang="en-US" b="1" dirty="0"/>
              <a:t>should not</a:t>
            </a:r>
            <a:r>
              <a:rPr lang="en-US" dirty="0"/>
              <a:t> be interpreted in a way that </a:t>
            </a:r>
            <a:r>
              <a:rPr lang="en-US" b="1" dirty="0"/>
              <a:t>contradicts the </a:t>
            </a:r>
            <a:r>
              <a:rPr lang="en-US" b="1" i="1" dirty="0"/>
              <a:t>Academic Freedom Statement.</a:t>
            </a:r>
            <a:endParaRPr lang="en-US" b="1" dirty="0"/>
          </a:p>
          <a:p>
            <a:pPr algn="just"/>
            <a:r>
              <a:rPr lang="en-US" dirty="0"/>
              <a:t>Updated in 2011 the new </a:t>
            </a:r>
            <a:r>
              <a:rPr lang="en-US" i="1" dirty="0"/>
              <a:t>Policy</a:t>
            </a:r>
            <a:r>
              <a:rPr lang="en-US" dirty="0"/>
              <a:t> states that </a:t>
            </a:r>
            <a:r>
              <a:rPr lang="en-US" b="1" dirty="0"/>
              <a:t>academic freedom</a:t>
            </a:r>
            <a:r>
              <a:rPr lang="en-US" dirty="0"/>
              <a:t> shall be </a:t>
            </a:r>
            <a:r>
              <a:rPr lang="en-US" b="1" dirty="0"/>
              <a:t>interpreted</a:t>
            </a:r>
            <a:r>
              <a:rPr lang="en-US" dirty="0"/>
              <a:t> in a way that is </a:t>
            </a:r>
            <a:r>
              <a:rPr lang="en-US" b="1" dirty="0"/>
              <a:t>consistent with</a:t>
            </a:r>
            <a:r>
              <a:rPr lang="en-US" dirty="0"/>
              <a:t> the </a:t>
            </a:r>
            <a:r>
              <a:rPr lang="en-US" i="1" dirty="0"/>
              <a:t>Discrimination and Harassment Policy</a:t>
            </a:r>
            <a:r>
              <a:rPr lang="en-US" dirty="0"/>
              <a:t>, The new </a:t>
            </a:r>
            <a:r>
              <a:rPr lang="en-US" i="1" dirty="0"/>
              <a:t>Policy</a:t>
            </a:r>
            <a:r>
              <a:rPr lang="en-US" dirty="0"/>
              <a:t> reads:</a:t>
            </a:r>
            <a:endParaRPr lang="en-US" b="1" i="1" dirty="0"/>
          </a:p>
          <a:p>
            <a:pPr lvl="1" algn="just"/>
            <a:r>
              <a:rPr lang="en-US" i="1" dirty="0"/>
              <a:t>Academic Freedom and freedom of thought, belief, opinion and expression carries with it the </a:t>
            </a:r>
            <a:r>
              <a:rPr lang="en-US" b="1" i="1" dirty="0"/>
              <a:t>expectation that all Members</a:t>
            </a:r>
            <a:r>
              <a:rPr lang="en-US" i="1" dirty="0"/>
              <a:t> of the University Community will </a:t>
            </a:r>
            <a:r>
              <a:rPr lang="en-US" b="1" i="1" dirty="0"/>
              <a:t>conduct themselves</a:t>
            </a:r>
            <a:r>
              <a:rPr lang="en-US" i="1" dirty="0"/>
              <a:t> in a responsible manner so </a:t>
            </a:r>
            <a:r>
              <a:rPr lang="en-US" b="1" i="1" dirty="0"/>
              <a:t>as not to cause, condone or participate</a:t>
            </a:r>
            <a:r>
              <a:rPr lang="en-US" i="1" dirty="0"/>
              <a:t> in the Discrimination or </a:t>
            </a:r>
            <a:r>
              <a:rPr lang="en-US" b="1" i="1" dirty="0"/>
              <a:t>Harassment</a:t>
            </a:r>
            <a:r>
              <a:rPr lang="en-US" i="1" dirty="0"/>
              <a:t> of another person or group of persons.</a:t>
            </a:r>
            <a:endParaRPr lang="en-US" dirty="0"/>
          </a:p>
        </p:txBody>
      </p:sp>
    </p:spTree>
    <p:extLst>
      <p:ext uri="{BB962C8B-B14F-4D97-AF65-F5344CB8AC3E}">
        <p14:creationId xmlns:p14="http://schemas.microsoft.com/office/powerpoint/2010/main" val="112417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4737-2558-4839-AC4B-E1D9B171003C}"/>
              </a:ext>
            </a:extLst>
          </p:cNvPr>
          <p:cNvSpPr>
            <a:spLocks noGrp="1"/>
          </p:cNvSpPr>
          <p:nvPr>
            <p:ph type="title"/>
          </p:nvPr>
        </p:nvSpPr>
        <p:spPr/>
        <p:txBody>
          <a:bodyPr/>
          <a:lstStyle/>
          <a:p>
            <a:r>
              <a:rPr lang="en-US" dirty="0"/>
              <a:t>Before vs After</a:t>
            </a:r>
          </a:p>
        </p:txBody>
      </p:sp>
      <p:sp>
        <p:nvSpPr>
          <p:cNvPr id="3" name="Content Placeholder 2">
            <a:extLst>
              <a:ext uri="{FF2B5EF4-FFF2-40B4-BE49-F238E27FC236}">
                <a16:creationId xmlns:a16="http://schemas.microsoft.com/office/drawing/2014/main" id="{E035215C-807C-4C08-BC16-AFC8A6C8A96B}"/>
              </a:ext>
            </a:extLst>
          </p:cNvPr>
          <p:cNvSpPr>
            <a:spLocks noGrp="1"/>
          </p:cNvSpPr>
          <p:nvPr>
            <p:ph idx="1"/>
          </p:nvPr>
        </p:nvSpPr>
        <p:spPr/>
        <p:txBody>
          <a:bodyPr vert="horz" lIns="91440" tIns="45720" rIns="91440" bIns="45720" rtlCol="0" anchor="t">
            <a:normAutofit/>
          </a:bodyPr>
          <a:lstStyle/>
          <a:p>
            <a:pPr algn="just"/>
            <a:r>
              <a:rPr lang="en-US" dirty="0"/>
              <a:t>The new </a:t>
            </a:r>
            <a:r>
              <a:rPr lang="en-US" i="1" dirty="0"/>
              <a:t>Policy</a:t>
            </a:r>
            <a:r>
              <a:rPr lang="en-US" dirty="0"/>
              <a:t> goes on to define ‘harassment’ as follows:</a:t>
            </a:r>
            <a:endParaRPr lang="en-US"/>
          </a:p>
          <a:p>
            <a:pPr lvl="1" algn="just"/>
            <a:r>
              <a:rPr lang="en-US" i="1" dirty="0"/>
              <a:t>3.4 Harassment is</a:t>
            </a:r>
            <a:r>
              <a:rPr lang="en-US" b="1" i="1" dirty="0"/>
              <a:t> comment</a:t>
            </a:r>
            <a:r>
              <a:rPr lang="en-US" i="1" dirty="0"/>
              <a:t> or conduct that one knows or ought reasonably to know is unwelcome, that </a:t>
            </a:r>
            <a:r>
              <a:rPr lang="en-US" b="1" i="1" dirty="0"/>
              <a:t>creates a negative impact for the recipient</a:t>
            </a:r>
            <a:r>
              <a:rPr lang="en-US" i="1" dirty="0"/>
              <a:t>, and that is related to one or more of the prohibited grounds of discrimination as set out in the B.C. Human Rights Code.</a:t>
            </a:r>
            <a:endParaRPr lang="en-US" dirty="0">
              <a:solidFill>
                <a:schemeClr val="tx1"/>
              </a:solidFill>
            </a:endParaRPr>
          </a:p>
          <a:p>
            <a:pPr algn="just">
              <a:buNone/>
            </a:pPr>
            <a:r>
              <a:rPr lang="en-US" sz="1100" dirty="0">
                <a:solidFill>
                  <a:srgbClr val="FFFFFF"/>
                </a:solidFill>
                <a:latin typeface="Calibri"/>
                <a:cs typeface="Calibri"/>
              </a:rPr>
              <a:t>appears to define ‘harassment’ broadly to include comment” that “creates a negative impact for the recipient,” is a troubling step away</a:t>
            </a:r>
            <a:endParaRPr lang="en-US" dirty="0">
              <a:solidFill>
                <a:schemeClr val="tx1"/>
              </a:solidFill>
            </a:endParaRPr>
          </a:p>
          <a:p>
            <a:pPr algn="just"/>
            <a:r>
              <a:rPr lang="en-US" dirty="0"/>
              <a:t>This appears to define ‘harassment’ broadly to include “comment” that “creates a negative impact for the recipient,” is a troubling step away from protecting free speech.</a:t>
            </a:r>
          </a:p>
        </p:txBody>
      </p:sp>
    </p:spTree>
    <p:extLst>
      <p:ext uri="{BB962C8B-B14F-4D97-AF65-F5344CB8AC3E}">
        <p14:creationId xmlns:p14="http://schemas.microsoft.com/office/powerpoint/2010/main" val="1415723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6D7B-C27C-4A52-A069-088A7D22B437}"/>
              </a:ext>
            </a:extLst>
          </p:cNvPr>
          <p:cNvSpPr>
            <a:spLocks noGrp="1"/>
          </p:cNvSpPr>
          <p:nvPr>
            <p:ph type="title"/>
          </p:nvPr>
        </p:nvSpPr>
        <p:spPr/>
        <p:txBody>
          <a:bodyPr/>
          <a:lstStyle/>
          <a:p>
            <a:r>
              <a:rPr lang="en-US" dirty="0"/>
              <a:t>UBC Rec – 2015 Censored team names</a:t>
            </a:r>
          </a:p>
        </p:txBody>
      </p:sp>
      <p:sp>
        <p:nvSpPr>
          <p:cNvPr id="5" name="Text Placeholder 4">
            <a:extLst>
              <a:ext uri="{FF2B5EF4-FFF2-40B4-BE49-F238E27FC236}">
                <a16:creationId xmlns:a16="http://schemas.microsoft.com/office/drawing/2014/main" id="{0FB59966-923E-4DA5-801C-004C68E60119}"/>
              </a:ext>
            </a:extLst>
          </p:cNvPr>
          <p:cNvSpPr>
            <a:spLocks noGrp="1"/>
          </p:cNvSpPr>
          <p:nvPr>
            <p:ph type="body" idx="1"/>
          </p:nvPr>
        </p:nvSpPr>
        <p:spPr/>
        <p:txBody>
          <a:bodyPr/>
          <a:lstStyle/>
          <a:p>
            <a:r>
              <a:rPr lang="en-US" dirty="0"/>
              <a:t>Censored</a:t>
            </a:r>
          </a:p>
        </p:txBody>
      </p:sp>
      <p:sp>
        <p:nvSpPr>
          <p:cNvPr id="3" name="Content Placeholder 2">
            <a:extLst>
              <a:ext uri="{FF2B5EF4-FFF2-40B4-BE49-F238E27FC236}">
                <a16:creationId xmlns:a16="http://schemas.microsoft.com/office/drawing/2014/main" id="{46F5987B-4A92-4A98-8649-9A623AD15248}"/>
              </a:ext>
            </a:extLst>
          </p:cNvPr>
          <p:cNvSpPr>
            <a:spLocks noGrp="1"/>
          </p:cNvSpPr>
          <p:nvPr>
            <p:ph sz="half" idx="2"/>
          </p:nvPr>
        </p:nvSpPr>
        <p:spPr/>
        <p:txBody>
          <a:bodyPr vert="horz" lIns="91440" tIns="45720" rIns="91440" bIns="45720" rtlCol="0" anchor="t">
            <a:normAutofit/>
          </a:bodyPr>
          <a:lstStyle/>
          <a:p>
            <a:r>
              <a:rPr lang="en-US" dirty="0">
                <a:solidFill>
                  <a:srgbClr val="404040"/>
                </a:solidFill>
              </a:rPr>
              <a:t>“Got SEMENT?,” </a:t>
            </a:r>
          </a:p>
          <a:p>
            <a:r>
              <a:rPr lang="en-US" dirty="0">
                <a:solidFill>
                  <a:srgbClr val="404040"/>
                </a:solidFill>
              </a:rPr>
              <a:t>“</a:t>
            </a:r>
            <a:r>
              <a:rPr lang="en-US" dirty="0" err="1">
                <a:solidFill>
                  <a:srgbClr val="404040"/>
                </a:solidFill>
              </a:rPr>
              <a:t>Suckin</a:t>
            </a:r>
            <a:r>
              <a:rPr lang="en-US" dirty="0">
                <a:solidFill>
                  <a:srgbClr val="404040"/>
                </a:solidFill>
              </a:rPr>
              <a:t>' D's” and </a:t>
            </a:r>
            <a:r>
              <a:rPr lang="en-US" dirty="0" err="1">
                <a:solidFill>
                  <a:srgbClr val="404040"/>
                </a:solidFill>
              </a:rPr>
              <a:t>Strokin</a:t>
            </a:r>
            <a:r>
              <a:rPr lang="en-US" dirty="0">
                <a:solidFill>
                  <a:srgbClr val="404040"/>
                </a:solidFill>
              </a:rPr>
              <a:t>' P’s,” </a:t>
            </a:r>
            <a:endParaRPr lang="en-US">
              <a:solidFill>
                <a:srgbClr val="000000"/>
              </a:solidFill>
            </a:endParaRPr>
          </a:p>
          <a:p>
            <a:r>
              <a:rPr lang="en-US" dirty="0">
                <a:solidFill>
                  <a:srgbClr val="404040"/>
                </a:solidFill>
              </a:rPr>
              <a:t>“Whiskey Disc,”</a:t>
            </a:r>
            <a:endParaRPr lang="en-US" dirty="0">
              <a:solidFill>
                <a:srgbClr val="000000"/>
              </a:solidFill>
            </a:endParaRPr>
          </a:p>
          <a:p>
            <a:r>
              <a:rPr lang="en-US" dirty="0">
                <a:solidFill>
                  <a:srgbClr val="404040"/>
                </a:solidFill>
              </a:rPr>
              <a:t> “Floppy Disc,” </a:t>
            </a:r>
            <a:endParaRPr lang="en-US">
              <a:solidFill>
                <a:srgbClr val="000000"/>
              </a:solidFill>
            </a:endParaRPr>
          </a:p>
          <a:p>
            <a:r>
              <a:rPr lang="en-US" dirty="0">
                <a:solidFill>
                  <a:srgbClr val="404040"/>
                </a:solidFill>
              </a:rPr>
              <a:t>“Peter North Stars,” and </a:t>
            </a:r>
            <a:endParaRPr lang="en-US" dirty="0">
              <a:solidFill>
                <a:srgbClr val="000000"/>
              </a:solidFill>
            </a:endParaRPr>
          </a:p>
          <a:p>
            <a:r>
              <a:rPr lang="en-US" dirty="0">
                <a:solidFill>
                  <a:srgbClr val="404040"/>
                </a:solidFill>
              </a:rPr>
              <a:t>“#</a:t>
            </a:r>
            <a:r>
              <a:rPr lang="en-US" dirty="0" err="1">
                <a:solidFill>
                  <a:srgbClr val="404040"/>
                </a:solidFill>
              </a:rPr>
              <a:t>AirCanadaSucks</a:t>
            </a:r>
            <a:r>
              <a:rPr lang="en-US" dirty="0">
                <a:solidFill>
                  <a:srgbClr val="404040"/>
                </a:solidFill>
              </a:rPr>
              <a:t>”</a:t>
            </a:r>
          </a:p>
        </p:txBody>
      </p:sp>
      <p:sp>
        <p:nvSpPr>
          <p:cNvPr id="7" name="Text Placeholder 6">
            <a:extLst>
              <a:ext uri="{FF2B5EF4-FFF2-40B4-BE49-F238E27FC236}">
                <a16:creationId xmlns:a16="http://schemas.microsoft.com/office/drawing/2014/main" id="{819AD279-ABD0-4478-8788-24DCDC8B0A7E}"/>
              </a:ext>
            </a:extLst>
          </p:cNvPr>
          <p:cNvSpPr>
            <a:spLocks noGrp="1"/>
          </p:cNvSpPr>
          <p:nvPr>
            <p:ph type="body" sz="quarter" idx="3"/>
          </p:nvPr>
        </p:nvSpPr>
        <p:spPr/>
        <p:txBody>
          <a:bodyPr/>
          <a:lstStyle/>
          <a:p>
            <a:r>
              <a:rPr lang="en-US" dirty="0"/>
              <a:t>Allowed</a:t>
            </a:r>
          </a:p>
        </p:txBody>
      </p:sp>
      <p:sp>
        <p:nvSpPr>
          <p:cNvPr id="9" name="Content Placeholder 8">
            <a:extLst>
              <a:ext uri="{FF2B5EF4-FFF2-40B4-BE49-F238E27FC236}">
                <a16:creationId xmlns:a16="http://schemas.microsoft.com/office/drawing/2014/main" id="{A6AC4AF5-172E-4919-A350-BA26344C0073}"/>
              </a:ext>
            </a:extLst>
          </p:cNvPr>
          <p:cNvSpPr>
            <a:spLocks noGrp="1"/>
          </p:cNvSpPr>
          <p:nvPr>
            <p:ph sz="quarter" idx="4"/>
          </p:nvPr>
        </p:nvSpPr>
        <p:spPr/>
        <p:txBody>
          <a:bodyPr vert="horz" lIns="91440" tIns="45720" rIns="91440" bIns="45720" rtlCol="0" anchor="t">
            <a:normAutofit/>
          </a:bodyPr>
          <a:lstStyle/>
          <a:p>
            <a:r>
              <a:rPr lang="en-US" dirty="0"/>
              <a:t>“</a:t>
            </a:r>
            <a:r>
              <a:rPr lang="en-US" dirty="0" err="1"/>
              <a:t>EnviroMENTALS</a:t>
            </a:r>
            <a:r>
              <a:rPr lang="en-US" dirty="0"/>
              <a:t>,” “</a:t>
            </a:r>
            <a:r>
              <a:rPr lang="en-US" dirty="0" err="1"/>
              <a:t>Pimpin</a:t>
            </a:r>
            <a:r>
              <a:rPr lang="en-US" dirty="0"/>
              <a:t>’ </a:t>
            </a:r>
            <a:r>
              <a:rPr lang="en-US" dirty="0" err="1"/>
              <a:t>Ain’t</a:t>
            </a:r>
            <a:r>
              <a:rPr lang="en-US" dirty="0"/>
              <a:t> Easy,”</a:t>
            </a:r>
          </a:p>
          <a:p>
            <a:r>
              <a:rPr lang="en-US" dirty="0"/>
              <a:t>“Show Me </a:t>
            </a:r>
            <a:r>
              <a:rPr lang="en-US" dirty="0" err="1"/>
              <a:t>Ya</a:t>
            </a:r>
            <a:r>
              <a:rPr lang="en-US" dirty="0"/>
              <a:t> TDs,”</a:t>
            </a:r>
            <a:endParaRPr lang="en-US" dirty="0">
              <a:solidFill>
                <a:srgbClr val="000000"/>
              </a:solidFill>
            </a:endParaRPr>
          </a:p>
          <a:p>
            <a:r>
              <a:rPr lang="en-US" dirty="0"/>
              <a:t>“Girls Gone Wild,”</a:t>
            </a:r>
            <a:endParaRPr lang="en-US" dirty="0">
              <a:solidFill>
                <a:srgbClr val="000000"/>
              </a:solidFill>
            </a:endParaRPr>
          </a:p>
          <a:p>
            <a:r>
              <a:rPr lang="en-US" dirty="0"/>
              <a:t>“Beaches Be Cray,”</a:t>
            </a:r>
            <a:endParaRPr lang="en-US" dirty="0">
              <a:solidFill>
                <a:srgbClr val="000000"/>
              </a:solidFill>
            </a:endParaRPr>
          </a:p>
          <a:p>
            <a:r>
              <a:rPr lang="en-US" dirty="0"/>
              <a:t>“Gold Diggers,”</a:t>
            </a:r>
            <a:endParaRPr lang="en-US" dirty="0">
              <a:solidFill>
                <a:srgbClr val="000000"/>
              </a:solidFill>
            </a:endParaRPr>
          </a:p>
          <a:p>
            <a:r>
              <a:rPr lang="en-US" dirty="0"/>
              <a:t>“Homewreckers” and </a:t>
            </a:r>
            <a:endParaRPr lang="en-US" dirty="0">
              <a:solidFill>
                <a:srgbClr val="000000"/>
              </a:solidFill>
            </a:endParaRPr>
          </a:p>
          <a:p>
            <a:r>
              <a:rPr lang="en-US" dirty="0"/>
              <a:t>“High Speed Drillers.”</a:t>
            </a:r>
            <a:endParaRPr lang="en-US" dirty="0">
              <a:solidFill>
                <a:schemeClr val="tx1"/>
              </a:solidFill>
            </a:endParaRPr>
          </a:p>
          <a:p>
            <a:endParaRPr lang="en-US" dirty="0"/>
          </a:p>
        </p:txBody>
      </p:sp>
    </p:spTree>
    <p:extLst>
      <p:ext uri="{BB962C8B-B14F-4D97-AF65-F5344CB8AC3E}">
        <p14:creationId xmlns:p14="http://schemas.microsoft.com/office/powerpoint/2010/main" val="1528831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EED09DC6-7A58-4E83-9981-0C17712DEBC9}"/>
              </a:ext>
            </a:extLst>
          </p:cNvPr>
          <p:cNvPicPr>
            <a:picLocks noRot="1" noChangeAspect="1"/>
          </p:cNvPicPr>
          <p:nvPr>
            <a:videoFile r:link="rId1"/>
          </p:nvPr>
        </p:nvPicPr>
        <p:blipFill>
          <a:blip r:embed="rId3"/>
          <a:stretch>
            <a:fillRect/>
          </a:stretch>
        </p:blipFill>
        <p:spPr>
          <a:xfrm>
            <a:off x="885825" y="762000"/>
            <a:ext cx="10280343" cy="5355044"/>
          </a:xfrm>
          <a:prstGeom prst="rect">
            <a:avLst/>
          </a:prstGeom>
        </p:spPr>
      </p:pic>
      <p:sp>
        <p:nvSpPr>
          <p:cNvPr id="4" name="TextBox 3">
            <a:extLst>
              <a:ext uri="{FF2B5EF4-FFF2-40B4-BE49-F238E27FC236}">
                <a16:creationId xmlns:a16="http://schemas.microsoft.com/office/drawing/2014/main" id="{4D73EB4A-64EF-457C-A82D-9A012542228C}"/>
              </a:ext>
            </a:extLst>
          </p:cNvPr>
          <p:cNvSpPr txBox="1"/>
          <p:nvPr/>
        </p:nvSpPr>
        <p:spPr>
          <a:xfrm>
            <a:off x="1162050" y="23812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Solution?</a:t>
            </a:r>
          </a:p>
        </p:txBody>
      </p:sp>
    </p:spTree>
    <p:extLst>
      <p:ext uri="{BB962C8B-B14F-4D97-AF65-F5344CB8AC3E}">
        <p14:creationId xmlns:p14="http://schemas.microsoft.com/office/powerpoint/2010/main" val="2989489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C713-C9DB-493D-A49A-BFDC34B224E5}"/>
              </a:ext>
            </a:extLst>
          </p:cNvPr>
          <p:cNvSpPr>
            <a:spLocks noGrp="1"/>
          </p:cNvSpPr>
          <p:nvPr>
            <p:ph type="ctrTitle"/>
          </p:nvPr>
        </p:nvSpPr>
        <p:spPr/>
        <p:txBody>
          <a:bodyPr/>
          <a:lstStyle/>
          <a:p>
            <a:r>
              <a:rPr lang="en-US" dirty="0"/>
              <a:t>Freedom</a:t>
            </a:r>
            <a:r>
              <a:rPr lang="en-US" dirty="0">
                <a:solidFill>
                  <a:srgbClr val="EBEBEB"/>
                </a:solidFill>
              </a:rPr>
              <a:t> of Expression Moving Forward</a:t>
            </a:r>
            <a:endParaRPr lang="en-US" dirty="0">
              <a:solidFill>
                <a:schemeClr val="tx1"/>
              </a:solidFill>
            </a:endParaRPr>
          </a:p>
        </p:txBody>
      </p:sp>
      <p:sp>
        <p:nvSpPr>
          <p:cNvPr id="3" name="Subtitle 2">
            <a:extLst>
              <a:ext uri="{FF2B5EF4-FFF2-40B4-BE49-F238E27FC236}">
                <a16:creationId xmlns:a16="http://schemas.microsoft.com/office/drawing/2014/main" id="{5F0D9BBD-403A-45B1-BC31-2AA336F5482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24167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5953-81DE-4915-BCB4-190B77AAC08B}"/>
              </a:ext>
            </a:extLst>
          </p:cNvPr>
          <p:cNvSpPr>
            <a:spLocks noGrp="1"/>
          </p:cNvSpPr>
          <p:nvPr>
            <p:ph type="title"/>
          </p:nvPr>
        </p:nvSpPr>
        <p:spPr>
          <a:xfrm>
            <a:off x="1155700" y="973138"/>
            <a:ext cx="9235865" cy="708025"/>
          </a:xfrm>
        </p:spPr>
        <p:txBody>
          <a:bodyPr/>
          <a:lstStyle/>
          <a:p>
            <a:pPr marL="457200"/>
            <a:r>
              <a:rPr lang="en-US" dirty="0"/>
              <a:t>Curbing</a:t>
            </a:r>
            <a:r>
              <a:rPr lang="en-US" dirty="0">
                <a:solidFill>
                  <a:srgbClr val="EBEBEB"/>
                </a:solidFill>
              </a:rPr>
              <a:t> Piracy = Curbing Expression?</a:t>
            </a:r>
          </a:p>
        </p:txBody>
      </p:sp>
      <p:sp>
        <p:nvSpPr>
          <p:cNvPr id="3" name="Content Placeholder 2">
            <a:extLst>
              <a:ext uri="{FF2B5EF4-FFF2-40B4-BE49-F238E27FC236}">
                <a16:creationId xmlns:a16="http://schemas.microsoft.com/office/drawing/2014/main" id="{1B9C8AD7-5FFE-424C-828F-BDBD28C439B8}"/>
              </a:ext>
            </a:extLst>
          </p:cNvPr>
          <p:cNvSpPr>
            <a:spLocks noGrp="1"/>
          </p:cNvSpPr>
          <p:nvPr>
            <p:ph idx="1"/>
          </p:nvPr>
        </p:nvSpPr>
        <p:spPr/>
        <p:txBody>
          <a:bodyPr vert="horz" lIns="91440" tIns="45720" rIns="91440" bIns="45720" rtlCol="0" anchor="t">
            <a:normAutofit/>
          </a:bodyPr>
          <a:lstStyle/>
          <a:p>
            <a:pPr algn="just"/>
            <a:r>
              <a:rPr lang="en-US" dirty="0"/>
              <a:t>A coalition of organizations, called </a:t>
            </a:r>
            <a:r>
              <a:rPr lang="en-US" dirty="0" err="1"/>
              <a:t>FairPlay</a:t>
            </a:r>
            <a:r>
              <a:rPr lang="en-US" dirty="0"/>
              <a:t> Canada — spearheaded by Bell — is asking the CRTC to implement a website-blocking system to curb piracy.</a:t>
            </a:r>
            <a:endParaRPr lang="en-US"/>
          </a:p>
          <a:p>
            <a:pPr lvl="1" algn="just"/>
            <a:r>
              <a:rPr lang="en-US" dirty="0"/>
              <a:t>Create an official Internet censorship committee</a:t>
            </a:r>
          </a:p>
          <a:p>
            <a:pPr lvl="1" algn="just"/>
            <a:r>
              <a:rPr lang="en-US" dirty="0"/>
              <a:t>Decide which sites infringe copyright and make recommendations to block them – NO JUDICIAL OVERSIGHT</a:t>
            </a:r>
          </a:p>
          <a:p>
            <a:pPr algn="just"/>
            <a:endParaRPr lang="en-US" dirty="0"/>
          </a:p>
          <a:p>
            <a:pPr marL="0" indent="0" algn="just">
              <a:buNone/>
            </a:pPr>
            <a:endParaRPr lang="en-US" dirty="0"/>
          </a:p>
          <a:p>
            <a:pPr marL="0" indent="0" algn="just">
              <a:buNone/>
            </a:pPr>
            <a:endParaRPr lang="en-US" dirty="0"/>
          </a:p>
          <a:p>
            <a:pPr marL="457200" lvl="1" indent="0" algn="just">
              <a:buNone/>
            </a:pPr>
            <a:endParaRPr lang="en-US" dirty="0"/>
          </a:p>
        </p:txBody>
      </p:sp>
    </p:spTree>
    <p:extLst>
      <p:ext uri="{BB962C8B-B14F-4D97-AF65-F5344CB8AC3E}">
        <p14:creationId xmlns:p14="http://schemas.microsoft.com/office/powerpoint/2010/main" val="1912687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EF73-6671-4B76-880E-B35C9E3D18A5}"/>
              </a:ext>
            </a:extLst>
          </p:cNvPr>
          <p:cNvSpPr>
            <a:spLocks noGrp="1"/>
          </p:cNvSpPr>
          <p:nvPr>
            <p:ph type="title"/>
          </p:nvPr>
        </p:nvSpPr>
        <p:spPr/>
        <p:txBody>
          <a:bodyPr/>
          <a:lstStyle/>
          <a:p>
            <a:r>
              <a:rPr lang="en-US" dirty="0"/>
              <a:t>Laws Limiting Freedom of Expression</a:t>
            </a:r>
          </a:p>
        </p:txBody>
      </p:sp>
      <p:sp>
        <p:nvSpPr>
          <p:cNvPr id="3" name="Content Placeholder 2">
            <a:extLst>
              <a:ext uri="{FF2B5EF4-FFF2-40B4-BE49-F238E27FC236}">
                <a16:creationId xmlns:a16="http://schemas.microsoft.com/office/drawing/2014/main" id="{378D97CA-01A4-4074-801E-74FF42ED8815}"/>
              </a:ext>
            </a:extLst>
          </p:cNvPr>
          <p:cNvSpPr>
            <a:spLocks noGrp="1"/>
          </p:cNvSpPr>
          <p:nvPr>
            <p:ph idx="1"/>
          </p:nvPr>
        </p:nvSpPr>
        <p:spPr/>
        <p:txBody>
          <a:bodyPr vert="horz" lIns="91440" tIns="45720" rIns="91440" bIns="45720" rtlCol="0" anchor="t">
            <a:normAutofit fontScale="92500"/>
          </a:bodyPr>
          <a:lstStyle/>
          <a:p>
            <a:pPr algn="just"/>
            <a:r>
              <a:rPr lang="en-US" sz="2800" dirty="0"/>
              <a:t>Freedom of expression in Canada is not absolute:</a:t>
            </a:r>
            <a:endParaRPr lang="en-US"/>
          </a:p>
          <a:p>
            <a:pPr lvl="1" algn="just"/>
            <a:r>
              <a:rPr lang="en-US" sz="2400" dirty="0"/>
              <a:t>Section 1 of the Charter allows the government to pass laws that limit free expression so long as the limits are reasonable and can be justified in a free and democratic society. (Constitution Act 1982)</a:t>
            </a:r>
          </a:p>
          <a:p>
            <a:pPr algn="just"/>
            <a:r>
              <a:rPr lang="en-US" sz="2400" b="1" dirty="0"/>
              <a:t>What is the mark of reasonableness that a law would have to meet to successfully limit freedom of expression in Canada?</a:t>
            </a:r>
          </a:p>
        </p:txBody>
      </p:sp>
    </p:spTree>
    <p:extLst>
      <p:ext uri="{BB962C8B-B14F-4D97-AF65-F5344CB8AC3E}">
        <p14:creationId xmlns:p14="http://schemas.microsoft.com/office/powerpoint/2010/main" val="177332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C713-C9DB-493D-A49A-BFDC34B224E5}"/>
              </a:ext>
            </a:extLst>
          </p:cNvPr>
          <p:cNvSpPr>
            <a:spLocks noGrp="1"/>
          </p:cNvSpPr>
          <p:nvPr>
            <p:ph type="ctrTitle"/>
          </p:nvPr>
        </p:nvSpPr>
        <p:spPr/>
        <p:txBody>
          <a:bodyPr/>
          <a:lstStyle/>
          <a:p>
            <a:r>
              <a:rPr lang="en-US" dirty="0"/>
              <a:t>Print</a:t>
            </a:r>
            <a:endParaRPr lang="en-US" dirty="0">
              <a:solidFill>
                <a:schemeClr val="tx1"/>
              </a:solidFill>
            </a:endParaRPr>
          </a:p>
        </p:txBody>
      </p:sp>
      <p:sp>
        <p:nvSpPr>
          <p:cNvPr id="3" name="Subtitle 2">
            <a:extLst>
              <a:ext uri="{FF2B5EF4-FFF2-40B4-BE49-F238E27FC236}">
                <a16:creationId xmlns:a16="http://schemas.microsoft.com/office/drawing/2014/main" id="{5F0D9BBD-403A-45B1-BC31-2AA336F54827}"/>
              </a:ext>
            </a:extLst>
          </p:cNvPr>
          <p:cNvSpPr>
            <a:spLocks noGrp="1"/>
          </p:cNvSpPr>
          <p:nvPr>
            <p:ph type="subTitle" idx="1"/>
          </p:nvPr>
        </p:nvSpPr>
        <p:spPr/>
        <p:txBody>
          <a:bodyPr/>
          <a:lstStyle/>
          <a:p>
            <a:r>
              <a:rPr lang="en-US" dirty="0"/>
              <a:t>FREEDOM OF EXPRESS = FREEDOM TO OFFEND? </a:t>
            </a:r>
          </a:p>
        </p:txBody>
      </p:sp>
    </p:spTree>
    <p:extLst>
      <p:ext uri="{BB962C8B-B14F-4D97-AF65-F5344CB8AC3E}">
        <p14:creationId xmlns:p14="http://schemas.microsoft.com/office/powerpoint/2010/main" val="289310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6467-658D-4006-AE6B-DE6DCDCB4715}"/>
              </a:ext>
            </a:extLst>
          </p:cNvPr>
          <p:cNvSpPr>
            <a:spLocks noGrp="1"/>
          </p:cNvSpPr>
          <p:nvPr>
            <p:ph type="title"/>
          </p:nvPr>
        </p:nvSpPr>
        <p:spPr/>
        <p:txBody>
          <a:bodyPr/>
          <a:lstStyle/>
          <a:p>
            <a:r>
              <a:rPr lang="en-GB" dirty="0"/>
              <a:t>Expression in Printed Media </a:t>
            </a:r>
          </a:p>
        </p:txBody>
      </p:sp>
      <p:sp>
        <p:nvSpPr>
          <p:cNvPr id="3" name="Content Placeholder 2">
            <a:extLst>
              <a:ext uri="{FF2B5EF4-FFF2-40B4-BE49-F238E27FC236}">
                <a16:creationId xmlns:a16="http://schemas.microsoft.com/office/drawing/2014/main" id="{094632D5-4BFC-4D6C-99AE-291657CAAFE1}"/>
              </a:ext>
            </a:extLst>
          </p:cNvPr>
          <p:cNvSpPr>
            <a:spLocks noGrp="1"/>
          </p:cNvSpPr>
          <p:nvPr>
            <p:ph idx="1"/>
          </p:nvPr>
        </p:nvSpPr>
        <p:spPr/>
        <p:txBody>
          <a:bodyPr vert="horz" lIns="91440" tIns="45720" rIns="91440" bIns="45720" rtlCol="0" anchor="t">
            <a:normAutofit/>
          </a:bodyPr>
          <a:lstStyle/>
          <a:p>
            <a:r>
              <a:rPr lang="en-GB" dirty="0"/>
              <a:t>'Freedom of the Press' is included as a protected freedom in the Canadian Charter. </a:t>
            </a:r>
          </a:p>
          <a:p>
            <a:r>
              <a:rPr lang="en-GB" dirty="0"/>
              <a:t>The Press has, for centuries, been a vital mechanism of informing society on matters of public interest, and creating a platform for debate, scrutiny and reflection. </a:t>
            </a:r>
          </a:p>
          <a:p>
            <a:r>
              <a:rPr lang="en-GB" dirty="0"/>
              <a:t>Thus, it can be argued that a free press, without restraint on its expression is crucial to the functioning of a democratic society. </a:t>
            </a:r>
          </a:p>
        </p:txBody>
      </p:sp>
    </p:spTree>
    <p:extLst>
      <p:ext uri="{BB962C8B-B14F-4D97-AF65-F5344CB8AC3E}">
        <p14:creationId xmlns:p14="http://schemas.microsoft.com/office/powerpoint/2010/main" val="298078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E693-60BF-405E-A41B-4D6F073B96F9}"/>
              </a:ext>
            </a:extLst>
          </p:cNvPr>
          <p:cNvSpPr>
            <a:spLocks noGrp="1"/>
          </p:cNvSpPr>
          <p:nvPr>
            <p:ph type="title"/>
          </p:nvPr>
        </p:nvSpPr>
        <p:spPr/>
        <p:txBody>
          <a:bodyPr/>
          <a:lstStyle/>
          <a:p>
            <a:r>
              <a:rPr lang="en-GB" dirty="0"/>
              <a:t>Drawing the Line </a:t>
            </a:r>
          </a:p>
        </p:txBody>
      </p:sp>
      <p:sp>
        <p:nvSpPr>
          <p:cNvPr id="3" name="Content Placeholder 2">
            <a:extLst>
              <a:ext uri="{FF2B5EF4-FFF2-40B4-BE49-F238E27FC236}">
                <a16:creationId xmlns:a16="http://schemas.microsoft.com/office/drawing/2014/main" id="{974BE10E-6C95-44BC-A146-B2D4616D9FB7}"/>
              </a:ext>
            </a:extLst>
          </p:cNvPr>
          <p:cNvSpPr>
            <a:spLocks noGrp="1"/>
          </p:cNvSpPr>
          <p:nvPr>
            <p:ph idx="1"/>
          </p:nvPr>
        </p:nvSpPr>
        <p:spPr/>
        <p:txBody>
          <a:bodyPr vert="horz" lIns="91440" tIns="45720" rIns="91440" bIns="45720" rtlCol="0" anchor="t">
            <a:normAutofit/>
          </a:bodyPr>
          <a:lstStyle/>
          <a:p>
            <a:r>
              <a:rPr lang="en-GB" dirty="0"/>
              <a:t>Most definitions of freedom of expression come with a caveat: 'without deliberately causing harm to others' character and/or reputation by false or misleading statements.' E.g. defamation. </a:t>
            </a:r>
            <a:endParaRPr lang="en-US" dirty="0"/>
          </a:p>
          <a:p>
            <a:r>
              <a:rPr lang="en-GB" dirty="0"/>
              <a:t>But what about causing harm to a concept, an ideology, a religion, or race?</a:t>
            </a:r>
          </a:p>
          <a:p>
            <a:r>
              <a:rPr lang="en-GB" dirty="0"/>
              <a:t>Where do we draw the line between a freedom of expression, and a freedom to offend? </a:t>
            </a:r>
          </a:p>
        </p:txBody>
      </p:sp>
    </p:spTree>
    <p:extLst>
      <p:ext uri="{BB962C8B-B14F-4D97-AF65-F5344CB8AC3E}">
        <p14:creationId xmlns:p14="http://schemas.microsoft.com/office/powerpoint/2010/main" val="322785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1044-19F9-4EE5-865F-ED02BD47599C}"/>
              </a:ext>
            </a:extLst>
          </p:cNvPr>
          <p:cNvSpPr>
            <a:spLocks noGrp="1"/>
          </p:cNvSpPr>
          <p:nvPr>
            <p:ph type="title"/>
          </p:nvPr>
        </p:nvSpPr>
        <p:spPr/>
        <p:txBody>
          <a:bodyPr/>
          <a:lstStyle/>
          <a:p>
            <a:r>
              <a:rPr lang="en-GB" dirty="0"/>
              <a:t>Charlie Hebdo </a:t>
            </a:r>
          </a:p>
        </p:txBody>
      </p:sp>
      <p:sp>
        <p:nvSpPr>
          <p:cNvPr id="3" name="Content Placeholder 2">
            <a:extLst>
              <a:ext uri="{FF2B5EF4-FFF2-40B4-BE49-F238E27FC236}">
                <a16:creationId xmlns:a16="http://schemas.microsoft.com/office/drawing/2014/main" id="{E496D557-3612-4FDC-AE7D-ABCD90A149AB}"/>
              </a:ext>
            </a:extLst>
          </p:cNvPr>
          <p:cNvSpPr>
            <a:spLocks noGrp="1"/>
          </p:cNvSpPr>
          <p:nvPr>
            <p:ph idx="1"/>
          </p:nvPr>
        </p:nvSpPr>
        <p:spPr/>
        <p:txBody>
          <a:bodyPr vert="horz" lIns="91440" tIns="45720" rIns="91440" bIns="45720" rtlCol="0" anchor="t">
            <a:normAutofit lnSpcReduction="10000"/>
          </a:bodyPr>
          <a:lstStyle/>
          <a:p>
            <a:r>
              <a:rPr lang="en-GB" dirty="0"/>
              <a:t>The Satirical Magazine reprinted controversial cartoons from a Danish Cartoonist mocking the Prophet Muhammad in 2006, and continued to create pieces mocking Islam and the Prophet over the next decade. </a:t>
            </a:r>
            <a:endParaRPr lang="en-US" dirty="0"/>
          </a:p>
          <a:p>
            <a:r>
              <a:rPr lang="en-GB" dirty="0"/>
              <a:t>In 2011, their offices were firebombed, and in 2015, two men representing AQ attacked the office, and murdered 12 employees of the magazine in a shootout massacre that was intended as revenge for the honour of the Prophet Muhammad. </a:t>
            </a:r>
          </a:p>
          <a:p>
            <a:pPr marL="0" indent="0">
              <a:buNone/>
            </a:pPr>
            <a:endParaRPr lang="en-GB" dirty="0">
              <a:solidFill>
                <a:srgbClr val="404040"/>
              </a:solidFill>
            </a:endParaRPr>
          </a:p>
          <a:p>
            <a:r>
              <a:rPr lang="en-GB" b="1" dirty="0">
                <a:solidFill>
                  <a:srgbClr val="404040"/>
                </a:solidFill>
              </a:rPr>
              <a:t>How much is too much? Did Charlie Hebdo go too far? Should there be a restriction on the freedom of expression given to the printing press, or should it be an absolute liberty? </a:t>
            </a:r>
          </a:p>
        </p:txBody>
      </p:sp>
      <p:pic>
        <p:nvPicPr>
          <p:cNvPr id="4" name="Picture 4" descr="A close up of a logo&#10;&#10;Description generated with very high confidence">
            <a:extLst>
              <a:ext uri="{FF2B5EF4-FFF2-40B4-BE49-F238E27FC236}">
                <a16:creationId xmlns:a16="http://schemas.microsoft.com/office/drawing/2014/main" id="{57D966F5-4C3F-40D6-B004-AC62DCDFF8EA}"/>
              </a:ext>
            </a:extLst>
          </p:cNvPr>
          <p:cNvPicPr>
            <a:picLocks noChangeAspect="1"/>
          </p:cNvPicPr>
          <p:nvPr/>
        </p:nvPicPr>
        <p:blipFill>
          <a:blip r:embed="rId3"/>
          <a:stretch>
            <a:fillRect/>
          </a:stretch>
        </p:blipFill>
        <p:spPr>
          <a:xfrm>
            <a:off x="9982652" y="4819650"/>
            <a:ext cx="2018249" cy="1860377"/>
          </a:xfrm>
          <a:prstGeom prst="rect">
            <a:avLst/>
          </a:prstGeom>
        </p:spPr>
      </p:pic>
    </p:spTree>
    <p:extLst>
      <p:ext uri="{BB962C8B-B14F-4D97-AF65-F5344CB8AC3E}">
        <p14:creationId xmlns:p14="http://schemas.microsoft.com/office/powerpoint/2010/main" val="23364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6EBF-2DFF-4498-9D96-1E06A32FA78A}"/>
              </a:ext>
            </a:extLst>
          </p:cNvPr>
          <p:cNvSpPr>
            <a:spLocks noGrp="1"/>
          </p:cNvSpPr>
          <p:nvPr>
            <p:ph type="title"/>
          </p:nvPr>
        </p:nvSpPr>
        <p:spPr/>
        <p:txBody>
          <a:bodyPr/>
          <a:lstStyle/>
          <a:p>
            <a:r>
              <a:rPr lang="en-GB" dirty="0"/>
              <a:t>Absolute vs Partial </a:t>
            </a:r>
          </a:p>
        </p:txBody>
      </p:sp>
      <p:sp>
        <p:nvSpPr>
          <p:cNvPr id="3" name="Text Placeholder 2">
            <a:extLst>
              <a:ext uri="{FF2B5EF4-FFF2-40B4-BE49-F238E27FC236}">
                <a16:creationId xmlns:a16="http://schemas.microsoft.com/office/drawing/2014/main" id="{07FD6EE2-CCEB-4788-AF05-1FB4869C9D29}"/>
              </a:ext>
            </a:extLst>
          </p:cNvPr>
          <p:cNvSpPr>
            <a:spLocks noGrp="1"/>
          </p:cNvSpPr>
          <p:nvPr>
            <p:ph type="body" idx="1"/>
          </p:nvPr>
        </p:nvSpPr>
        <p:spPr>
          <a:xfrm>
            <a:off x="916078" y="2200275"/>
            <a:ext cx="5064035" cy="647700"/>
          </a:xfrm>
        </p:spPr>
        <p:txBody>
          <a:bodyPr/>
          <a:lstStyle/>
          <a:p>
            <a:r>
              <a:rPr lang="en-GB" dirty="0"/>
              <a:t>For </a:t>
            </a:r>
          </a:p>
        </p:txBody>
      </p:sp>
      <p:sp>
        <p:nvSpPr>
          <p:cNvPr id="4" name="Content Placeholder 3">
            <a:extLst>
              <a:ext uri="{FF2B5EF4-FFF2-40B4-BE49-F238E27FC236}">
                <a16:creationId xmlns:a16="http://schemas.microsoft.com/office/drawing/2014/main" id="{E04D575A-89BC-4D26-8F87-EFE0B7ED742E}"/>
              </a:ext>
            </a:extLst>
          </p:cNvPr>
          <p:cNvSpPr>
            <a:spLocks noGrp="1"/>
          </p:cNvSpPr>
          <p:nvPr>
            <p:ph sz="half" idx="2"/>
          </p:nvPr>
        </p:nvSpPr>
        <p:spPr>
          <a:xfrm>
            <a:off x="538163" y="2885457"/>
            <a:ext cx="5441950" cy="3791568"/>
          </a:xfrm>
        </p:spPr>
        <p:txBody>
          <a:bodyPr vert="horz" lIns="91440" tIns="45720" rIns="91440" bIns="45720" rtlCol="0" anchor="t">
            <a:normAutofit fontScale="92500" lnSpcReduction="10000"/>
          </a:bodyPr>
          <a:lstStyle/>
          <a:p>
            <a:r>
              <a:rPr lang="en-GB" dirty="0"/>
              <a:t>Doesn’t cause harm in the abstract – attacked a belief, not the individuals who hold that belief – get over it.</a:t>
            </a:r>
          </a:p>
          <a:p>
            <a:r>
              <a:rPr lang="en-GB" dirty="0"/>
              <a:t>Satire isn't conditional – pieces on Catholicism, Judaism, Government, etc. </a:t>
            </a:r>
            <a:endParaRPr lang="en-GB" dirty="0">
              <a:solidFill>
                <a:srgbClr val="000000"/>
              </a:solidFill>
            </a:endParaRPr>
          </a:p>
          <a:p>
            <a:r>
              <a:rPr lang="en-GB" dirty="0">
                <a:solidFill>
                  <a:srgbClr val="404040"/>
                </a:solidFill>
              </a:rPr>
              <a:t>Sex sells.. So does Polarisation! </a:t>
            </a:r>
          </a:p>
          <a:p>
            <a:r>
              <a:rPr lang="en-GB" dirty="0">
                <a:solidFill>
                  <a:srgbClr val="404040"/>
                </a:solidFill>
              </a:rPr>
              <a:t>'Political correctness gone mad', 'Snowflake Millennials' - a fear of offending can create a culture of fear of criticising/challenging. </a:t>
            </a:r>
          </a:p>
          <a:p>
            <a:r>
              <a:rPr lang="en-GB" dirty="0">
                <a:solidFill>
                  <a:srgbClr val="404040"/>
                </a:solidFill>
              </a:rPr>
              <a:t>'Freedom to mock is our greatest weapon' - CC's Great Dictator mocking Hitler. </a:t>
            </a:r>
          </a:p>
          <a:p>
            <a:r>
              <a:rPr lang="en-GB" dirty="0">
                <a:solidFill>
                  <a:srgbClr val="404040"/>
                </a:solidFill>
              </a:rPr>
              <a:t>Freedom to express, and also a freedom to defend. </a:t>
            </a:r>
          </a:p>
        </p:txBody>
      </p:sp>
      <p:sp>
        <p:nvSpPr>
          <p:cNvPr id="5" name="Text Placeholder 4">
            <a:extLst>
              <a:ext uri="{FF2B5EF4-FFF2-40B4-BE49-F238E27FC236}">
                <a16:creationId xmlns:a16="http://schemas.microsoft.com/office/drawing/2014/main" id="{204623FB-35B8-4B6A-BCA3-6B4D43A3AE8B}"/>
              </a:ext>
            </a:extLst>
          </p:cNvPr>
          <p:cNvSpPr>
            <a:spLocks noGrp="1"/>
          </p:cNvSpPr>
          <p:nvPr>
            <p:ph type="body" sz="quarter" idx="3"/>
          </p:nvPr>
        </p:nvSpPr>
        <p:spPr>
          <a:xfrm>
            <a:off x="6208713" y="2200275"/>
            <a:ext cx="4824412" cy="647535"/>
          </a:xfrm>
        </p:spPr>
        <p:txBody>
          <a:bodyPr/>
          <a:lstStyle/>
          <a:p>
            <a:r>
              <a:rPr lang="en-GB" dirty="0"/>
              <a:t>Against </a:t>
            </a:r>
          </a:p>
        </p:txBody>
      </p:sp>
      <p:sp>
        <p:nvSpPr>
          <p:cNvPr id="6" name="Content Placeholder 5">
            <a:extLst>
              <a:ext uri="{FF2B5EF4-FFF2-40B4-BE49-F238E27FC236}">
                <a16:creationId xmlns:a16="http://schemas.microsoft.com/office/drawing/2014/main" id="{49884911-D965-47F8-93BC-B7ED99D7E55D}"/>
              </a:ext>
            </a:extLst>
          </p:cNvPr>
          <p:cNvSpPr>
            <a:spLocks noGrp="1"/>
          </p:cNvSpPr>
          <p:nvPr>
            <p:ph sz="quarter" idx="4"/>
          </p:nvPr>
        </p:nvSpPr>
        <p:spPr>
          <a:xfrm>
            <a:off x="6208713" y="2885457"/>
            <a:ext cx="5643562" cy="3682031"/>
          </a:xfrm>
        </p:spPr>
        <p:txBody>
          <a:bodyPr vert="horz" lIns="91440" tIns="45720" rIns="91440" bIns="45720" rtlCol="0" anchor="t">
            <a:normAutofit fontScale="92500" lnSpcReduction="10000"/>
          </a:bodyPr>
          <a:lstStyle/>
          <a:p>
            <a:r>
              <a:rPr lang="en-GB" dirty="0"/>
              <a:t>Reinforcing particular stereotypes and prejudices e.g. Muslims/Terrorism, Jews/Gold, Immigrants/Vermin etc. can be very dangerous. - Hate Crimes in UK risen since Brexit vote. Weimar (snowball argument). </a:t>
            </a:r>
          </a:p>
          <a:p>
            <a:r>
              <a:rPr lang="en-GB" dirty="0"/>
              <a:t>Religion etc. Could be argued to form part of the character of an individual – defamation? How could this be contrasted with attacks on race, gender, or sexuality? </a:t>
            </a:r>
          </a:p>
          <a:p>
            <a:r>
              <a:rPr lang="en-GB" dirty="0"/>
              <a:t>Human rights issues? </a:t>
            </a:r>
          </a:p>
          <a:p>
            <a:endParaRPr lang="en-GB" dirty="0"/>
          </a:p>
          <a:p>
            <a:endParaRPr lang="en-GB" dirty="0"/>
          </a:p>
        </p:txBody>
      </p:sp>
    </p:spTree>
    <p:extLst>
      <p:ext uri="{BB962C8B-B14F-4D97-AF65-F5344CB8AC3E}">
        <p14:creationId xmlns:p14="http://schemas.microsoft.com/office/powerpoint/2010/main" val="139355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8142-2C1F-4BB6-9424-54FF872C6A4C}"/>
              </a:ext>
            </a:extLst>
          </p:cNvPr>
          <p:cNvSpPr>
            <a:spLocks noGrp="1"/>
          </p:cNvSpPr>
          <p:nvPr>
            <p:ph type="title"/>
          </p:nvPr>
        </p:nvSpPr>
        <p:spPr/>
        <p:txBody>
          <a:bodyPr/>
          <a:lstStyle/>
          <a:p>
            <a:r>
              <a:rPr lang="en-GB" dirty="0"/>
              <a:t>'What would have become of </a:t>
            </a:r>
            <a:r>
              <a:rPr lang="en-GB" dirty="0" err="1"/>
              <a:t>Aylan</a:t>
            </a:r>
            <a:r>
              <a:rPr lang="en-GB" dirty="0"/>
              <a:t> had he grown up? A groper'</a:t>
            </a:r>
            <a:endParaRPr lang="en-US"/>
          </a:p>
        </p:txBody>
      </p:sp>
      <p:pic>
        <p:nvPicPr>
          <p:cNvPr id="7" name="Picture 7" descr="A close up of text on a white surface&#10;&#10;Description generated with high confidence">
            <a:extLst>
              <a:ext uri="{FF2B5EF4-FFF2-40B4-BE49-F238E27FC236}">
                <a16:creationId xmlns:a16="http://schemas.microsoft.com/office/drawing/2014/main" id="{F411849A-1250-4A14-A23B-A69B39D838A0}"/>
              </a:ext>
            </a:extLst>
          </p:cNvPr>
          <p:cNvPicPr>
            <a:picLocks noChangeAspect="1"/>
          </p:cNvPicPr>
          <p:nvPr/>
        </p:nvPicPr>
        <p:blipFill>
          <a:blip r:embed="rId2"/>
          <a:stretch>
            <a:fillRect/>
          </a:stretch>
        </p:blipFill>
        <p:spPr>
          <a:xfrm>
            <a:off x="6515100" y="809625"/>
            <a:ext cx="5415286" cy="5372081"/>
          </a:xfrm>
          <a:prstGeom prst="rect">
            <a:avLst/>
          </a:prstGeom>
        </p:spPr>
      </p:pic>
    </p:spTree>
    <p:extLst>
      <p:ext uri="{BB962C8B-B14F-4D97-AF65-F5344CB8AC3E}">
        <p14:creationId xmlns:p14="http://schemas.microsoft.com/office/powerpoint/2010/main" val="3082784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TF00001243</Template>
  <TotalTime>0</TotalTime>
  <Words>1378</Words>
  <Application>Microsoft Macintosh PowerPoint</Application>
  <PresentationFormat>Widescreen</PresentationFormat>
  <Paragraphs>191</Paragraphs>
  <Slides>37</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Ion Boardroom</vt:lpstr>
      <vt:lpstr>Freedom of Expression</vt:lpstr>
      <vt:lpstr>Expression in Canada</vt:lpstr>
      <vt:lpstr>What is it?</vt:lpstr>
      <vt:lpstr>Print</vt:lpstr>
      <vt:lpstr>Expression in Printed Media </vt:lpstr>
      <vt:lpstr>Drawing the Line </vt:lpstr>
      <vt:lpstr>Charlie Hebdo </vt:lpstr>
      <vt:lpstr>Absolute vs Partial </vt:lpstr>
      <vt:lpstr>'What would have become of Aylan had he grown up? A groper'</vt:lpstr>
      <vt:lpstr>To Regulate or Not To Regulate?</vt:lpstr>
      <vt:lpstr>Internet</vt:lpstr>
      <vt:lpstr>Expression on the Internet</vt:lpstr>
      <vt:lpstr>Powerful Mediums</vt:lpstr>
      <vt:lpstr>Internet Censorship in China</vt:lpstr>
      <vt:lpstr>Real World Consequence </vt:lpstr>
      <vt:lpstr>ART</vt:lpstr>
      <vt:lpstr>Expression in Art </vt:lpstr>
      <vt:lpstr>Artwork with Sexual Content</vt:lpstr>
      <vt:lpstr>The Law</vt:lpstr>
      <vt:lpstr>Ontario v Langer (1995), 123 DLR (4th) 289</vt:lpstr>
      <vt:lpstr>"Artwork" with Sexual Content</vt:lpstr>
      <vt:lpstr>Questions</vt:lpstr>
      <vt:lpstr>Artwork Depicting Self-Harm</vt:lpstr>
      <vt:lpstr>Her Artwork and its Impact</vt:lpstr>
      <vt:lpstr>Self-Harm in TV Shows</vt:lpstr>
      <vt:lpstr>Questions</vt:lpstr>
      <vt:lpstr>Freedom of Expression on Campus</vt:lpstr>
      <vt:lpstr>PowerPoint Presentation</vt:lpstr>
      <vt:lpstr>Campusfreedomindex.ca</vt:lpstr>
      <vt:lpstr>In regards to academic freedom, UBC’s Calendar states:</vt:lpstr>
      <vt:lpstr>UBC's Discrimination and Harassment Policy – updated </vt:lpstr>
      <vt:lpstr>Before vs After</vt:lpstr>
      <vt:lpstr>UBC Rec – 2015 Censored team names</vt:lpstr>
      <vt:lpstr>PowerPoint Presentation</vt:lpstr>
      <vt:lpstr>Freedom of Expression Moving Forward</vt:lpstr>
      <vt:lpstr>Curbing Piracy = Curbing Expression?</vt:lpstr>
      <vt:lpstr>Laws Limiting Freedom of Expression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07548056355</cp:lastModifiedBy>
  <cp:revision>16</cp:revision>
  <dcterms:created xsi:type="dcterms:W3CDTF">2015-09-22T16:57:55Z</dcterms:created>
  <dcterms:modified xsi:type="dcterms:W3CDTF">2018-03-14T16:17:39Z</dcterms:modified>
</cp:coreProperties>
</file>