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577" r:id="rId2"/>
    <p:sldId id="1084" r:id="rId3"/>
    <p:sldId id="1086" r:id="rId4"/>
    <p:sldId id="1087" r:id="rId5"/>
    <p:sldId id="1323" r:id="rId6"/>
    <p:sldId id="1127" r:id="rId7"/>
    <p:sldId id="1293" r:id="rId8"/>
    <p:sldId id="1766" r:id="rId9"/>
    <p:sldId id="1767" r:id="rId10"/>
    <p:sldId id="1768" r:id="rId11"/>
    <p:sldId id="1769" r:id="rId12"/>
    <p:sldId id="1770" r:id="rId13"/>
    <p:sldId id="1771" r:id="rId14"/>
    <p:sldId id="1772" r:id="rId15"/>
    <p:sldId id="1172" r:id="rId16"/>
    <p:sldId id="1462" r:id="rId17"/>
    <p:sldId id="1081" r:id="rId18"/>
    <p:sldId id="1255" r:id="rId19"/>
    <p:sldId id="1783" r:id="rId20"/>
    <p:sldId id="1134" r:id="rId21"/>
    <p:sldId id="1773" r:id="rId22"/>
    <p:sldId id="1774" r:id="rId23"/>
    <p:sldId id="1777" r:id="rId24"/>
    <p:sldId id="1782" r:id="rId25"/>
    <p:sldId id="1781" r:id="rId26"/>
    <p:sldId id="1776" r:id="rId27"/>
    <p:sldId id="1778" r:id="rId28"/>
    <p:sldId id="1705" r:id="rId29"/>
    <p:sldId id="1300" r:id="rId30"/>
    <p:sldId id="1301" r:id="rId31"/>
    <p:sldId id="1171" r:id="rId32"/>
    <p:sldId id="1158" r:id="rId33"/>
    <p:sldId id="1718" r:id="rId34"/>
    <p:sldId id="1787" r:id="rId35"/>
    <p:sldId id="1784" r:id="rId36"/>
    <p:sldId id="1788" r:id="rId37"/>
    <p:sldId id="1173" r:id="rId38"/>
    <p:sldId id="1760" r:id="rId39"/>
    <p:sldId id="1762" r:id="rId40"/>
    <p:sldId id="1763" r:id="rId41"/>
    <p:sldId id="1761" r:id="rId42"/>
    <p:sldId id="1174" r:id="rId43"/>
    <p:sldId id="1267" r:id="rId44"/>
    <p:sldId id="1559" r:id="rId45"/>
    <p:sldId id="1602" r:id="rId46"/>
    <p:sldId id="1603" r:id="rId47"/>
    <p:sldId id="1604" r:id="rId48"/>
    <p:sldId id="1605" r:id="rId49"/>
    <p:sldId id="1745" r:id="rId50"/>
    <p:sldId id="1746" r:id="rId51"/>
    <p:sldId id="1747" r:id="rId52"/>
    <p:sldId id="1749" r:id="rId53"/>
    <p:sldId id="1765" r:id="rId54"/>
    <p:sldId id="1748" r:id="rId55"/>
    <p:sldId id="1610" r:id="rId56"/>
    <p:sldId id="1611" r:id="rId57"/>
    <p:sldId id="1612" r:id="rId58"/>
    <p:sldId id="1613" r:id="rId59"/>
    <p:sldId id="1614" r:id="rId60"/>
    <p:sldId id="1615" r:id="rId61"/>
    <p:sldId id="1616" r:id="rId62"/>
    <p:sldId id="1617" r:id="rId63"/>
    <p:sldId id="1618" r:id="rId64"/>
    <p:sldId id="1619" r:id="rId65"/>
    <p:sldId id="1732" r:id="rId66"/>
    <p:sldId id="1730" r:id="rId67"/>
    <p:sldId id="1620" r:id="rId68"/>
    <p:sldId id="1622" r:id="rId69"/>
    <p:sldId id="1621" r:id="rId70"/>
    <p:sldId id="1626" r:id="rId71"/>
    <p:sldId id="1627" r:id="rId72"/>
    <p:sldId id="1628" r:id="rId73"/>
    <p:sldId id="1629" r:id="rId74"/>
    <p:sldId id="1630" r:id="rId75"/>
    <p:sldId id="1631" r:id="rId76"/>
    <p:sldId id="1789" r:id="rId77"/>
    <p:sldId id="1790" r:id="rId78"/>
    <p:sldId id="1791" r:id="rId79"/>
    <p:sldId id="1733" r:id="rId80"/>
    <p:sldId id="1752" r:id="rId81"/>
    <p:sldId id="1753" r:id="rId82"/>
    <p:sldId id="1657" r:id="rId83"/>
    <p:sldId id="1659" r:id="rId84"/>
    <p:sldId id="1660"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41"/>
    <p:restoredTop sz="94467"/>
  </p:normalViewPr>
  <p:slideViewPr>
    <p:cSldViewPr snapToGrid="0" snapToObjects="1">
      <p:cViewPr varScale="1">
        <p:scale>
          <a:sx n="77" d="100"/>
          <a:sy n="77" d="100"/>
        </p:scale>
        <p:origin x="1624" y="192"/>
      </p:cViewPr>
      <p:guideLst>
        <p:guide orient="horz" pos="2183"/>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2/14/18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6</a:t>
            </a:fld>
            <a:endParaRPr lang="en-US"/>
          </a:p>
        </p:txBody>
      </p:sp>
    </p:spTree>
    <p:extLst>
      <p:ext uri="{BB962C8B-B14F-4D97-AF65-F5344CB8AC3E}">
        <p14:creationId xmlns:p14="http://schemas.microsoft.com/office/powerpoint/2010/main" val="243131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cms.ubc.c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996"/>
            <a:ext cx="8646081" cy="2048933"/>
          </a:xfrm>
        </p:spPr>
        <p:txBody>
          <a:bodyPr>
            <a:noAutofit/>
          </a:bodyPr>
          <a:lstStyle/>
          <a:p>
            <a:pPr algn="ctr"/>
            <a:r>
              <a:rPr lang="en-CA" sz="4800" b="1" i="1" dirty="0">
                <a:solidFill>
                  <a:srgbClr val="FF0000"/>
                </a:solidFill>
              </a:rPr>
              <a:t>“</a:t>
            </a:r>
            <a:r>
              <a:rPr lang="en-CA" sz="4800" b="1" i="1" dirty="0">
                <a:solidFill>
                  <a:schemeClr val="bg1"/>
                </a:solidFill>
              </a:rPr>
              <a:t>Broadcasting Policy</a:t>
            </a:r>
            <a:r>
              <a:rPr lang="en-CA" sz="4800" b="1" i="1" dirty="0">
                <a:solidFill>
                  <a:srgbClr val="FF0000"/>
                </a:solidFill>
              </a:rPr>
              <a:t>:</a:t>
            </a:r>
            <a:r>
              <a:rPr lang="en-CA" sz="4800" b="1" i="1" dirty="0">
                <a:solidFill>
                  <a:srgbClr val="FFFF00"/>
                </a:solidFill>
              </a:rPr>
              <a:t> Origins</a:t>
            </a:r>
            <a:r>
              <a:rPr lang="en-CA" sz="4800" b="1" i="1" dirty="0">
                <a:solidFill>
                  <a:srgbClr val="FF0000"/>
                </a:solidFill>
              </a:rPr>
              <a:t>,</a:t>
            </a:r>
            <a:r>
              <a:rPr lang="en-CA" sz="4800" b="1" i="1" dirty="0">
                <a:solidFill>
                  <a:srgbClr val="FFFF00"/>
                </a:solidFill>
              </a:rPr>
              <a:t> Regulation</a:t>
            </a:r>
            <a:r>
              <a:rPr lang="en-CA" sz="4800" b="1" i="1" dirty="0">
                <a:solidFill>
                  <a:srgbClr val="FF0000"/>
                </a:solidFill>
              </a:rPr>
              <a:t>,</a:t>
            </a:r>
            <a:r>
              <a:rPr lang="en-CA" sz="4800" b="1" i="1" dirty="0">
                <a:solidFill>
                  <a:srgbClr val="FFFF00"/>
                </a:solidFill>
              </a:rPr>
              <a:t> </a:t>
            </a:r>
            <a:r>
              <a:rPr lang="en-CA" sz="4800" b="1" i="1" dirty="0">
                <a:solidFill>
                  <a:srgbClr val="0070C0"/>
                </a:solidFill>
              </a:rPr>
              <a:t>&amp;</a:t>
            </a:r>
            <a:r>
              <a:rPr lang="en-CA" sz="4800" b="1" i="1" dirty="0">
                <a:solidFill>
                  <a:srgbClr val="FFFF00"/>
                </a:solidFill>
              </a:rPr>
              <a:t> Cases</a:t>
            </a:r>
            <a:r>
              <a:rPr lang="en-CA" sz="4800" b="1" i="1" dirty="0">
                <a:solidFill>
                  <a:srgbClr val="FF0000"/>
                </a:solidFill>
              </a:rPr>
              <a:t>” </a:t>
            </a:r>
            <a:r>
              <a:rPr lang="en-CA" sz="4800" b="1" i="1" dirty="0">
                <a:solidFill>
                  <a:srgbClr val="00B050"/>
                </a:solidFill>
              </a:rPr>
              <a:t>Part B</a:t>
            </a:r>
            <a:endParaRPr lang="en-US" sz="4800" b="1" dirty="0">
              <a:solidFill>
                <a:srgbClr val="00B050"/>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fontScale="92500" lnSpcReduction="10000"/>
          </a:bodyPr>
          <a:lstStyle/>
          <a:p>
            <a:pPr marL="0" indent="0">
              <a:buNone/>
            </a:pPr>
            <a:r>
              <a:rPr lang="en-US" b="1" dirty="0">
                <a:solidFill>
                  <a:srgbClr val="CCFFCC"/>
                </a:solidFill>
                <a:cs typeface="Lucida Console"/>
              </a:rPr>
              <a:t>Talk 7</a:t>
            </a:r>
          </a:p>
          <a:p>
            <a:pPr marL="0" indent="0">
              <a:buNone/>
            </a:pPr>
            <a:r>
              <a:rPr lang="en-US" b="1" dirty="0">
                <a:solidFill>
                  <a:srgbClr val="CCFFCC"/>
                </a:solidFill>
                <a:cs typeface="Lucida Console"/>
              </a:rPr>
              <a:t>LAW 424 001</a:t>
            </a:r>
          </a:p>
          <a:p>
            <a:pPr marL="0" indent="0">
              <a:buNone/>
            </a:pPr>
            <a:r>
              <a:rPr lang="en-US" b="1" dirty="0">
                <a:solidFill>
                  <a:srgbClr val="CCFFCC"/>
                </a:solidFill>
                <a:cs typeface="Lucida Console"/>
              </a:rPr>
              <a:t>Communications Law </a:t>
            </a:r>
          </a:p>
          <a:p>
            <a:pPr marL="0" indent="0">
              <a:buNone/>
            </a:pPr>
            <a:r>
              <a:rPr lang="en-US" b="1" dirty="0">
                <a:solidFill>
                  <a:srgbClr val="CCFFCC"/>
                </a:solidFill>
                <a:cs typeface="Lucida Console"/>
              </a:rPr>
              <a:t>Allard School of Law, UBC</a:t>
            </a:r>
          </a:p>
          <a:p>
            <a:pPr marL="0" indent="0">
              <a:buNone/>
            </a:pPr>
            <a:r>
              <a:rPr lang="en-US" b="1" dirty="0">
                <a:solidFill>
                  <a:srgbClr val="CCFFCC"/>
                </a:solidFill>
                <a:cs typeface="Lucida Console"/>
              </a:rPr>
              <a:t>Spring, 2018</a:t>
            </a:r>
          </a:p>
          <a:p>
            <a:pPr marL="0" indent="0">
              <a:buNone/>
            </a:pPr>
            <a:endParaRPr lang="en-US" sz="4000" b="1" dirty="0">
              <a:solidFill>
                <a:schemeClr val="bg1"/>
              </a:solidFill>
              <a:latin typeface="+mn-lt"/>
              <a:cs typeface="Lucida Console"/>
            </a:endParaRPr>
          </a:p>
          <a:p>
            <a:pPr marL="0" indent="0">
              <a:buNone/>
            </a:pPr>
            <a:r>
              <a:rPr lang="en-US" sz="1800" dirty="0">
                <a:solidFill>
                  <a:srgbClr val="FFFFFF"/>
                </a:solidFill>
                <a:latin typeface="+mn-lt"/>
                <a:cs typeface="Lucida Console"/>
              </a:rPr>
              <a:t>Jon Festinger Q.C.</a:t>
            </a:r>
          </a:p>
          <a:p>
            <a:pPr marL="0" indent="0">
              <a:buNone/>
            </a:pPr>
            <a:r>
              <a:rPr lang="en-US" sz="1800" dirty="0">
                <a:solidFill>
                  <a:srgbClr val="FFFFFF"/>
                </a:solidFill>
                <a:latin typeface="+mn-lt"/>
                <a:cs typeface="Lucida Console"/>
              </a:rPr>
              <a:t>Centre for Digital Media</a:t>
            </a:r>
          </a:p>
          <a:p>
            <a:pPr marL="0" indent="0">
              <a:buNone/>
            </a:pPr>
            <a:r>
              <a:rPr lang="en-US" sz="1800" dirty="0">
                <a:solidFill>
                  <a:srgbClr val="FFFFFF"/>
                </a:solidFill>
                <a:latin typeface="+mn-lt"/>
                <a:cs typeface="Lucida Console"/>
              </a:rPr>
              <a:t>QMUL School of Law (CCLS)</a:t>
            </a:r>
          </a:p>
          <a:p>
            <a:pPr marL="0" indent="0">
              <a:buNone/>
            </a:pPr>
            <a:r>
              <a:rPr lang="en-US" sz="1800" dirty="0">
                <a:solidFill>
                  <a:srgbClr val="FFFFFF"/>
                </a:solidFill>
                <a:latin typeface="+mn-lt"/>
                <a:cs typeface="Lucida Console"/>
              </a:rPr>
              <a:t>Festinger Law &amp; Strategy </a:t>
            </a:r>
          </a:p>
          <a:p>
            <a:pPr marL="0" indent="0">
              <a:buNone/>
            </a:pPr>
            <a:r>
              <a:rPr lang="en-US" sz="1800" dirty="0">
                <a:solidFill>
                  <a:srgbClr val="FFFF00"/>
                </a:solidFill>
                <a:latin typeface="+mn-lt"/>
                <a:cs typeface="Lucida Console"/>
                <a:hlinkClick r:id="rId4"/>
              </a:rPr>
              <a:t>http://commlaw.allard.ubc</a:t>
            </a:r>
            <a:r>
              <a:rPr lang="en-US" sz="1800" dirty="0">
                <a:solidFill>
                  <a:srgbClr val="FFFF00"/>
                </a:solidFill>
                <a:latin typeface="+mn-lt"/>
                <a:cs typeface="Lucida Console"/>
              </a:rPr>
              <a:t> </a:t>
            </a:r>
          </a:p>
          <a:p>
            <a:pPr marL="0" indent="0">
              <a:buNone/>
            </a:pPr>
            <a:r>
              <a:rPr lang="en-US" sz="1800" dirty="0">
                <a:solidFill>
                  <a:srgbClr val="FFFFFF"/>
                </a:solidFill>
                <a:latin typeface="+mn-lt"/>
                <a:cs typeface="Lucida Console"/>
              </a:rPr>
              <a:t>@</a:t>
            </a:r>
            <a:r>
              <a:rPr lang="en-US" sz="1800" dirty="0" err="1">
                <a:solidFill>
                  <a:srgbClr val="FFFFFF"/>
                </a:solidFill>
                <a:latin typeface="+mn-lt"/>
                <a:cs typeface="Lucida Console"/>
              </a:rPr>
              <a:t>jonfestinger</a:t>
            </a:r>
            <a:endParaRPr lang="en-US" sz="1800" dirty="0">
              <a:solidFill>
                <a:srgbClr val="FFFFFF"/>
              </a:solidFill>
              <a:latin typeface="+mn-lt"/>
              <a:cs typeface="Lucida Console"/>
            </a:endParaRPr>
          </a:p>
          <a:p>
            <a:pPr marL="0" indent="0">
              <a:buNone/>
            </a:pPr>
            <a:r>
              <a:rPr lang="en-US" sz="1800" dirty="0">
                <a:solidFill>
                  <a:srgbClr val="FFFF00"/>
                </a:solidFill>
                <a:latin typeface="+mn-lt"/>
                <a:cs typeface="Lucida Console"/>
                <a:hlinkClick r:id="rId5"/>
              </a:rPr>
              <a:t>jon_festinger@thecdm.ca</a:t>
            </a:r>
            <a:endParaRPr lang="en-US" sz="1800"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22429" y="3631800"/>
            <a:ext cx="2384718" cy="1858747"/>
          </a:xfrm>
          <a:prstGeom prst="rect">
            <a:avLst/>
          </a:prstGeom>
        </p:spPr>
      </p:pic>
    </p:spTree>
    <p:extLst>
      <p:ext uri="{BB962C8B-B14F-4D97-AF65-F5344CB8AC3E}">
        <p14:creationId xmlns:p14="http://schemas.microsoft.com/office/powerpoint/2010/main" val="191566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a:solidFill>
                  <a:srgbClr val="FFFF00"/>
                </a:solidFill>
              </a:rPr>
              <a:t>Marking generally</a:t>
            </a:r>
          </a:p>
        </p:txBody>
      </p:sp>
      <p:sp>
        <p:nvSpPr>
          <p:cNvPr id="3" name="Content Placeholder 2"/>
          <p:cNvSpPr>
            <a:spLocks noGrp="1"/>
          </p:cNvSpPr>
          <p:nvPr>
            <p:ph sz="quarter" idx="10"/>
          </p:nvPr>
        </p:nvSpPr>
        <p:spPr>
          <a:xfrm>
            <a:off x="457200" y="1016000"/>
            <a:ext cx="8229600" cy="4710134"/>
          </a:xfrm>
        </p:spPr>
        <p:txBody>
          <a:bodyPr>
            <a:normAutofit/>
          </a:bodyPr>
          <a:lstStyle/>
          <a:p>
            <a:r>
              <a:rPr lang="en-US" sz="3600" dirty="0">
                <a:solidFill>
                  <a:schemeClr val="bg1"/>
                </a:solidFill>
                <a:latin typeface="+mn-lt"/>
              </a:rPr>
              <a:t>Class averages is the UBC Law way </a:t>
            </a:r>
            <a:r>
              <a:rPr lang="en-US" sz="3600" dirty="0">
                <a:solidFill>
                  <a:srgbClr val="FF0000"/>
                </a:solidFill>
                <a:latin typeface="+mn-lt"/>
              </a:rPr>
              <a:t>–</a:t>
            </a:r>
            <a:r>
              <a:rPr lang="en-US" sz="3600" dirty="0">
                <a:solidFill>
                  <a:schemeClr val="bg1"/>
                </a:solidFill>
                <a:latin typeface="+mn-lt"/>
              </a:rPr>
              <a:t> </a:t>
            </a:r>
            <a:r>
              <a:rPr lang="en-US" sz="3600" dirty="0">
                <a:solidFill>
                  <a:srgbClr val="00B0F0"/>
                </a:solidFill>
                <a:latin typeface="+mn-lt"/>
              </a:rPr>
              <a:t>know the ramifications</a:t>
            </a:r>
          </a:p>
          <a:p>
            <a:r>
              <a:rPr lang="en-US" sz="3600" dirty="0">
                <a:solidFill>
                  <a:schemeClr val="bg1"/>
                </a:solidFill>
                <a:latin typeface="+mn-lt"/>
              </a:rPr>
              <a:t>Useful to ask re paper topics </a:t>
            </a:r>
            <a:r>
              <a:rPr lang="en-US" sz="3600" dirty="0">
                <a:solidFill>
                  <a:srgbClr val="FF0000"/>
                </a:solidFill>
                <a:latin typeface="+mn-lt"/>
              </a:rPr>
              <a:t>(</a:t>
            </a:r>
            <a:r>
              <a:rPr lang="en-US" sz="3600" dirty="0">
                <a:solidFill>
                  <a:srgbClr val="00B0F0"/>
                </a:solidFill>
                <a:latin typeface="+mn-lt"/>
              </a:rPr>
              <a:t>but not mandatory</a:t>
            </a:r>
            <a:r>
              <a:rPr lang="en-US" sz="3600" dirty="0">
                <a:solidFill>
                  <a:srgbClr val="FF0000"/>
                </a:solidFill>
                <a:latin typeface="+mn-lt"/>
              </a:rPr>
              <a:t>)</a:t>
            </a:r>
          </a:p>
          <a:p>
            <a:r>
              <a:rPr lang="en-US" sz="3600" dirty="0">
                <a:solidFill>
                  <a:schemeClr val="bg1"/>
                </a:solidFill>
                <a:latin typeface="+mn-lt"/>
              </a:rPr>
              <a:t>Will help you sort through topics</a:t>
            </a:r>
          </a:p>
          <a:p>
            <a:r>
              <a:rPr lang="en-US" sz="3600" dirty="0">
                <a:solidFill>
                  <a:schemeClr val="bg1"/>
                </a:solidFill>
                <a:latin typeface="+mn-lt"/>
              </a:rPr>
              <a:t>Will read and review all or part of a paper, including indexes, outlines, abstracts etc.</a:t>
            </a:r>
          </a:p>
          <a:p>
            <a:r>
              <a:rPr lang="en-US" sz="3600" dirty="0">
                <a:solidFill>
                  <a:schemeClr val="bg1"/>
                </a:solidFill>
                <a:latin typeface="+mn-lt"/>
              </a:rPr>
              <a:t>Inclusive definition of “participation”</a:t>
            </a:r>
          </a:p>
        </p:txBody>
      </p:sp>
    </p:spTree>
    <p:extLst>
      <p:ext uri="{BB962C8B-B14F-4D97-AF65-F5344CB8AC3E}">
        <p14:creationId xmlns:p14="http://schemas.microsoft.com/office/powerpoint/2010/main" val="49249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
            <a:ext cx="8686800" cy="902293"/>
          </a:xfrm>
        </p:spPr>
        <p:txBody>
          <a:bodyPr>
            <a:normAutofit/>
          </a:bodyPr>
          <a:lstStyle/>
          <a:p>
            <a:r>
              <a:rPr lang="en-US" sz="4800" b="1" dirty="0">
                <a:solidFill>
                  <a:srgbClr val="FFFF00"/>
                </a:solidFill>
                <a:latin typeface="Arial"/>
                <a:cs typeface="Arial"/>
              </a:rPr>
              <a:t>Papers: </a:t>
            </a:r>
            <a:r>
              <a:rPr lang="en-US" sz="4800" b="1" dirty="0">
                <a:solidFill>
                  <a:schemeClr val="tx1"/>
                </a:solidFill>
                <a:latin typeface="Arial"/>
                <a:cs typeface="Arial"/>
              </a:rPr>
              <a:t>My marking criteria</a:t>
            </a:r>
          </a:p>
        </p:txBody>
      </p:sp>
      <p:sp>
        <p:nvSpPr>
          <p:cNvPr id="3" name="Content Placeholder 2"/>
          <p:cNvSpPr>
            <a:spLocks noGrp="1"/>
          </p:cNvSpPr>
          <p:nvPr>
            <p:ph sz="quarter" idx="10"/>
          </p:nvPr>
        </p:nvSpPr>
        <p:spPr>
          <a:xfrm>
            <a:off x="211677" y="902825"/>
            <a:ext cx="8932323" cy="5412455"/>
          </a:xfrm>
        </p:spPr>
        <p:txBody>
          <a:bodyPr>
            <a:normAutofit fontScale="92500" lnSpcReduction="10000"/>
          </a:bodyPr>
          <a:lstStyle/>
          <a:p>
            <a:pPr>
              <a:lnSpc>
                <a:spcPct val="90000"/>
              </a:lnSpc>
            </a:pPr>
            <a:r>
              <a:rPr lang="en-US" sz="3200" dirty="0">
                <a:solidFill>
                  <a:schemeClr val="bg1"/>
                </a:solidFill>
                <a:latin typeface="+mn-lt"/>
              </a:rPr>
              <a:t>Topic originality/angle</a:t>
            </a:r>
          </a:p>
          <a:p>
            <a:pPr>
              <a:lnSpc>
                <a:spcPct val="90000"/>
              </a:lnSpc>
            </a:pPr>
            <a:r>
              <a:rPr lang="en-US" sz="3200" dirty="0">
                <a:solidFill>
                  <a:schemeClr val="bg1"/>
                </a:solidFill>
                <a:latin typeface="+mn-lt"/>
              </a:rPr>
              <a:t>Set out your purpose, vision and goal for the paper</a:t>
            </a:r>
          </a:p>
          <a:p>
            <a:pPr>
              <a:lnSpc>
                <a:spcPct val="90000"/>
              </a:lnSpc>
            </a:pPr>
            <a:r>
              <a:rPr lang="en-US" sz="3200" dirty="0">
                <a:solidFill>
                  <a:schemeClr val="bg1"/>
                </a:solidFill>
                <a:latin typeface="+mn-lt"/>
              </a:rPr>
              <a:t>Organize into named sections &amp; sub-sections</a:t>
            </a:r>
          </a:p>
          <a:p>
            <a:pPr>
              <a:lnSpc>
                <a:spcPct val="90000"/>
              </a:lnSpc>
            </a:pPr>
            <a:r>
              <a:rPr lang="en-US" sz="3200" dirty="0">
                <a:solidFill>
                  <a:schemeClr val="bg1"/>
                </a:solidFill>
                <a:latin typeface="+mn-lt"/>
              </a:rPr>
              <a:t>Am a sucker for clever creative arguments, </a:t>
            </a:r>
            <a:r>
              <a:rPr lang="en-US" sz="3200" dirty="0">
                <a:solidFill>
                  <a:schemeClr val="accent5"/>
                </a:solidFill>
                <a:latin typeface="+mn-lt"/>
              </a:rPr>
              <a:t>but only if they are fully supported</a:t>
            </a:r>
          </a:p>
          <a:p>
            <a:pPr>
              <a:lnSpc>
                <a:spcPct val="90000"/>
              </a:lnSpc>
            </a:pPr>
            <a:r>
              <a:rPr lang="en-US" sz="3200" dirty="0">
                <a:solidFill>
                  <a:schemeClr val="bg1"/>
                </a:solidFill>
                <a:latin typeface="+mn-lt"/>
              </a:rPr>
              <a:t>Citations/research is looked at seriously (for substance more than form)</a:t>
            </a:r>
          </a:p>
          <a:p>
            <a:pPr>
              <a:lnSpc>
                <a:spcPct val="90000"/>
              </a:lnSpc>
            </a:pPr>
            <a:r>
              <a:rPr lang="en-US" sz="3200" dirty="0">
                <a:solidFill>
                  <a:schemeClr val="bg1"/>
                </a:solidFill>
                <a:latin typeface="+mn-lt"/>
              </a:rPr>
              <a:t>Don’t simply describe a problem and apply the “fairness doctrine”</a:t>
            </a:r>
          </a:p>
          <a:p>
            <a:pPr>
              <a:lnSpc>
                <a:spcPct val="90000"/>
              </a:lnSpc>
            </a:pPr>
            <a:r>
              <a:rPr lang="en-US" sz="3200" dirty="0">
                <a:solidFill>
                  <a:schemeClr val="bg1"/>
                </a:solidFill>
                <a:latin typeface="+mn-lt"/>
              </a:rPr>
              <a:t>This is graduate school – move things forward towards resolution, if only a bit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9212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81651-1036-C14F-83C5-484C52F0C7B7}"/>
              </a:ext>
            </a:extLst>
          </p:cNvPr>
          <p:cNvSpPr>
            <a:spLocks noGrp="1"/>
          </p:cNvSpPr>
          <p:nvPr>
            <p:ph sz="quarter" idx="10"/>
          </p:nvPr>
        </p:nvSpPr>
        <p:spPr>
          <a:xfrm>
            <a:off x="457200" y="415636"/>
            <a:ext cx="8229600" cy="5310498"/>
          </a:xfrm>
        </p:spPr>
        <p:txBody>
          <a:bodyPr>
            <a:noAutofit/>
          </a:bodyPr>
          <a:lstStyle/>
          <a:p>
            <a:r>
              <a:rPr lang="en-CA" sz="6000" dirty="0">
                <a:solidFill>
                  <a:schemeClr val="bg1"/>
                </a:solidFill>
                <a:latin typeface="Comic Sans MS" panose="030F0902030302020204" pitchFamily="66" charset="0"/>
              </a:rPr>
              <a:t>I don’t care about fonts</a:t>
            </a:r>
            <a:r>
              <a:rPr lang="en-CA" sz="6000" dirty="0">
                <a:solidFill>
                  <a:srgbClr val="FF0000"/>
                </a:solidFill>
                <a:latin typeface="Comic Sans MS" panose="030F0902030302020204" pitchFamily="66" charset="0"/>
              </a:rPr>
              <a:t> (</a:t>
            </a:r>
            <a:r>
              <a:rPr lang="en-CA" sz="6000" dirty="0">
                <a:solidFill>
                  <a:schemeClr val="bg1"/>
                </a:solidFill>
                <a:latin typeface="Comic Sans MS" panose="030F0902030302020204" pitchFamily="66" charset="0"/>
              </a:rPr>
              <a:t>but </a:t>
            </a:r>
            <a:r>
              <a:rPr lang="en-CA" sz="6000" dirty="0">
                <a:solidFill>
                  <a:srgbClr val="00B0F0"/>
                </a:solidFill>
                <a:latin typeface="Comic Sans MS" panose="030F0902030302020204" pitchFamily="66" charset="0"/>
              </a:rPr>
              <a:t>no </a:t>
            </a:r>
            <a:r>
              <a:rPr lang="en-CA" sz="6000" dirty="0">
                <a:solidFill>
                  <a:srgbClr val="FFFF00"/>
                </a:solidFill>
                <a:latin typeface="Comic Sans MS" panose="030F0902030302020204" pitchFamily="66" charset="0"/>
              </a:rPr>
              <a:t>Comic Sans</a:t>
            </a:r>
            <a:r>
              <a:rPr lang="en-CA" sz="6000" dirty="0">
                <a:solidFill>
                  <a:schemeClr val="bg1"/>
                </a:solidFill>
                <a:latin typeface="Comic Sans MS" panose="030F0902030302020204" pitchFamily="66" charset="0"/>
              </a:rPr>
              <a:t> please</a:t>
            </a:r>
            <a:r>
              <a:rPr lang="en-CA" sz="6000" dirty="0">
                <a:solidFill>
                  <a:srgbClr val="FF0000"/>
                </a:solidFill>
                <a:latin typeface="Comic Sans MS" panose="030F0902030302020204" pitchFamily="66" charset="0"/>
              </a:rPr>
              <a:t>).</a:t>
            </a:r>
          </a:p>
          <a:p>
            <a:r>
              <a:rPr lang="en-CA" sz="6000" dirty="0">
                <a:solidFill>
                  <a:schemeClr val="bg1"/>
                </a:solidFill>
                <a:latin typeface="Comic Sans MS" panose="030F0902030302020204" pitchFamily="66" charset="0"/>
              </a:rPr>
              <a:t>Avoid single spacing. My eyes appreciate </a:t>
            </a:r>
            <a:r>
              <a:rPr lang="en-CA" sz="6000" dirty="0">
                <a:solidFill>
                  <a:srgbClr val="FFFF00"/>
                </a:solidFill>
                <a:latin typeface="Comic Sans MS" panose="030F0902030302020204" pitchFamily="66" charset="0"/>
              </a:rPr>
              <a:t>1&amp;1/2 or double spacing</a:t>
            </a:r>
            <a:r>
              <a:rPr lang="en-CA" sz="6000" dirty="0">
                <a:solidFill>
                  <a:srgbClr val="FF0000"/>
                </a:solidFill>
                <a:latin typeface="Comic Sans MS" panose="030F0902030302020204" pitchFamily="66" charset="0"/>
              </a:rPr>
              <a:t>.</a:t>
            </a:r>
            <a:endParaRPr lang="en-US" sz="6000"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169800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9542"/>
          </a:xfrm>
        </p:spPr>
        <p:txBody>
          <a:bodyPr>
            <a:noAutofit/>
          </a:bodyPr>
          <a:lstStyle/>
          <a:p>
            <a:pPr algn="ctr"/>
            <a:r>
              <a:rPr lang="en-US" sz="8000" b="1" dirty="0">
                <a:solidFill>
                  <a:srgbClr val="FFFF00"/>
                </a:solidFill>
                <a:latin typeface="Arial"/>
                <a:cs typeface="Arial"/>
              </a:rPr>
              <a:t>Grades!</a:t>
            </a:r>
          </a:p>
        </p:txBody>
      </p:sp>
      <p:sp>
        <p:nvSpPr>
          <p:cNvPr id="3" name="Content Placeholder 2"/>
          <p:cNvSpPr>
            <a:spLocks noGrp="1"/>
          </p:cNvSpPr>
          <p:nvPr>
            <p:ph sz="quarter" idx="10"/>
          </p:nvPr>
        </p:nvSpPr>
        <p:spPr>
          <a:xfrm>
            <a:off x="457200" y="2344189"/>
            <a:ext cx="8229600" cy="3381944"/>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603526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 my winter holidays</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3289264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538349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89367" y="1713053"/>
            <a:ext cx="8553692" cy="3944899"/>
          </a:xfrm>
        </p:spPr>
        <p:txBody>
          <a:bodyPr>
            <a:normAutofit/>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p>
        </p:txBody>
      </p:sp>
    </p:spTree>
    <p:extLst>
      <p:ext uri="{BB962C8B-B14F-4D97-AF65-F5344CB8AC3E}">
        <p14:creationId xmlns:p14="http://schemas.microsoft.com/office/powerpoint/2010/main" val="281811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71868"/>
            <a:ext cx="8385859" cy="36542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124127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sz="4400" b="1" dirty="0">
                <a:solidFill>
                  <a:srgbClr val="FFFF00"/>
                </a:solidFill>
              </a:rPr>
              <a:t>Last year this time</a:t>
            </a:r>
            <a:r>
              <a:rPr lang="mr-IN" sz="4400" b="1" dirty="0">
                <a:solidFill>
                  <a:srgbClr val="FF0000"/>
                </a:solidFill>
              </a:rPr>
              <a:t>…</a:t>
            </a:r>
            <a:endParaRPr lang="en-US" sz="4400" b="1" dirty="0">
              <a:solidFill>
                <a:srgbClr val="FF0000"/>
              </a:solidFill>
            </a:endParaRPr>
          </a:p>
        </p:txBody>
      </p:sp>
      <p:sp>
        <p:nvSpPr>
          <p:cNvPr id="3" name="Content Placeholder 2"/>
          <p:cNvSpPr>
            <a:spLocks noGrp="1"/>
          </p:cNvSpPr>
          <p:nvPr>
            <p:ph sz="quarter" idx="10"/>
          </p:nvPr>
        </p:nvSpPr>
        <p:spPr>
          <a:xfrm>
            <a:off x="457200" y="1016000"/>
            <a:ext cx="8229600" cy="4850410"/>
          </a:xfrm>
        </p:spPr>
        <p:txBody>
          <a:bodyPr/>
          <a:lstStyle/>
          <a:p>
            <a:endParaRPr lang="en-US" dirty="0"/>
          </a:p>
          <a:p>
            <a:endParaRPr lang="en-US" dirty="0"/>
          </a:p>
        </p:txBody>
      </p:sp>
      <p:pic>
        <p:nvPicPr>
          <p:cNvPr id="8" name="Content Placeholder 3" descr="Screen Shot 2017-02-12 at 7.57.53 PM.png">
            <a:extLst>
              <a:ext uri="{FF2B5EF4-FFF2-40B4-BE49-F238E27FC236}">
                <a16:creationId xmlns:a16="http://schemas.microsoft.com/office/drawing/2014/main" id="{337281B0-1407-0C4F-B6A3-F5363995C2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94447" y="1129959"/>
            <a:ext cx="5355105" cy="4671108"/>
          </a:xfrm>
          <a:prstGeom prst="rect">
            <a:avLst/>
          </a:prstGeom>
        </p:spPr>
      </p:pic>
    </p:spTree>
    <p:extLst>
      <p:ext uri="{BB962C8B-B14F-4D97-AF65-F5344CB8AC3E}">
        <p14:creationId xmlns:p14="http://schemas.microsoft.com/office/powerpoint/2010/main" val="3898049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dirty="0">
                <a:solidFill>
                  <a:schemeClr val="bg1"/>
                </a:solidFill>
              </a:rPr>
              <a:t>Back to the </a:t>
            </a:r>
            <a:r>
              <a:rPr lang="en-US" sz="4400" dirty="0">
                <a:solidFill>
                  <a:srgbClr val="FFFF00"/>
                </a:solidFill>
              </a:rPr>
              <a:t>present</a:t>
            </a:r>
            <a:r>
              <a:rPr lang="en-US" sz="4400" dirty="0">
                <a:solidFill>
                  <a:schemeClr val="bg1"/>
                </a:solidFill>
              </a:rPr>
              <a:t> </a:t>
            </a:r>
            <a:r>
              <a:rPr lang="en-US" sz="4400" dirty="0">
                <a:solidFill>
                  <a:schemeClr val="accent5"/>
                </a:solidFill>
              </a:rPr>
              <a:t>(</a:t>
            </a:r>
            <a:r>
              <a:rPr lang="en-US" sz="4400" dirty="0">
                <a:solidFill>
                  <a:srgbClr val="92D050"/>
                </a:solidFill>
              </a:rPr>
              <a:t>future</a:t>
            </a:r>
            <a:r>
              <a:rPr lang="en-US" sz="4400" dirty="0">
                <a:solidFill>
                  <a:schemeClr val="accent5"/>
                </a:solidFill>
              </a:rPr>
              <a:t>) </a:t>
            </a:r>
            <a:endParaRPr lang="en-US" sz="4400" dirty="0">
              <a:solidFill>
                <a:srgbClr val="FF0000"/>
              </a:solidFill>
            </a:endParaRPr>
          </a:p>
        </p:txBody>
      </p:sp>
      <p:pic>
        <p:nvPicPr>
          <p:cNvPr id="7" name="Content Placeholder 6">
            <a:extLst>
              <a:ext uri="{FF2B5EF4-FFF2-40B4-BE49-F238E27FC236}">
                <a16:creationId xmlns:a16="http://schemas.microsoft.com/office/drawing/2014/main" id="{13DA1490-50E7-CB45-B627-AB9FB5249C42}"/>
              </a:ext>
            </a:extLst>
          </p:cNvPr>
          <p:cNvPicPr>
            <a:picLocks noGrp="1" noChangeAspect="1"/>
          </p:cNvPicPr>
          <p:nvPr>
            <p:ph sz="quarter" idx="10"/>
          </p:nvPr>
        </p:nvPicPr>
        <p:blipFill>
          <a:blip r:embed="rId2"/>
          <a:stretch>
            <a:fillRect/>
          </a:stretch>
        </p:blipFill>
        <p:spPr>
          <a:xfrm>
            <a:off x="1361085" y="2554664"/>
            <a:ext cx="6421830" cy="2036190"/>
          </a:xfrm>
        </p:spPr>
      </p:pic>
    </p:spTree>
    <p:extLst>
      <p:ext uri="{BB962C8B-B14F-4D97-AF65-F5344CB8AC3E}">
        <p14:creationId xmlns:p14="http://schemas.microsoft.com/office/powerpoint/2010/main" val="1536782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BC7CA7-4D70-F94E-B31B-2A368E29A5E4}"/>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913465" y="234950"/>
            <a:ext cx="5317070" cy="5656263"/>
          </a:xfrm>
        </p:spPr>
      </p:pic>
    </p:spTree>
    <p:extLst>
      <p:ext uri="{BB962C8B-B14F-4D97-AF65-F5344CB8AC3E}">
        <p14:creationId xmlns:p14="http://schemas.microsoft.com/office/powerpoint/2010/main" val="2207848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350B35-E412-174A-A1FA-0CC36A34D0C0}"/>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566407" y="368300"/>
            <a:ext cx="6011186" cy="5486400"/>
          </a:xfrm>
        </p:spPr>
      </p:pic>
    </p:spTree>
    <p:extLst>
      <p:ext uri="{BB962C8B-B14F-4D97-AF65-F5344CB8AC3E}">
        <p14:creationId xmlns:p14="http://schemas.microsoft.com/office/powerpoint/2010/main" val="1158135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671EE87-F9BF-F74D-98B2-75324BAC1554}"/>
              </a:ext>
            </a:extLst>
          </p:cNvPr>
          <p:cNvPicPr>
            <a:picLocks noGrp="1" noChangeAspect="1"/>
          </p:cNvPicPr>
          <p:nvPr>
            <p:ph sz="quarter" idx="10"/>
          </p:nvPr>
        </p:nvPicPr>
        <p:blipFill>
          <a:blip r:embed="rId2"/>
          <a:stretch>
            <a:fillRect/>
          </a:stretch>
        </p:blipFill>
        <p:spPr>
          <a:xfrm>
            <a:off x="2622550" y="381000"/>
            <a:ext cx="3898900" cy="5461000"/>
          </a:xfrm>
        </p:spPr>
      </p:pic>
    </p:spTree>
    <p:extLst>
      <p:ext uri="{BB962C8B-B14F-4D97-AF65-F5344CB8AC3E}">
        <p14:creationId xmlns:p14="http://schemas.microsoft.com/office/powerpoint/2010/main" val="3503422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F6CB74-90E9-9C41-9893-DBC5FC006C5D}"/>
              </a:ext>
            </a:extLst>
          </p:cNvPr>
          <p:cNvPicPr>
            <a:picLocks noGrp="1" noChangeAspect="1"/>
          </p:cNvPicPr>
          <p:nvPr>
            <p:ph sz="quarter" idx="10"/>
          </p:nvPr>
        </p:nvPicPr>
        <p:blipFill>
          <a:blip r:embed="rId2"/>
          <a:stretch>
            <a:fillRect/>
          </a:stretch>
        </p:blipFill>
        <p:spPr>
          <a:xfrm>
            <a:off x="1816100" y="527050"/>
            <a:ext cx="5511800" cy="5168900"/>
          </a:xfrm>
        </p:spPr>
      </p:pic>
    </p:spTree>
    <p:extLst>
      <p:ext uri="{BB962C8B-B14F-4D97-AF65-F5344CB8AC3E}">
        <p14:creationId xmlns:p14="http://schemas.microsoft.com/office/powerpoint/2010/main" val="982065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9D74CA-3A7E-5C40-8BB6-CB121423001C}"/>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339729" y="368300"/>
            <a:ext cx="4464542" cy="5486400"/>
          </a:xfrm>
        </p:spPr>
      </p:pic>
    </p:spTree>
    <p:extLst>
      <p:ext uri="{BB962C8B-B14F-4D97-AF65-F5344CB8AC3E}">
        <p14:creationId xmlns:p14="http://schemas.microsoft.com/office/powerpoint/2010/main" val="3497231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598E3B-85AC-8243-B1F3-486E884B1607}"/>
              </a:ext>
            </a:extLst>
          </p:cNvPr>
          <p:cNvPicPr>
            <a:picLocks noGrp="1" noChangeAspect="1"/>
          </p:cNvPicPr>
          <p:nvPr>
            <p:ph sz="quarter" idx="10"/>
          </p:nvPr>
        </p:nvPicPr>
        <p:blipFill>
          <a:blip r:embed="rId2"/>
          <a:stretch>
            <a:fillRect/>
          </a:stretch>
        </p:blipFill>
        <p:spPr>
          <a:xfrm>
            <a:off x="2286000" y="400050"/>
            <a:ext cx="4572000" cy="5422900"/>
          </a:xfrm>
        </p:spPr>
      </p:pic>
    </p:spTree>
    <p:extLst>
      <p:ext uri="{BB962C8B-B14F-4D97-AF65-F5344CB8AC3E}">
        <p14:creationId xmlns:p14="http://schemas.microsoft.com/office/powerpoint/2010/main" val="3232872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12C45B-CAAA-CE43-9F9F-F7AB8714A04A}"/>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822532" y="368300"/>
            <a:ext cx="3498936" cy="5486400"/>
          </a:xfrm>
        </p:spPr>
      </p:pic>
    </p:spTree>
    <p:extLst>
      <p:ext uri="{BB962C8B-B14F-4D97-AF65-F5344CB8AC3E}">
        <p14:creationId xmlns:p14="http://schemas.microsoft.com/office/powerpoint/2010/main" val="2430036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142899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41323" cy="1016000"/>
          </a:xfrm>
        </p:spPr>
        <p:txBody>
          <a:bodyPr>
            <a:normAutofit/>
          </a:bodyPr>
          <a:lstStyle/>
          <a:p>
            <a:pPr algn="ctr"/>
            <a:r>
              <a:rPr lang="en-US" sz="4400" b="1" dirty="0">
                <a:solidFill>
                  <a:srgbClr val="FFFF00"/>
                </a:solidFill>
              </a:rPr>
              <a:t>From the website</a:t>
            </a:r>
            <a:r>
              <a:rPr lang="mr-IN" sz="4400" b="1" dirty="0">
                <a:solidFill>
                  <a:srgbClr val="FF0000"/>
                </a:solidFill>
              </a:rPr>
              <a:t>…</a:t>
            </a:r>
            <a:endParaRPr lang="en-US" sz="4400" b="1" dirty="0">
              <a:solidFill>
                <a:srgbClr val="FF0000"/>
              </a:solidFill>
            </a:endParaRPr>
          </a:p>
        </p:txBody>
      </p:sp>
      <p:pic>
        <p:nvPicPr>
          <p:cNvPr id="6" name="Content Placeholder 5">
            <a:extLst>
              <a:ext uri="{FF2B5EF4-FFF2-40B4-BE49-F238E27FC236}">
                <a16:creationId xmlns:a16="http://schemas.microsoft.com/office/drawing/2014/main" id="{F74A487D-267B-A840-948D-5448DA395E40}"/>
              </a:ext>
            </a:extLst>
          </p:cNvPr>
          <p:cNvPicPr>
            <a:picLocks noGrp="1" noChangeAspect="1"/>
          </p:cNvPicPr>
          <p:nvPr>
            <p:ph sz="quarter" idx="10"/>
          </p:nvPr>
        </p:nvPicPr>
        <p:blipFill>
          <a:blip r:embed="rId2"/>
          <a:stretch>
            <a:fillRect/>
          </a:stretch>
        </p:blipFill>
        <p:spPr>
          <a:xfrm>
            <a:off x="566011" y="1016000"/>
            <a:ext cx="8011977" cy="4875213"/>
          </a:xfrm>
        </p:spPr>
      </p:pic>
    </p:spTree>
    <p:extLst>
      <p:ext uri="{BB962C8B-B14F-4D97-AF65-F5344CB8AC3E}">
        <p14:creationId xmlns:p14="http://schemas.microsoft.com/office/powerpoint/2010/main" val="1542110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r>
              <a:rPr lang="en-US" sz="5400" b="1" dirty="0">
                <a:solidFill>
                  <a:srgbClr val="FFFF00"/>
                </a:solidFill>
                <a:latin typeface="+mn-lt"/>
              </a:rPr>
              <a:t>      Course Website</a:t>
            </a:r>
          </a:p>
        </p:txBody>
      </p:sp>
      <p:sp>
        <p:nvSpPr>
          <p:cNvPr id="3" name="Content Placeholder 2"/>
          <p:cNvSpPr>
            <a:spLocks noGrp="1"/>
          </p:cNvSpPr>
          <p:nvPr>
            <p:ph sz="quarter" idx="10"/>
          </p:nvPr>
        </p:nvSpPr>
        <p:spPr>
          <a:xfrm>
            <a:off x="674760" y="1408134"/>
            <a:ext cx="8469240" cy="4318000"/>
          </a:xfrm>
        </p:spPr>
        <p:txBody>
          <a:bodyPr>
            <a:normAutofit/>
          </a:bodyPr>
          <a:lstStyle/>
          <a:p>
            <a:pPr marL="0" indent="0">
              <a:buNone/>
            </a:pPr>
            <a:r>
              <a:rPr lang="en-US" sz="4800" dirty="0">
                <a:solidFill>
                  <a:schemeClr val="bg1"/>
                </a:solidFill>
                <a:latin typeface="+mn-lt"/>
              </a:rPr>
              <a:t>http://</a:t>
            </a:r>
            <a:r>
              <a:rPr lang="en-US" sz="4800" dirty="0" err="1">
                <a:solidFill>
                  <a:schemeClr val="bg1"/>
                </a:solidFill>
                <a:latin typeface="+mn-lt"/>
              </a:rPr>
              <a:t>commlaw.allard.ubc.ca</a:t>
            </a:r>
            <a:endParaRPr lang="en-US" sz="4800" dirty="0">
              <a:solidFill>
                <a:schemeClr val="bg1"/>
              </a:solidFill>
              <a:latin typeface="+mn-lt"/>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5704" y="2232560"/>
            <a:ext cx="3526972" cy="3611477"/>
          </a:xfrm>
          <a:prstGeom prst="rect">
            <a:avLst/>
          </a:prstGeom>
        </p:spPr>
      </p:pic>
    </p:spTree>
    <p:extLst>
      <p:ext uri="{BB962C8B-B14F-4D97-AF65-F5344CB8AC3E}">
        <p14:creationId xmlns:p14="http://schemas.microsoft.com/office/powerpoint/2010/main" val="718618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ECCF49-E773-CD43-9A1F-0B7FCCDCD5E4}"/>
              </a:ext>
            </a:extLst>
          </p:cNvPr>
          <p:cNvPicPr>
            <a:picLocks noGrp="1" noChangeAspect="1"/>
          </p:cNvPicPr>
          <p:nvPr>
            <p:ph sz="quarter" idx="10"/>
          </p:nvPr>
        </p:nvPicPr>
        <p:blipFill>
          <a:blip r:embed="rId2"/>
          <a:stretch>
            <a:fillRect/>
          </a:stretch>
        </p:blipFill>
        <p:spPr>
          <a:xfrm>
            <a:off x="1190310" y="451413"/>
            <a:ext cx="6763379" cy="5397485"/>
          </a:xfrm>
        </p:spPr>
      </p:pic>
    </p:spTree>
    <p:extLst>
      <p:ext uri="{BB962C8B-B14F-4D97-AF65-F5344CB8AC3E}">
        <p14:creationId xmlns:p14="http://schemas.microsoft.com/office/powerpoint/2010/main" val="888652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2364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13658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3679" y="865402"/>
            <a:ext cx="6954148" cy="4524315"/>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QUESTION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OF THE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WEEK</a:t>
            </a:r>
          </a:p>
        </p:txBody>
      </p:sp>
    </p:spTree>
    <p:extLst>
      <p:ext uri="{BB962C8B-B14F-4D97-AF65-F5344CB8AC3E}">
        <p14:creationId xmlns:p14="http://schemas.microsoft.com/office/powerpoint/2010/main" val="3448985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046079-4E08-4342-B985-E9C4164A7EF7}"/>
              </a:ext>
            </a:extLst>
          </p:cNvPr>
          <p:cNvPicPr>
            <a:picLocks noGrp="1" noChangeAspect="1"/>
          </p:cNvPicPr>
          <p:nvPr>
            <p:ph sz="quarter" idx="10"/>
          </p:nvPr>
        </p:nvPicPr>
        <p:blipFill>
          <a:blip r:embed="rId2"/>
          <a:stretch>
            <a:fillRect/>
          </a:stretch>
        </p:blipFill>
        <p:spPr>
          <a:xfrm>
            <a:off x="2968168" y="497712"/>
            <a:ext cx="3201138" cy="5174166"/>
          </a:xfrm>
        </p:spPr>
      </p:pic>
    </p:spTree>
    <p:extLst>
      <p:ext uri="{BB962C8B-B14F-4D97-AF65-F5344CB8AC3E}">
        <p14:creationId xmlns:p14="http://schemas.microsoft.com/office/powerpoint/2010/main" val="512463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E1B282-4A00-0742-8B31-CB5516485FEB}"/>
              </a:ext>
            </a:extLst>
          </p:cNvPr>
          <p:cNvPicPr>
            <a:picLocks noGrp="1" noChangeAspect="1"/>
          </p:cNvPicPr>
          <p:nvPr>
            <p:ph sz="quarter" idx="10"/>
          </p:nvPr>
        </p:nvPicPr>
        <p:blipFill>
          <a:blip r:embed="rId2"/>
          <a:stretch>
            <a:fillRect/>
          </a:stretch>
        </p:blipFill>
        <p:spPr>
          <a:xfrm>
            <a:off x="1727200" y="497681"/>
            <a:ext cx="5689600" cy="5092700"/>
          </a:xfrm>
        </p:spPr>
      </p:pic>
    </p:spTree>
    <p:extLst>
      <p:ext uri="{BB962C8B-B14F-4D97-AF65-F5344CB8AC3E}">
        <p14:creationId xmlns:p14="http://schemas.microsoft.com/office/powerpoint/2010/main" val="1041949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E0B3E8F-7334-C446-B2E9-C1BC3E11665E}"/>
              </a:ext>
            </a:extLst>
          </p:cNvPr>
          <p:cNvPicPr>
            <a:picLocks noGrp="1" noChangeAspect="1"/>
          </p:cNvPicPr>
          <p:nvPr>
            <p:ph sz="quarter" idx="10"/>
          </p:nvPr>
        </p:nvPicPr>
        <p:blipFill>
          <a:blip r:embed="rId2"/>
          <a:stretch>
            <a:fillRect/>
          </a:stretch>
        </p:blipFill>
        <p:spPr>
          <a:xfrm>
            <a:off x="207898" y="2157568"/>
            <a:ext cx="8728204" cy="2060305"/>
          </a:xfrm>
        </p:spPr>
      </p:pic>
    </p:spTree>
    <p:extLst>
      <p:ext uri="{BB962C8B-B14F-4D97-AF65-F5344CB8AC3E}">
        <p14:creationId xmlns:p14="http://schemas.microsoft.com/office/powerpoint/2010/main" val="3276164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48957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FF0F-DFD6-D24C-8877-8CE1A39AC7F1}"/>
              </a:ext>
            </a:extLst>
          </p:cNvPr>
          <p:cNvSpPr>
            <a:spLocks noGrp="1"/>
          </p:cNvSpPr>
          <p:nvPr>
            <p:ph type="title"/>
          </p:nvPr>
        </p:nvSpPr>
        <p:spPr>
          <a:xfrm>
            <a:off x="457200" y="106674"/>
            <a:ext cx="8229600" cy="1016000"/>
          </a:xfrm>
        </p:spPr>
        <p:txBody>
          <a:bodyPr>
            <a:normAutofit/>
          </a:bodyPr>
          <a:lstStyle/>
          <a:p>
            <a:pPr algn="ctr"/>
            <a:r>
              <a:rPr lang="en-CA" sz="4800" b="1" dirty="0">
                <a:solidFill>
                  <a:srgbClr val="FFFF00"/>
                </a:solidFill>
              </a:rPr>
              <a:t>Today</a:t>
            </a:r>
            <a:r>
              <a:rPr lang="en-CA" sz="4800" b="1" dirty="0">
                <a:solidFill>
                  <a:schemeClr val="bg1"/>
                </a:solidFill>
              </a:rPr>
              <a:t>’</a:t>
            </a:r>
            <a:r>
              <a:rPr lang="en-CA" sz="4800" b="1" dirty="0">
                <a:solidFill>
                  <a:srgbClr val="FFFF00"/>
                </a:solidFill>
              </a:rPr>
              <a:t>s Presentation</a:t>
            </a:r>
            <a:endParaRPr lang="en-US" sz="4800" b="1" dirty="0">
              <a:solidFill>
                <a:srgbClr val="FFFF00"/>
              </a:solidFill>
            </a:endParaRPr>
          </a:p>
        </p:txBody>
      </p:sp>
      <p:pic>
        <p:nvPicPr>
          <p:cNvPr id="7" name="Content Placeholder 6">
            <a:extLst>
              <a:ext uri="{FF2B5EF4-FFF2-40B4-BE49-F238E27FC236}">
                <a16:creationId xmlns:a16="http://schemas.microsoft.com/office/drawing/2014/main" id="{2C3D921F-2551-784B-BF91-8EDA1645EA9B}"/>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731977" y="1408113"/>
            <a:ext cx="7680045" cy="4318000"/>
          </a:xfrm>
        </p:spPr>
      </p:pic>
    </p:spTree>
    <p:extLst>
      <p:ext uri="{BB962C8B-B14F-4D97-AF65-F5344CB8AC3E}">
        <p14:creationId xmlns:p14="http://schemas.microsoft.com/office/powerpoint/2010/main" val="136955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67561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994833"/>
            <a:ext cx="8686800" cy="5007084"/>
          </a:xfrm>
        </p:spPr>
        <p:txBody>
          <a:bodyPr>
            <a:normAutofit fontScale="92500"/>
          </a:bodyPr>
          <a:lstStyle/>
          <a:p>
            <a:pPr marL="0" indent="0">
              <a:lnSpc>
                <a:spcPct val="9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9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 way down the following page will be your </a:t>
            </a:r>
            <a:r>
              <a:rPr lang="en-CA" sz="3200" dirty="0" err="1">
                <a:solidFill>
                  <a:schemeClr val="bg1"/>
                </a:solidFill>
                <a:latin typeface="+mn-lt"/>
              </a:rPr>
              <a:t>WordPress</a:t>
            </a:r>
            <a:r>
              <a:rPr lang="en-CA" sz="3200" dirty="0">
                <a:solidFill>
                  <a:schemeClr val="bg1"/>
                </a:solidFill>
                <a:latin typeface="+mn-lt"/>
              </a:rPr>
              <a:t> email address.</a:t>
            </a:r>
          </a:p>
          <a:p>
            <a:pPr marL="0" indent="0">
              <a:lnSpc>
                <a:spcPct val="90000"/>
              </a:lnSpc>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lnSpc>
                <a:spcPct val="90000"/>
              </a:lnSpc>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298787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46452"/>
            <a:ext cx="9143999" cy="5725269"/>
          </a:xfrm>
        </p:spPr>
        <p:txBody>
          <a:bodyPr>
            <a:normAutofit/>
          </a:bodyPr>
          <a:lstStyle/>
          <a:p>
            <a:pPr marL="0" indent="0" algn="ctr">
              <a:buNone/>
            </a:pPr>
            <a:r>
              <a:rPr lang="en-US" sz="4400" dirty="0">
                <a:solidFill>
                  <a:srgbClr val="FFFF00"/>
                </a:solidFill>
                <a:latin typeface="P22 Typewriter"/>
                <a:cs typeface="P22 Typewriter"/>
              </a:rPr>
              <a:t>Now Back to Our </a:t>
            </a:r>
            <a:r>
              <a:rPr lang="en-US" sz="4400" dirty="0">
                <a:solidFill>
                  <a:schemeClr val="bg1"/>
                </a:solidFill>
                <a:latin typeface="P22 Typewriter"/>
                <a:cs typeface="P22 Typewriter"/>
              </a:rPr>
              <a:t>Regularly </a:t>
            </a:r>
          </a:p>
          <a:p>
            <a:pPr marL="0" indent="0" algn="ctr">
              <a:buNone/>
            </a:pPr>
            <a:r>
              <a:rPr lang="en-US" sz="4400" dirty="0">
                <a:solidFill>
                  <a:schemeClr val="bg1"/>
                </a:solidFill>
                <a:latin typeface="P22 Typewriter"/>
                <a:cs typeface="P22 Typewriter"/>
              </a:rPr>
              <a:t>Scheduled</a:t>
            </a:r>
            <a:r>
              <a:rPr lang="en-US" sz="4400" dirty="0">
                <a:solidFill>
                  <a:srgbClr val="FFFF00"/>
                </a:solidFill>
                <a:latin typeface="P22 Typewriter"/>
                <a:cs typeface="P22 Typewriter"/>
              </a:rPr>
              <a:t>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cstate="screen">
            <a:extLst>
              <a:ext uri="{28A0092B-C50C-407E-A947-70E740481C1C}">
                <a14:useLocalDpi xmlns:a14="http://schemas.microsoft.com/office/drawing/2010/main"/>
              </a:ext>
            </a:extLst>
          </a:blip>
          <a:srcRect l="-242" r="-124"/>
          <a:stretch/>
        </p:blipFill>
        <p:spPr>
          <a:xfrm>
            <a:off x="1898391" y="1928552"/>
            <a:ext cx="5567358" cy="3938443"/>
          </a:xfrm>
          <a:prstGeom prst="rect">
            <a:avLst/>
          </a:prstGeom>
        </p:spPr>
      </p:pic>
      <p:pic>
        <p:nvPicPr>
          <p:cNvPr id="5" name="Content Placeholder 3" descr="file7991274103168.jpg">
            <a:extLst>
              <a:ext uri="{FF2B5EF4-FFF2-40B4-BE49-F238E27FC236}">
                <a16:creationId xmlns:a16="http://schemas.microsoft.com/office/drawing/2014/main" id="{FA7C2375-B09E-7045-91A5-21AAA09B21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2" r="-124"/>
          <a:stretch/>
        </p:blipFill>
        <p:spPr>
          <a:xfrm>
            <a:off x="1788320" y="1928551"/>
            <a:ext cx="5567358" cy="3938443"/>
          </a:xfrm>
          <a:prstGeom prst="rect">
            <a:avLst/>
          </a:prstGeom>
        </p:spPr>
      </p:pic>
    </p:spTree>
    <p:extLst>
      <p:ext uri="{BB962C8B-B14F-4D97-AF65-F5344CB8AC3E}">
        <p14:creationId xmlns:p14="http://schemas.microsoft.com/office/powerpoint/2010/main" val="3689179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13542-6508-A64B-B4D0-BC8BD6932F16}"/>
              </a:ext>
            </a:extLst>
          </p:cNvPr>
          <p:cNvSpPr>
            <a:spLocks noGrp="1"/>
          </p:cNvSpPr>
          <p:nvPr>
            <p:ph sz="quarter" idx="10"/>
          </p:nvPr>
        </p:nvSpPr>
        <p:spPr>
          <a:xfrm>
            <a:off x="457200" y="427512"/>
            <a:ext cx="8229600" cy="5403272"/>
          </a:xfrm>
        </p:spPr>
        <p:txBody>
          <a:bodyPr>
            <a:noAutofit/>
          </a:bodyPr>
          <a:lstStyle/>
          <a:p>
            <a:pPr marL="0" indent="0" algn="ctr">
              <a:buNone/>
            </a:pPr>
            <a:r>
              <a:rPr lang="en-CA" sz="8800" b="1" i="1" dirty="0">
                <a:solidFill>
                  <a:srgbClr val="FF0000"/>
                </a:solidFill>
              </a:rPr>
              <a:t>“</a:t>
            </a:r>
            <a:r>
              <a:rPr lang="en-CA" sz="8800" b="1" i="1" dirty="0">
                <a:solidFill>
                  <a:schemeClr val="bg1"/>
                </a:solidFill>
              </a:rPr>
              <a:t>Broadcasting Policy</a:t>
            </a:r>
            <a:r>
              <a:rPr lang="en-CA" sz="8800" b="1" i="1" dirty="0">
                <a:solidFill>
                  <a:srgbClr val="FF0000"/>
                </a:solidFill>
              </a:rPr>
              <a:t>:</a:t>
            </a:r>
            <a:r>
              <a:rPr lang="en-CA" sz="8800" b="1" i="1" dirty="0">
                <a:solidFill>
                  <a:srgbClr val="FFFF00"/>
                </a:solidFill>
              </a:rPr>
              <a:t> </a:t>
            </a:r>
            <a:br>
              <a:rPr lang="en-CA" sz="8800" b="1" i="1" dirty="0">
                <a:solidFill>
                  <a:srgbClr val="FFFF00"/>
                </a:solidFill>
              </a:rPr>
            </a:br>
            <a:r>
              <a:rPr lang="en-CA" sz="8800" b="1" i="1" dirty="0">
                <a:solidFill>
                  <a:srgbClr val="FFFF00"/>
                </a:solidFill>
              </a:rPr>
              <a:t>Origins</a:t>
            </a:r>
            <a:r>
              <a:rPr lang="en-CA" sz="8800" b="1" i="1" dirty="0">
                <a:solidFill>
                  <a:srgbClr val="FF0000"/>
                </a:solidFill>
              </a:rPr>
              <a:t>,</a:t>
            </a:r>
            <a:r>
              <a:rPr lang="en-CA" sz="8800" b="1" i="1" dirty="0">
                <a:solidFill>
                  <a:srgbClr val="FFFF00"/>
                </a:solidFill>
              </a:rPr>
              <a:t> Regulation </a:t>
            </a:r>
            <a:r>
              <a:rPr lang="en-CA" sz="8800" b="1" i="1" dirty="0">
                <a:solidFill>
                  <a:srgbClr val="FF0000"/>
                </a:solidFill>
              </a:rPr>
              <a:t>&amp;</a:t>
            </a:r>
            <a:r>
              <a:rPr lang="en-CA" sz="8800" b="1" i="1" dirty="0">
                <a:solidFill>
                  <a:srgbClr val="FFFF00"/>
                </a:solidFill>
              </a:rPr>
              <a:t> Cases</a:t>
            </a:r>
            <a:r>
              <a:rPr lang="en-CA" sz="8800" b="1" i="1" dirty="0">
                <a:solidFill>
                  <a:srgbClr val="FF0000"/>
                </a:solidFill>
              </a:rPr>
              <a:t>”</a:t>
            </a:r>
            <a:endParaRPr lang="en-US" sz="8800" dirty="0"/>
          </a:p>
        </p:txBody>
      </p:sp>
    </p:spTree>
    <p:extLst>
      <p:ext uri="{BB962C8B-B14F-4D97-AF65-F5344CB8AC3E}">
        <p14:creationId xmlns:p14="http://schemas.microsoft.com/office/powerpoint/2010/main" val="1028996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chemeClr val="bg1"/>
                </a:solidFill>
              </a:rPr>
              <a:t>RECAPPING</a:t>
            </a:r>
          </a:p>
        </p:txBody>
      </p:sp>
      <p:pic>
        <p:nvPicPr>
          <p:cNvPr id="5" name="Content Placeholder 4"/>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382183" y="1062038"/>
            <a:ext cx="6379633" cy="4784725"/>
          </a:xfrm>
        </p:spPr>
      </p:pic>
    </p:spTree>
    <p:extLst>
      <p:ext uri="{BB962C8B-B14F-4D97-AF65-F5344CB8AC3E}">
        <p14:creationId xmlns:p14="http://schemas.microsoft.com/office/powerpoint/2010/main" val="154392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0" y="326592"/>
            <a:ext cx="8104909" cy="1393867"/>
          </a:xfrm>
        </p:spPr>
        <p:txBody>
          <a:bodyPr>
            <a:normAutofit fontScale="90000"/>
          </a:bodyPr>
          <a:lstStyle/>
          <a:p>
            <a:pPr marL="0" indent="0"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Core Binaries</a:t>
            </a:r>
            <a:br>
              <a:rPr lang="en-US" sz="9600" dirty="0"/>
            </a:br>
            <a:endParaRPr lang="en-US" dirty="0"/>
          </a:p>
        </p:txBody>
      </p:sp>
      <p:sp>
        <p:nvSpPr>
          <p:cNvPr id="4" name="Content Placeholder 3"/>
          <p:cNvSpPr>
            <a:spLocks noGrp="1"/>
          </p:cNvSpPr>
          <p:nvPr>
            <p:ph sz="half" idx="1"/>
          </p:nvPr>
        </p:nvSpPr>
        <p:spPr>
          <a:xfrm>
            <a:off x="457200" y="1720459"/>
            <a:ext cx="4038600" cy="4318000"/>
          </a:xfrm>
        </p:spPr>
        <p:txBody>
          <a:bodyPr>
            <a:normAutofit/>
          </a:bodyPr>
          <a:lstStyle/>
          <a:p>
            <a:pPr marL="0" indent="0">
              <a:buNone/>
            </a:pPr>
            <a:r>
              <a:rPr lang="en-US" sz="6000" b="1" dirty="0">
                <a:solidFill>
                  <a:srgbClr val="FFFF00"/>
                </a:solidFill>
              </a:rPr>
              <a:t>Cultural</a:t>
            </a:r>
          </a:p>
          <a:p>
            <a:pPr marL="0" indent="0">
              <a:buNone/>
            </a:pPr>
            <a:r>
              <a:rPr lang="en-US" sz="6000" b="1" dirty="0">
                <a:solidFill>
                  <a:srgbClr val="FFFF00"/>
                </a:solidFill>
              </a:rPr>
              <a:t>Content</a:t>
            </a:r>
          </a:p>
          <a:p>
            <a:pPr marL="0" indent="0">
              <a:buNone/>
            </a:pPr>
            <a:r>
              <a:rPr lang="en-US" sz="6000" b="1" dirty="0">
                <a:solidFill>
                  <a:srgbClr val="FFFF00"/>
                </a:solidFill>
              </a:rPr>
              <a:t>Regulation</a:t>
            </a:r>
          </a:p>
          <a:p>
            <a:pPr marL="0" indent="0">
              <a:buNone/>
            </a:pPr>
            <a:r>
              <a:rPr lang="en-US" sz="6000" b="1" dirty="0">
                <a:solidFill>
                  <a:srgbClr val="FFFF00"/>
                </a:solidFill>
              </a:rPr>
              <a:t>Privacy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Content Placeholder 4"/>
          <p:cNvSpPr>
            <a:spLocks noGrp="1"/>
          </p:cNvSpPr>
          <p:nvPr>
            <p:ph sz="half" idx="2"/>
          </p:nvPr>
        </p:nvSpPr>
        <p:spPr>
          <a:xfrm>
            <a:off x="4572000" y="1720459"/>
            <a:ext cx="4317670" cy="4318000"/>
          </a:xfrm>
        </p:spPr>
        <p:txBody>
          <a:bodyPr>
            <a:normAutofit/>
          </a:bodyPr>
          <a:lstStyle/>
          <a:p>
            <a:pPr marL="0" indent="0">
              <a:buNone/>
            </a:pPr>
            <a:r>
              <a:rPr lang="en-US" sz="6000" b="1" dirty="0">
                <a:solidFill>
                  <a:srgbClr val="CCFFCC"/>
                </a:solidFill>
              </a:rPr>
              <a:t>Industrial</a:t>
            </a:r>
          </a:p>
          <a:p>
            <a:pPr marL="0" indent="0">
              <a:buNone/>
            </a:pPr>
            <a:r>
              <a:rPr lang="en-US" sz="6000" b="1" dirty="0">
                <a:solidFill>
                  <a:srgbClr val="CCFFCC"/>
                </a:solidFill>
              </a:rPr>
              <a:t>Carriage</a:t>
            </a:r>
          </a:p>
          <a:p>
            <a:pPr marL="0" indent="0">
              <a:buNone/>
            </a:pPr>
            <a:r>
              <a:rPr lang="en-US" sz="6000" b="1" dirty="0">
                <a:solidFill>
                  <a:srgbClr val="CCFFCC"/>
                </a:solidFill>
              </a:rPr>
              <a:t>Free Market</a:t>
            </a:r>
          </a:p>
          <a:p>
            <a:pPr marL="0" indent="0">
              <a:buNone/>
            </a:pPr>
            <a:r>
              <a:rPr lang="en-US" sz="6000" b="1" dirty="0">
                <a:solidFill>
                  <a:srgbClr val="CCFFCC"/>
                </a:solidFill>
              </a:rPr>
              <a:t>Surveillance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49280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3900"/>
            <a:ext cx="8488373" cy="5221565"/>
          </a:xfrm>
        </p:spPr>
        <p:txBody>
          <a:bodyPr>
            <a:normAutofit fontScale="92500" lnSpcReduction="20000"/>
          </a:bodyPr>
          <a:lstStyle/>
          <a:p>
            <a:pPr marL="0" indent="0">
              <a:lnSpc>
                <a:spcPct val="90000"/>
              </a:lnSpc>
              <a:buNone/>
            </a:pPr>
            <a:r>
              <a:rPr lang="en-US" sz="9500" dirty="0">
                <a:solidFill>
                  <a:schemeClr val="bg1"/>
                </a:solidFill>
                <a:latin typeface="+mn-lt"/>
              </a:rPr>
              <a:t>In Broadcasting the issue seems to be</a:t>
            </a:r>
          </a:p>
          <a:p>
            <a:pPr marL="0" indent="0">
              <a:lnSpc>
                <a:spcPct val="90000"/>
              </a:lnSpc>
              <a:buNone/>
            </a:pPr>
            <a:r>
              <a:rPr lang="en-US" sz="9500" b="1" dirty="0">
                <a:solidFill>
                  <a:srgbClr val="FF0000"/>
                </a:solidFill>
                <a:latin typeface="+mn-lt"/>
              </a:rPr>
              <a:t>CULTURE </a:t>
            </a:r>
            <a:r>
              <a:rPr lang="en-US" sz="9500" b="1" dirty="0">
                <a:solidFill>
                  <a:schemeClr val="bg1"/>
                </a:solidFill>
              </a:rPr>
              <a:t>(</a:t>
            </a:r>
            <a:r>
              <a:rPr lang="en-US" sz="9500" b="1" dirty="0">
                <a:solidFill>
                  <a:srgbClr val="FFFF00"/>
                </a:solidFill>
              </a:rPr>
              <a:t>OWNERSHIP</a:t>
            </a:r>
            <a:r>
              <a:rPr lang="en-US" sz="9500" b="1" dirty="0">
                <a:solidFill>
                  <a:srgbClr val="FFFFFF"/>
                </a:solidFill>
              </a:rPr>
              <a:t>)</a:t>
            </a:r>
          </a:p>
          <a:p>
            <a:pPr marL="0" indent="0">
              <a:buNone/>
            </a:pPr>
            <a:endParaRPr lang="en-US" sz="9600" b="1" dirty="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1874103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a:solidFill>
                  <a:srgbClr val="FFFF00"/>
                </a:solidFill>
              </a:rPr>
              <a:t>Starting Point</a:t>
            </a:r>
            <a:r>
              <a:rPr lang="en-US" sz="4400" b="1" dirty="0">
                <a:solidFill>
                  <a:srgbClr val="FF0000"/>
                </a:solidFill>
              </a:rPr>
              <a:t>:</a:t>
            </a:r>
            <a:r>
              <a:rPr lang="en-US" sz="4400" b="1" dirty="0">
                <a:solidFill>
                  <a:schemeClr val="bg1"/>
                </a:solidFill>
              </a:rPr>
              <a:t> A Theory</a:t>
            </a:r>
            <a:r>
              <a:rPr lang="en-US" sz="4400" b="1" dirty="0">
                <a:solidFill>
                  <a:srgbClr val="FF0000"/>
                </a:solidFill>
              </a:rPr>
              <a:t> </a:t>
            </a:r>
            <a:r>
              <a:rPr lang="en-US" sz="4400" b="1" dirty="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2554422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26"/>
            <a:ext cx="8686800" cy="1016000"/>
          </a:xfrm>
        </p:spPr>
        <p:txBody>
          <a:bodyPr>
            <a:normAutofit/>
          </a:bodyPr>
          <a:lstStyle/>
          <a:p>
            <a:r>
              <a:rPr lang="en-US" sz="4400" b="1" dirty="0">
                <a:solidFill>
                  <a:srgbClr val="FFFFFF"/>
                </a:solidFill>
              </a:rPr>
              <a:t>Q: </a:t>
            </a:r>
            <a:r>
              <a:rPr lang="en-US" sz="4400" b="1" dirty="0">
                <a:solidFill>
                  <a:srgbClr val="FFFF00"/>
                </a:solidFill>
              </a:rPr>
              <a:t>Where did we lose our way</a:t>
            </a:r>
            <a:r>
              <a:rPr lang="en-US" sz="4400" b="1" dirty="0">
                <a:solidFill>
                  <a:srgbClr val="FFFFFF"/>
                </a:solidFill>
              </a:rPr>
              <a:t>?</a:t>
            </a:r>
          </a:p>
        </p:txBody>
      </p:sp>
      <p:pic>
        <p:nvPicPr>
          <p:cNvPr id="4" name="Content Placeholder 3" descr="IMG_0467.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700" b="-123"/>
          <a:stretch/>
        </p:blipFill>
        <p:spPr>
          <a:xfrm>
            <a:off x="3136663" y="1201739"/>
            <a:ext cx="2999197" cy="4295794"/>
          </a:xfrm>
        </p:spPr>
      </p:pic>
      <p:sp>
        <p:nvSpPr>
          <p:cNvPr id="5" name="TextBox 4"/>
          <p:cNvSpPr txBox="1"/>
          <p:nvPr/>
        </p:nvSpPr>
        <p:spPr>
          <a:xfrm>
            <a:off x="4265007" y="5592917"/>
            <a:ext cx="4060577" cy="646331"/>
          </a:xfrm>
          <a:prstGeom prst="rect">
            <a:avLst/>
          </a:prstGeom>
          <a:noFill/>
        </p:spPr>
        <p:txBody>
          <a:bodyPr wrap="none" rtlCol="0">
            <a:spAutoFit/>
          </a:bodyPr>
          <a:lstStyle/>
          <a:p>
            <a:r>
              <a:rPr lang="en-US" dirty="0" err="1">
                <a:solidFill>
                  <a:schemeClr val="bg1"/>
                </a:solidFill>
              </a:rPr>
              <a:t>Caplan</a:t>
            </a:r>
            <a:r>
              <a:rPr lang="en-US" dirty="0">
                <a:solidFill>
                  <a:schemeClr val="bg1"/>
                </a:solidFill>
              </a:rPr>
              <a:t>/</a:t>
            </a:r>
            <a:r>
              <a:rPr lang="en-US" dirty="0" err="1">
                <a:solidFill>
                  <a:schemeClr val="bg1"/>
                </a:solidFill>
              </a:rPr>
              <a:t>Sauvageau</a:t>
            </a:r>
            <a:r>
              <a:rPr lang="en-US" dirty="0">
                <a:solidFill>
                  <a:schemeClr val="bg1"/>
                </a:solidFill>
              </a:rPr>
              <a:t> Report, </a:t>
            </a:r>
            <a:r>
              <a:rPr lang="en-US" sz="3600" dirty="0">
                <a:solidFill>
                  <a:srgbClr val="FFFF00"/>
                </a:solidFill>
              </a:rPr>
              <a:t>1986</a:t>
            </a:r>
          </a:p>
        </p:txBody>
      </p:sp>
    </p:spTree>
    <p:extLst>
      <p:ext uri="{BB962C8B-B14F-4D97-AF65-F5344CB8AC3E}">
        <p14:creationId xmlns:p14="http://schemas.microsoft.com/office/powerpoint/2010/main" val="3071012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3600"/>
          </a:xfrm>
        </p:spPr>
        <p:txBody>
          <a:bodyPr>
            <a:normAutofit/>
          </a:bodyPr>
          <a:lstStyle/>
          <a:p>
            <a:r>
              <a:rPr lang="en-US" sz="4400" b="1" dirty="0">
                <a:solidFill>
                  <a:schemeClr val="bg1"/>
                </a:solidFill>
              </a:rPr>
              <a:t>A: </a:t>
            </a:r>
            <a:r>
              <a:rPr lang="en-US" sz="4400" b="1" dirty="0">
                <a:solidFill>
                  <a:srgbClr val="CCFFCC"/>
                </a:solidFill>
              </a:rPr>
              <a:t>Precisely here</a:t>
            </a:r>
            <a:r>
              <a:rPr lang="en-US" sz="4400" b="1" dirty="0">
                <a:solidFill>
                  <a:srgbClr val="FFFF00"/>
                </a:solidFill>
              </a:rPr>
              <a:t>?...</a:t>
            </a:r>
          </a:p>
        </p:txBody>
      </p:sp>
      <p:sp>
        <p:nvSpPr>
          <p:cNvPr id="3" name="Content Placeholder 2"/>
          <p:cNvSpPr>
            <a:spLocks noGrp="1"/>
          </p:cNvSpPr>
          <p:nvPr>
            <p:ph sz="quarter" idx="10"/>
          </p:nvPr>
        </p:nvSpPr>
        <p:spPr>
          <a:xfrm>
            <a:off x="457199" y="863601"/>
            <a:ext cx="8517467" cy="5503332"/>
          </a:xfrm>
        </p:spPr>
        <p:txBody>
          <a:bodyPr>
            <a:normAutofit lnSpcReduction="10000"/>
          </a:bodyPr>
          <a:lstStyle/>
          <a:p>
            <a:pPr marL="0" indent="0">
              <a:lnSpc>
                <a:spcPct val="90000"/>
              </a:lnSpc>
              <a:buNone/>
            </a:pPr>
            <a:r>
              <a:rPr lang="en-US" sz="3600" i="1" dirty="0">
                <a:solidFill>
                  <a:schemeClr val="bg1"/>
                </a:solidFill>
              </a:rPr>
              <a:t>“But whatever kind of Buck Rogers Future is in store for us, </a:t>
            </a:r>
            <a:r>
              <a:rPr lang="en-US" sz="3600" i="1" dirty="0">
                <a:solidFill>
                  <a:srgbClr val="FFFF00"/>
                </a:solidFill>
              </a:rPr>
              <a:t>surely the Canadian tradition demands that we must continue to entrench the Canadian presence in our broadcasting system</a:t>
            </a:r>
            <a:r>
              <a:rPr lang="en-US" sz="3600" i="1" dirty="0">
                <a:solidFill>
                  <a:schemeClr val="bg1"/>
                </a:solidFill>
              </a:rPr>
              <a:t>, and we must adopt policies to do so in a new world in which substantially greater choice may be available to Canadian viewers</a:t>
            </a:r>
            <a:r>
              <a:rPr lang="en-US" sz="3600" i="1" dirty="0">
                <a:solidFill>
                  <a:srgbClr val="FFFF00"/>
                </a:solidFill>
              </a:rPr>
              <a:t>. More than ever, broadcasting must be seen as a fundamental part of cultural policy</a:t>
            </a:r>
            <a:r>
              <a:rPr lang="en-US" sz="3600" i="1" dirty="0">
                <a:solidFill>
                  <a:schemeClr val="bg1"/>
                </a:solidFill>
              </a:rPr>
              <a:t>. It must be program-driven, not hardware-driven as in its first decades.</a:t>
            </a:r>
            <a:r>
              <a:rPr lang="en-US" sz="3600" dirty="0">
                <a:solidFill>
                  <a:schemeClr val="bg1"/>
                </a:solidFill>
              </a:rPr>
              <a:t>”</a:t>
            </a:r>
          </a:p>
          <a:p>
            <a:pPr marL="0" indent="0">
              <a:buNone/>
            </a:pPr>
            <a:endParaRPr lang="en-US" dirty="0"/>
          </a:p>
        </p:txBody>
      </p:sp>
    </p:spTree>
    <p:extLst>
      <p:ext uri="{BB962C8B-B14F-4D97-AF65-F5344CB8AC3E}">
        <p14:creationId xmlns:p14="http://schemas.microsoft.com/office/powerpoint/2010/main" val="2916852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89467"/>
            <a:ext cx="8229600" cy="5336667"/>
          </a:xfrm>
        </p:spPr>
        <p:txBody>
          <a:bodyPr>
            <a:normAutofit/>
          </a:bodyPr>
          <a:lstStyle/>
          <a:p>
            <a:pPr algn="ctr"/>
            <a:r>
              <a:rPr lang="en-US" sz="4000" dirty="0">
                <a:solidFill>
                  <a:srgbClr val="FFFF00"/>
                </a:solidFill>
              </a:rPr>
              <a:t>Entrench</a:t>
            </a:r>
            <a:r>
              <a:rPr lang="en-US" sz="4000" dirty="0">
                <a:solidFill>
                  <a:schemeClr val="bg1"/>
                </a:solidFill>
              </a:rPr>
              <a:t> because </a:t>
            </a:r>
            <a:r>
              <a:rPr lang="en-US" sz="4000" dirty="0">
                <a:solidFill>
                  <a:srgbClr val="FFFF00"/>
                </a:solidFill>
              </a:rPr>
              <a:t>tradition demands it</a:t>
            </a:r>
          </a:p>
          <a:p>
            <a:pPr algn="ctr"/>
            <a:r>
              <a:rPr lang="en-US" sz="4000" dirty="0">
                <a:solidFill>
                  <a:srgbClr val="FFFF00"/>
                </a:solidFill>
              </a:rPr>
              <a:t>Broadcasting</a:t>
            </a:r>
            <a:r>
              <a:rPr lang="en-US" sz="4000" dirty="0">
                <a:solidFill>
                  <a:schemeClr val="bg1"/>
                </a:solidFill>
              </a:rPr>
              <a:t> </a:t>
            </a:r>
            <a:r>
              <a:rPr lang="en-US" sz="4000" dirty="0">
                <a:solidFill>
                  <a:srgbClr val="FF0000"/>
                </a:solidFill>
              </a:rPr>
              <a:t>must</a:t>
            </a:r>
            <a:r>
              <a:rPr lang="en-US" sz="4000" dirty="0">
                <a:solidFill>
                  <a:schemeClr val="bg1"/>
                </a:solidFill>
              </a:rPr>
              <a:t> be seen as </a:t>
            </a:r>
            <a:r>
              <a:rPr lang="en-US" sz="4000" dirty="0">
                <a:solidFill>
                  <a:srgbClr val="FFFF00"/>
                </a:solidFill>
              </a:rPr>
              <a:t>cultural policy</a:t>
            </a:r>
          </a:p>
        </p:txBody>
      </p:sp>
      <p:pic>
        <p:nvPicPr>
          <p:cNvPr id="4" name="Picture 3" descr="Screen Shot 2017-02-07 at 12.43.0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215" y="2960243"/>
            <a:ext cx="8252585" cy="2737825"/>
          </a:xfrm>
          <a:prstGeom prst="rect">
            <a:avLst/>
          </a:prstGeom>
        </p:spPr>
      </p:pic>
    </p:spTree>
    <p:extLst>
      <p:ext uri="{BB962C8B-B14F-4D97-AF65-F5344CB8AC3E}">
        <p14:creationId xmlns:p14="http://schemas.microsoft.com/office/powerpoint/2010/main" val="877291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a:solidFill>
                  <a:srgbClr val="FF0000"/>
                </a:solidFill>
              </a:rPr>
              <a:t>So</a:t>
            </a:r>
            <a:r>
              <a:rPr lang="en-US" sz="4400" b="1" dirty="0">
                <a:solidFill>
                  <a:schemeClr val="bg1"/>
                </a:solidFill>
              </a:rPr>
              <a:t> add to the </a:t>
            </a:r>
            <a:r>
              <a:rPr lang="en-US" sz="4400" b="1" dirty="0">
                <a:solidFill>
                  <a:srgbClr val="FFFF00"/>
                </a:solidFill>
              </a:rPr>
              <a:t>equation</a:t>
            </a:r>
          </a:p>
        </p:txBody>
      </p:sp>
      <p:sp>
        <p:nvSpPr>
          <p:cNvPr id="3" name="Content Placeholder 2"/>
          <p:cNvSpPr>
            <a:spLocks noGrp="1"/>
          </p:cNvSpPr>
          <p:nvPr>
            <p:ph sz="quarter" idx="10"/>
          </p:nvPr>
        </p:nvSpPr>
        <p:spPr>
          <a:xfrm>
            <a:off x="457200" y="1213805"/>
            <a:ext cx="8229600" cy="4649807"/>
          </a:xfrm>
        </p:spPr>
        <p:txBody>
          <a:bodyPr>
            <a:normAutofit/>
          </a:bodyPr>
          <a:lstStyle/>
          <a:p>
            <a:pPr marL="0" indent="0" algn="ctr">
              <a:buNone/>
            </a:pPr>
            <a:r>
              <a:rPr lang="en-US" sz="9600" dirty="0">
                <a:solidFill>
                  <a:schemeClr val="accent2">
                    <a:lumMod val="60000"/>
                    <a:lumOff val="40000"/>
                  </a:schemeClr>
                </a:solidFill>
                <a:latin typeface="American Typewriter"/>
                <a:cs typeface="American Typewriter"/>
              </a:rPr>
              <a:t>Uncertainty</a:t>
            </a:r>
          </a:p>
          <a:p>
            <a:pPr marL="0" indent="0" algn="ctr">
              <a:buNone/>
            </a:pPr>
            <a:r>
              <a:rPr lang="en-US" sz="9600" dirty="0">
                <a:solidFill>
                  <a:srgbClr val="FFFF00"/>
                </a:solidFill>
                <a:latin typeface="American Typewriter"/>
                <a:cs typeface="American Typewriter"/>
              </a:rPr>
              <a:t>+</a:t>
            </a:r>
          </a:p>
          <a:p>
            <a:pPr marL="0" indent="0" algn="ctr">
              <a:buNone/>
            </a:pPr>
            <a:r>
              <a:rPr lang="en-US" sz="9600" dirty="0">
                <a:solidFill>
                  <a:schemeClr val="bg2">
                    <a:lumMod val="50000"/>
                  </a:schemeClr>
                </a:solidFill>
                <a:latin typeface="American Typewriter"/>
                <a:cs typeface="American Typewriter"/>
              </a:rPr>
              <a:t>Bureaucracy</a:t>
            </a:r>
          </a:p>
        </p:txBody>
      </p:sp>
    </p:spTree>
    <p:extLst>
      <p:ext uri="{BB962C8B-B14F-4D97-AF65-F5344CB8AC3E}">
        <p14:creationId xmlns:p14="http://schemas.microsoft.com/office/powerpoint/2010/main" val="219260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994B-246C-B949-AFAD-48AD56A3EC21}"/>
              </a:ext>
            </a:extLst>
          </p:cNvPr>
          <p:cNvSpPr>
            <a:spLocks noGrp="1"/>
          </p:cNvSpPr>
          <p:nvPr>
            <p:ph type="title"/>
          </p:nvPr>
        </p:nvSpPr>
        <p:spPr>
          <a:xfrm>
            <a:off x="457200" y="127088"/>
            <a:ext cx="8229600" cy="1016000"/>
          </a:xfrm>
        </p:spPr>
        <p:txBody>
          <a:bodyPr>
            <a:normAutofit/>
          </a:bodyPr>
          <a:lstStyle/>
          <a:p>
            <a:pPr algn="ctr"/>
            <a:r>
              <a:rPr lang="en-CA" b="1" dirty="0">
                <a:solidFill>
                  <a:schemeClr val="bg1"/>
                </a:solidFill>
              </a:rPr>
              <a:t>On the Website</a:t>
            </a:r>
            <a:r>
              <a:rPr lang="en-CA" b="1" dirty="0">
                <a:solidFill>
                  <a:srgbClr val="FF0000"/>
                </a:solidFill>
              </a:rPr>
              <a:t>… </a:t>
            </a:r>
            <a:endParaRPr lang="en-US" b="1" dirty="0">
              <a:solidFill>
                <a:srgbClr val="FF0000"/>
              </a:solidFill>
            </a:endParaRPr>
          </a:p>
        </p:txBody>
      </p:sp>
      <p:pic>
        <p:nvPicPr>
          <p:cNvPr id="7" name="Content Placeholder 6">
            <a:extLst>
              <a:ext uri="{FF2B5EF4-FFF2-40B4-BE49-F238E27FC236}">
                <a16:creationId xmlns:a16="http://schemas.microsoft.com/office/drawing/2014/main" id="{111D92E8-956A-E543-B554-7E0FF2D15FE9}"/>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687963" y="1408113"/>
            <a:ext cx="5768074" cy="4318000"/>
          </a:xfrm>
        </p:spPr>
      </p:pic>
    </p:spTree>
    <p:extLst>
      <p:ext uri="{BB962C8B-B14F-4D97-AF65-F5344CB8AC3E}">
        <p14:creationId xmlns:p14="http://schemas.microsoft.com/office/powerpoint/2010/main" val="1548828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E317588-3665-A14E-AD10-FDC6B93B059F}"/>
              </a:ext>
            </a:extLst>
          </p:cNvPr>
          <p:cNvSpPr>
            <a:spLocks noGrp="1"/>
          </p:cNvSpPr>
          <p:nvPr>
            <p:ph sz="quarter" idx="10"/>
          </p:nvPr>
        </p:nvSpPr>
        <p:spPr>
          <a:xfrm>
            <a:off x="457200" y="653143"/>
            <a:ext cx="8229600" cy="5072991"/>
          </a:xfrm>
        </p:spPr>
        <p:txBody>
          <a:bodyPr>
            <a:noAutofit/>
          </a:bodyPr>
          <a:lstStyle/>
          <a:p>
            <a:pPr marL="0" indent="0" algn="ctr">
              <a:buNone/>
            </a:pPr>
            <a:r>
              <a:rPr lang="en-CA" sz="42400" b="1" dirty="0">
                <a:solidFill>
                  <a:schemeClr val="bg1"/>
                </a:solidFill>
              </a:rPr>
              <a:t>=</a:t>
            </a:r>
            <a:endParaRPr lang="en-US" sz="42400" b="1" dirty="0">
              <a:solidFill>
                <a:schemeClr val="bg1"/>
              </a:solidFill>
            </a:endParaRPr>
          </a:p>
        </p:txBody>
      </p:sp>
    </p:spTree>
    <p:extLst>
      <p:ext uri="{BB962C8B-B14F-4D97-AF65-F5344CB8AC3E}">
        <p14:creationId xmlns:p14="http://schemas.microsoft.com/office/powerpoint/2010/main" val="395568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5 at 9.11.20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t="-2114"/>
          <a:stretch/>
        </p:blipFill>
        <p:spPr>
          <a:xfrm>
            <a:off x="457200" y="411163"/>
            <a:ext cx="8229600" cy="5303059"/>
          </a:xfrm>
        </p:spPr>
      </p:pic>
    </p:spTree>
    <p:extLst>
      <p:ext uri="{BB962C8B-B14F-4D97-AF65-F5344CB8AC3E}">
        <p14:creationId xmlns:p14="http://schemas.microsoft.com/office/powerpoint/2010/main" val="4290978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2.50.09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8" r="-389"/>
          <a:stretch/>
        </p:blipFill>
        <p:spPr>
          <a:xfrm>
            <a:off x="2082800" y="271463"/>
            <a:ext cx="4995333" cy="5621337"/>
          </a:xfrm>
        </p:spPr>
      </p:pic>
    </p:spTree>
    <p:extLst>
      <p:ext uri="{BB962C8B-B14F-4D97-AF65-F5344CB8AC3E}">
        <p14:creationId xmlns:p14="http://schemas.microsoft.com/office/powerpoint/2010/main" val="2342353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74037" cy="1016000"/>
          </a:xfrm>
        </p:spPr>
        <p:txBody>
          <a:bodyPr/>
          <a:lstStyle/>
          <a:p>
            <a:r>
              <a:rPr lang="en-US" b="1" dirty="0">
                <a:solidFill>
                  <a:srgbClr val="CCFFCC"/>
                </a:solidFill>
              </a:rPr>
              <a:t>Today</a:t>
            </a:r>
            <a:r>
              <a:rPr lang="mr-IN" b="1" dirty="0">
                <a:solidFill>
                  <a:srgbClr val="CCFFCC"/>
                </a:solidFill>
              </a:rPr>
              <a:t>…</a:t>
            </a:r>
            <a:endParaRPr lang="en-US" b="1" dirty="0">
              <a:solidFill>
                <a:srgbClr val="CCFFCC"/>
              </a:solidFill>
            </a:endParaRPr>
          </a:p>
        </p:txBody>
      </p:sp>
      <p:sp>
        <p:nvSpPr>
          <p:cNvPr id="3" name="Content Placeholder 2"/>
          <p:cNvSpPr>
            <a:spLocks noGrp="1"/>
          </p:cNvSpPr>
          <p:nvPr>
            <p:ph sz="quarter" idx="10"/>
          </p:nvPr>
        </p:nvSpPr>
        <p:spPr>
          <a:xfrm>
            <a:off x="457201" y="1507066"/>
            <a:ext cx="6074036" cy="4219067"/>
          </a:xfrm>
        </p:spPr>
        <p:txBody>
          <a:bodyPr>
            <a:noAutofit/>
          </a:bodyPr>
          <a:lstStyle/>
          <a:p>
            <a:pPr marL="0" indent="0" algn="ctr">
              <a:buNone/>
            </a:pPr>
            <a:r>
              <a:rPr lang="en-CA" sz="6000" dirty="0">
                <a:solidFill>
                  <a:srgbClr val="FFFF00"/>
                </a:solidFill>
                <a:latin typeface="American Typewriter"/>
                <a:cs typeface="American Typewriter"/>
              </a:rPr>
              <a:t>“</a:t>
            </a:r>
            <a:r>
              <a:rPr lang="en-CA" sz="6000" dirty="0">
                <a:solidFill>
                  <a:schemeClr val="bg1"/>
                </a:solidFill>
                <a:latin typeface="American Typewriter"/>
                <a:cs typeface="American Typewriter"/>
              </a:rPr>
              <a:t>Broadcasting Policy</a:t>
            </a:r>
            <a:r>
              <a:rPr lang="en-CA" sz="6000" dirty="0">
                <a:solidFill>
                  <a:srgbClr val="FF0000"/>
                </a:solidFill>
                <a:latin typeface="American Typewriter"/>
                <a:cs typeface="American Typewriter"/>
              </a:rPr>
              <a:t>:</a:t>
            </a:r>
            <a:r>
              <a:rPr lang="en-CA" sz="6000" dirty="0">
                <a:solidFill>
                  <a:srgbClr val="FFFF00"/>
                </a:solidFill>
                <a:latin typeface="American Typewriter"/>
                <a:cs typeface="American Typewriter"/>
              </a:rPr>
              <a:t> Origins, Regulation </a:t>
            </a:r>
            <a:r>
              <a:rPr lang="en-CA" sz="6000" dirty="0">
                <a:solidFill>
                  <a:schemeClr val="bg1"/>
                </a:solidFill>
                <a:latin typeface="American Typewriter"/>
                <a:cs typeface="American Typewriter"/>
              </a:rPr>
              <a:t>&amp;</a:t>
            </a:r>
            <a:r>
              <a:rPr lang="en-CA" sz="6000" dirty="0">
                <a:solidFill>
                  <a:srgbClr val="FFFF00"/>
                </a:solidFill>
                <a:latin typeface="American Typewriter"/>
                <a:cs typeface="American Typewriter"/>
              </a:rPr>
              <a:t> Cases” </a:t>
            </a:r>
            <a:r>
              <a:rPr lang="en-CA" sz="6000" dirty="0">
                <a:solidFill>
                  <a:srgbClr val="00B050"/>
                </a:solidFill>
                <a:latin typeface="American Typewriter"/>
                <a:cs typeface="American Typewriter"/>
              </a:rPr>
              <a:t>Part B</a:t>
            </a:r>
            <a:br>
              <a:rPr lang="en-CA" sz="6000" dirty="0">
                <a:solidFill>
                  <a:srgbClr val="FFFF00"/>
                </a:solidFill>
                <a:latin typeface="American Typewriter"/>
                <a:cs typeface="American Typewriter"/>
              </a:rPr>
            </a:br>
            <a:endParaRPr lang="en-US" sz="6000" dirty="0">
              <a:latin typeface="American Typewriter"/>
              <a:cs typeface="American Typewriter"/>
            </a:endParaRPr>
          </a:p>
        </p:txBody>
      </p:sp>
      <p:pic>
        <p:nvPicPr>
          <p:cNvPr id="5" name="Content Placeholder 3" descr="CKVR-TV_Towers.jpg"/>
          <p:cNvPicPr>
            <a:picLocks noChangeAspect="1"/>
          </p:cNvPicPr>
          <p:nvPr/>
        </p:nvPicPr>
        <p:blipFill rotWithShape="1">
          <a:blip r:embed="rId2" cstate="screen">
            <a:extLst>
              <a:ext uri="{28A0092B-C50C-407E-A947-70E740481C1C}">
                <a14:useLocalDpi xmlns:a14="http://schemas.microsoft.com/office/drawing/2010/main"/>
              </a:ext>
            </a:extLst>
          </a:blip>
          <a:srcRect b="-331"/>
          <a:stretch/>
        </p:blipFill>
        <p:spPr>
          <a:xfrm>
            <a:off x="6531237" y="169333"/>
            <a:ext cx="2155563" cy="5994400"/>
          </a:xfrm>
          <a:prstGeom prst="rect">
            <a:avLst/>
          </a:prstGeom>
        </p:spPr>
      </p:pic>
    </p:spTree>
    <p:extLst>
      <p:ext uri="{BB962C8B-B14F-4D97-AF65-F5344CB8AC3E}">
        <p14:creationId xmlns:p14="http://schemas.microsoft.com/office/powerpoint/2010/main" val="3570518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a:solidFill>
                  <a:srgbClr val="FFFF00"/>
                </a:solidFill>
              </a:rPr>
              <a:t>Starting Point </a:t>
            </a:r>
            <a:r>
              <a:rPr lang="en-US" sz="4400" b="1" dirty="0">
                <a:solidFill>
                  <a:srgbClr val="FF0000"/>
                </a:solidFill>
              </a:rPr>
              <a:t>#</a:t>
            </a:r>
            <a:r>
              <a:rPr lang="en-US" sz="4400" b="1" dirty="0">
                <a:solidFill>
                  <a:srgbClr val="FFFFFF"/>
                </a:solidFill>
              </a:rPr>
              <a:t>2</a:t>
            </a:r>
            <a:r>
              <a:rPr lang="en-US" sz="4400" b="1" dirty="0">
                <a:solidFill>
                  <a:srgbClr val="FF0000"/>
                </a:solidFill>
              </a:rPr>
              <a:t>:</a:t>
            </a:r>
            <a:r>
              <a:rPr lang="en-US" sz="4400" b="1" dirty="0">
                <a:solidFill>
                  <a:srgbClr val="FFFFFF"/>
                </a:solidFill>
              </a:rPr>
              <a:t> History </a:t>
            </a:r>
            <a:r>
              <a:rPr lang="en-US" sz="4400" b="1" dirty="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l="-31953" r="-31953"/>
          <a:stretch>
            <a:fillRect/>
          </a:stretch>
        </p:blipFill>
        <p:spPr>
          <a:xfrm>
            <a:off x="820074" y="1408134"/>
            <a:ext cx="7443546" cy="3905564"/>
          </a:xfrm>
        </p:spPr>
      </p:pic>
      <p:sp>
        <p:nvSpPr>
          <p:cNvPr id="3" name="TextBox 2"/>
          <p:cNvSpPr txBox="1"/>
          <p:nvPr/>
        </p:nvSpPr>
        <p:spPr>
          <a:xfrm>
            <a:off x="605649" y="5343889"/>
            <a:ext cx="7806081" cy="646331"/>
          </a:xfrm>
          <a:prstGeom prst="rect">
            <a:avLst/>
          </a:prstGeom>
          <a:noFill/>
        </p:spPr>
        <p:txBody>
          <a:bodyPr wrap="none" rtlCol="0">
            <a:spAutoFit/>
          </a:bodyPr>
          <a:lstStyle/>
          <a:p>
            <a:pPr algn="ctr"/>
            <a:r>
              <a:rPr lang="en-US" dirty="0">
                <a:solidFill>
                  <a:schemeClr val="bg1"/>
                </a:solidFill>
              </a:rPr>
              <a:t>Most slides in this section are only slightly adapted from those prepared by </a:t>
            </a:r>
          </a:p>
          <a:p>
            <a:pPr algn="ctr"/>
            <a:r>
              <a:rPr lang="en-US" dirty="0">
                <a:solidFill>
                  <a:schemeClr val="bg1"/>
                </a:solidFill>
              </a:rPr>
              <a:t>Hank </a:t>
            </a:r>
            <a:r>
              <a:rPr lang="en-US" dirty="0" err="1">
                <a:solidFill>
                  <a:schemeClr val="bg1"/>
                </a:solidFill>
              </a:rPr>
              <a:t>Intven</a:t>
            </a:r>
            <a:r>
              <a:rPr lang="en-US" dirty="0">
                <a:solidFill>
                  <a:schemeClr val="bg1"/>
                </a:solidFill>
              </a:rPr>
              <a:t> of McCarthy’s for his Communications Law materials.</a:t>
            </a:r>
          </a:p>
        </p:txBody>
      </p:sp>
    </p:spTree>
    <p:extLst>
      <p:ext uri="{BB962C8B-B14F-4D97-AF65-F5344CB8AC3E}">
        <p14:creationId xmlns:p14="http://schemas.microsoft.com/office/powerpoint/2010/main" val="4251224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229600" cy="828091"/>
          </a:xfrm>
        </p:spPr>
        <p:txBody>
          <a:bodyPr/>
          <a:lstStyle/>
          <a:p>
            <a:r>
              <a:rPr lang="en-US" b="1" dirty="0">
                <a:solidFill>
                  <a:srgbClr val="FFFF00"/>
                </a:solidFill>
              </a:rPr>
              <a:t>Early Radio</a:t>
            </a:r>
          </a:p>
        </p:txBody>
      </p:sp>
      <p:sp>
        <p:nvSpPr>
          <p:cNvPr id="3" name="Content Placeholder 2"/>
          <p:cNvSpPr>
            <a:spLocks noGrp="1"/>
          </p:cNvSpPr>
          <p:nvPr>
            <p:ph sz="quarter" idx="10"/>
          </p:nvPr>
        </p:nvSpPr>
        <p:spPr>
          <a:xfrm>
            <a:off x="457200" y="841270"/>
            <a:ext cx="8686800" cy="5509493"/>
          </a:xfrm>
        </p:spPr>
        <p:txBody>
          <a:bodyPr>
            <a:normAutofit/>
          </a:bodyPr>
          <a:lstStyle/>
          <a:p>
            <a:pPr marL="0" indent="0">
              <a:lnSpc>
                <a:spcPct val="100000"/>
              </a:lnSpc>
              <a:buNone/>
            </a:pPr>
            <a:r>
              <a:rPr lang="en-CA" sz="2800" b="1" dirty="0">
                <a:solidFill>
                  <a:srgbClr val="FFFF00"/>
                </a:solidFill>
              </a:rPr>
              <a:t>1913 Radiotelegraph Act </a:t>
            </a:r>
          </a:p>
          <a:p>
            <a:pPr marL="0" indent="0">
              <a:lnSpc>
                <a:spcPct val="100000"/>
              </a:lnSpc>
              <a:buNone/>
            </a:pPr>
            <a:r>
              <a:rPr lang="en-CA" sz="2800" dirty="0">
                <a:solidFill>
                  <a:srgbClr val="FFFFFF"/>
                </a:solidFill>
              </a:rPr>
              <a:t>Federal government Minister </a:t>
            </a:r>
            <a:r>
              <a:rPr lang="en-CA" sz="2800" dirty="0">
                <a:solidFill>
                  <a:srgbClr val="FFFF00"/>
                </a:solidFill>
              </a:rPr>
              <a:t>authorized licensed radio broadcasters</a:t>
            </a:r>
            <a:r>
              <a:rPr lang="en-CA" sz="2800" dirty="0">
                <a:solidFill>
                  <a:srgbClr val="FFFFFF"/>
                </a:solidFill>
              </a:rPr>
              <a:t>. There was small license fee for each radio receiver </a:t>
            </a:r>
            <a:r>
              <a:rPr lang="en-CA" sz="1900" dirty="0">
                <a:solidFill>
                  <a:srgbClr val="FFFFFF"/>
                </a:solidFill>
              </a:rPr>
              <a:t>[remnant in </a:t>
            </a:r>
            <a:r>
              <a:rPr lang="en-CA" sz="1900" dirty="0" err="1">
                <a:solidFill>
                  <a:srgbClr val="FFFFFF"/>
                </a:solidFill>
              </a:rPr>
              <a:t>Radiocommunication</a:t>
            </a:r>
            <a:r>
              <a:rPr lang="en-CA" sz="1900" dirty="0">
                <a:solidFill>
                  <a:srgbClr val="FFFFFF"/>
                </a:solidFill>
              </a:rPr>
              <a:t> Act - p. 65 “Black Book” - 4 (1) </a:t>
            </a:r>
            <a:r>
              <a:rPr lang="en-CA" sz="1900" dirty="0">
                <a:solidFill>
                  <a:srgbClr val="FFFF00"/>
                </a:solidFill>
              </a:rPr>
              <a:t>No person shall, except under and in accordance with a radio authorization, install, operate or possess radio apparatus</a:t>
            </a:r>
            <a:r>
              <a:rPr lang="en-CA" sz="1900" dirty="0">
                <a:solidFill>
                  <a:srgbClr val="FFFFFF"/>
                </a:solidFill>
              </a:rPr>
              <a:t>, other than: (a) radio apparatus exempted by or under regulations made under paragraph 6(1)(m); or (b) radio apparatus that is capable only of the reception of broadcasting and that is not a distribution undertaking.]</a:t>
            </a:r>
          </a:p>
          <a:p>
            <a:pPr marL="0" indent="0">
              <a:lnSpc>
                <a:spcPct val="100000"/>
              </a:lnSpc>
              <a:buNone/>
            </a:pPr>
            <a:r>
              <a:rPr lang="en-CA" sz="2800" dirty="0">
                <a:solidFill>
                  <a:srgbClr val="FF0000"/>
                </a:solidFill>
              </a:rPr>
              <a:t>1928</a:t>
            </a:r>
            <a:r>
              <a:rPr lang="en-CA" sz="2800" dirty="0">
                <a:solidFill>
                  <a:srgbClr val="FFFFFF"/>
                </a:solidFill>
              </a:rPr>
              <a:t> - </a:t>
            </a:r>
            <a:r>
              <a:rPr lang="en-CA" sz="2800" dirty="0">
                <a:solidFill>
                  <a:srgbClr val="FFFF00"/>
                </a:solidFill>
              </a:rPr>
              <a:t>68 radio stations</a:t>
            </a:r>
            <a:r>
              <a:rPr lang="en-CA" sz="2800" dirty="0">
                <a:solidFill>
                  <a:schemeClr val="bg1"/>
                </a:solidFill>
              </a:rPr>
              <a:t>;</a:t>
            </a:r>
            <a:r>
              <a:rPr lang="en-CA" sz="2800" dirty="0">
                <a:solidFill>
                  <a:srgbClr val="FFFF00"/>
                </a:solidFill>
              </a:rPr>
              <a:t> 400,000 </a:t>
            </a:r>
            <a:r>
              <a:rPr lang="en-CA" sz="2800" dirty="0">
                <a:solidFill>
                  <a:srgbClr val="FFFFFF"/>
                </a:solidFill>
              </a:rPr>
              <a:t>battery-operated </a:t>
            </a:r>
            <a:r>
              <a:rPr lang="en-CA" sz="2800" dirty="0">
                <a:solidFill>
                  <a:srgbClr val="FFFF00"/>
                </a:solidFill>
              </a:rPr>
              <a:t>radios</a:t>
            </a:r>
          </a:p>
          <a:p>
            <a:pPr>
              <a:lnSpc>
                <a:spcPct val="100000"/>
              </a:lnSpc>
            </a:pPr>
            <a:r>
              <a:rPr lang="en-CA" sz="2800" dirty="0">
                <a:solidFill>
                  <a:srgbClr val="FFFFFF"/>
                </a:solidFill>
              </a:rPr>
              <a:t>Mostly private stations</a:t>
            </a:r>
          </a:p>
          <a:p>
            <a:pPr>
              <a:lnSpc>
                <a:spcPct val="100000"/>
              </a:lnSpc>
            </a:pPr>
            <a:r>
              <a:rPr lang="en-CA" sz="2800" dirty="0">
                <a:solidFill>
                  <a:srgbClr val="FFFFFF"/>
                </a:solidFill>
              </a:rPr>
              <a:t>CNR radio department formed 1</a:t>
            </a:r>
            <a:r>
              <a:rPr lang="en-CA" sz="2800" baseline="30000" dirty="0">
                <a:solidFill>
                  <a:srgbClr val="FFFFFF"/>
                </a:solidFill>
              </a:rPr>
              <a:t>st</a:t>
            </a:r>
            <a:r>
              <a:rPr lang="en-CA" sz="2800" dirty="0">
                <a:solidFill>
                  <a:srgbClr val="FFFFFF"/>
                </a:solidFill>
              </a:rPr>
              <a:t> national broadcasting network </a:t>
            </a:r>
          </a:p>
          <a:p>
            <a:pPr marL="0" indent="0">
              <a:buNone/>
            </a:pPr>
            <a:endParaRPr lang="en-US" dirty="0"/>
          </a:p>
        </p:txBody>
      </p:sp>
    </p:spTree>
    <p:extLst>
      <p:ext uri="{BB962C8B-B14F-4D97-AF65-F5344CB8AC3E}">
        <p14:creationId xmlns:p14="http://schemas.microsoft.com/office/powerpoint/2010/main" val="239314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br>
              <a:rPr lang="en-CA" dirty="0"/>
            </a:br>
            <a:r>
              <a:rPr lang="en-CA" b="1" dirty="0">
                <a:solidFill>
                  <a:schemeClr val="bg1"/>
                </a:solidFill>
              </a:rPr>
              <a:t>1928-9: </a:t>
            </a:r>
            <a:r>
              <a:rPr lang="en-CA" b="1" dirty="0" err="1">
                <a:solidFill>
                  <a:srgbClr val="FFFF00"/>
                </a:solidFill>
              </a:rPr>
              <a:t>Aird</a:t>
            </a:r>
            <a:r>
              <a:rPr lang="en-CA" b="1" dirty="0">
                <a:solidFill>
                  <a:srgbClr val="FFFF00"/>
                </a:solidFill>
              </a:rPr>
              <a:t> Royal Commission</a:t>
            </a:r>
            <a:br>
              <a:rPr lang="en-CA" dirty="0"/>
            </a:br>
            <a:endParaRPr lang="en-US" dirty="0"/>
          </a:p>
        </p:txBody>
      </p:sp>
      <p:sp>
        <p:nvSpPr>
          <p:cNvPr id="3" name="Content Placeholder 2"/>
          <p:cNvSpPr>
            <a:spLocks noGrp="1"/>
          </p:cNvSpPr>
          <p:nvPr>
            <p:ph sz="quarter" idx="10"/>
          </p:nvPr>
        </p:nvSpPr>
        <p:spPr>
          <a:xfrm>
            <a:off x="457200" y="1015999"/>
            <a:ext cx="8686800" cy="5235792"/>
          </a:xfrm>
        </p:spPr>
        <p:txBody>
          <a:bodyPr>
            <a:normAutofit/>
          </a:bodyPr>
          <a:lstStyle/>
          <a:p>
            <a:pPr marL="0" indent="0">
              <a:buNone/>
            </a:pPr>
            <a:r>
              <a:rPr lang="en-CA" sz="3400" dirty="0">
                <a:solidFill>
                  <a:srgbClr val="FFFF00"/>
                </a:solidFill>
              </a:rPr>
              <a:t>First major policy review </a:t>
            </a:r>
            <a:r>
              <a:rPr lang="en-CA" sz="3400" dirty="0">
                <a:solidFill>
                  <a:srgbClr val="FFFFFF"/>
                </a:solidFill>
              </a:rPr>
              <a:t>of Canadian broadcasting. Key issues:</a:t>
            </a:r>
          </a:p>
          <a:p>
            <a:pPr marL="0" indent="0">
              <a:buNone/>
            </a:pPr>
            <a:r>
              <a:rPr lang="en-CA" sz="3400" dirty="0">
                <a:solidFill>
                  <a:srgbClr val="FFFFFF"/>
                </a:solidFill>
              </a:rPr>
              <a:t>1. </a:t>
            </a:r>
            <a:r>
              <a:rPr lang="en-CA" sz="3400" dirty="0">
                <a:solidFill>
                  <a:srgbClr val="FFFF00"/>
                </a:solidFill>
              </a:rPr>
              <a:t>Lack of Canadian programming</a:t>
            </a:r>
            <a:r>
              <a:rPr lang="en-CA" sz="3400" dirty="0">
                <a:solidFill>
                  <a:srgbClr val="FFFFFF"/>
                </a:solidFill>
              </a:rPr>
              <a:t>: “the majority of programs heard are from sources outside of Canada…[this] has a </a:t>
            </a:r>
            <a:r>
              <a:rPr lang="en-CA" sz="3400" dirty="0">
                <a:solidFill>
                  <a:srgbClr val="FFFF00"/>
                </a:solidFill>
              </a:rPr>
              <a:t>tendency to </a:t>
            </a:r>
            <a:r>
              <a:rPr lang="en-CA" sz="3400" dirty="0" err="1">
                <a:solidFill>
                  <a:srgbClr val="FFFF00"/>
                </a:solidFill>
              </a:rPr>
              <a:t>mold</a:t>
            </a:r>
            <a:r>
              <a:rPr lang="en-CA" sz="3400" dirty="0">
                <a:solidFill>
                  <a:srgbClr val="FFFF00"/>
                </a:solidFill>
              </a:rPr>
              <a:t> the minds of young people in the home to ideas and opinions that are not Canadian</a:t>
            </a:r>
            <a:r>
              <a:rPr lang="en-CA" sz="3400" dirty="0">
                <a:solidFill>
                  <a:srgbClr val="FFFFFF"/>
                </a:solidFill>
              </a:rPr>
              <a:t>”</a:t>
            </a:r>
          </a:p>
          <a:p>
            <a:pPr marL="0" indent="0">
              <a:buNone/>
            </a:pPr>
            <a:r>
              <a:rPr lang="en-CA" sz="3400" dirty="0">
                <a:solidFill>
                  <a:srgbClr val="FFFFFF"/>
                </a:solidFill>
              </a:rPr>
              <a:t>2. </a:t>
            </a:r>
            <a:r>
              <a:rPr lang="en-CA" sz="3400" dirty="0">
                <a:solidFill>
                  <a:srgbClr val="FFFF00"/>
                </a:solidFill>
              </a:rPr>
              <a:t>Universal service issues</a:t>
            </a:r>
            <a:r>
              <a:rPr lang="en-CA" sz="3400" dirty="0">
                <a:solidFill>
                  <a:srgbClr val="FFFFFF"/>
                </a:solidFill>
              </a:rPr>
              <a:t>: Uneven availability of Canadian services and programming in different parts of the country.</a:t>
            </a:r>
          </a:p>
          <a:p>
            <a:pPr marL="0" indent="0">
              <a:buNone/>
            </a:pPr>
            <a:endParaRPr lang="en-US" dirty="0"/>
          </a:p>
        </p:txBody>
      </p:sp>
    </p:spTree>
    <p:extLst>
      <p:ext uri="{BB962C8B-B14F-4D97-AF65-F5344CB8AC3E}">
        <p14:creationId xmlns:p14="http://schemas.microsoft.com/office/powerpoint/2010/main" val="1508170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229600" cy="1016000"/>
          </a:xfrm>
        </p:spPr>
        <p:txBody>
          <a:bodyPr/>
          <a:lstStyle/>
          <a:p>
            <a:r>
              <a:rPr lang="en-US" b="1" dirty="0" err="1">
                <a:solidFill>
                  <a:schemeClr val="bg1"/>
                </a:solidFill>
              </a:rPr>
              <a:t>Aird</a:t>
            </a:r>
            <a:r>
              <a:rPr lang="en-US" b="1" dirty="0">
                <a:solidFill>
                  <a:schemeClr val="bg1"/>
                </a:solidFill>
              </a:rPr>
              <a:t>:</a:t>
            </a:r>
            <a:r>
              <a:rPr lang="en-US" b="1" dirty="0">
                <a:solidFill>
                  <a:srgbClr val="FFFF00"/>
                </a:solidFill>
              </a:rPr>
              <a:t> Key Recommendations</a:t>
            </a:r>
          </a:p>
        </p:txBody>
      </p:sp>
      <p:sp>
        <p:nvSpPr>
          <p:cNvPr id="3" name="Content Placeholder 2"/>
          <p:cNvSpPr>
            <a:spLocks noGrp="1"/>
          </p:cNvSpPr>
          <p:nvPr>
            <p:ph sz="quarter" idx="10"/>
          </p:nvPr>
        </p:nvSpPr>
        <p:spPr>
          <a:xfrm>
            <a:off x="457200" y="1029179"/>
            <a:ext cx="8229600" cy="4876206"/>
          </a:xfrm>
        </p:spPr>
        <p:txBody>
          <a:bodyPr/>
          <a:lstStyle/>
          <a:p>
            <a:pPr marL="457200" lvl="0" indent="-457200">
              <a:buFont typeface="+mj-lt"/>
              <a:buAutoNum type="arabicPeriod"/>
            </a:pPr>
            <a:r>
              <a:rPr lang="en-CA" sz="3600" dirty="0">
                <a:solidFill>
                  <a:srgbClr val="FFFFFF"/>
                </a:solidFill>
              </a:rPr>
              <a:t>The federal government should </a:t>
            </a:r>
            <a:r>
              <a:rPr lang="en-CA" sz="3600" dirty="0">
                <a:solidFill>
                  <a:srgbClr val="FFFF00"/>
                </a:solidFill>
              </a:rPr>
              <a:t>create a national broadcaster to promote Canadian unity and development </a:t>
            </a:r>
            <a:r>
              <a:rPr lang="en-CA" sz="3600" dirty="0">
                <a:solidFill>
                  <a:srgbClr val="FFFFFF"/>
                </a:solidFill>
              </a:rPr>
              <a:t>– and to inform the public on questions of Canadian national interest</a:t>
            </a:r>
          </a:p>
          <a:p>
            <a:pPr marL="457200" lvl="0" indent="-457200">
              <a:buFont typeface="+mj-lt"/>
              <a:buAutoNum type="arabicPeriod"/>
            </a:pPr>
            <a:r>
              <a:rPr lang="en-CA" sz="3600" dirty="0">
                <a:solidFill>
                  <a:srgbClr val="FFFFFF"/>
                </a:solidFill>
              </a:rPr>
              <a:t>“…</a:t>
            </a:r>
            <a:r>
              <a:rPr lang="en-CA" sz="3600" dirty="0">
                <a:solidFill>
                  <a:srgbClr val="FFFF00"/>
                </a:solidFill>
              </a:rPr>
              <a:t>broadcasting</a:t>
            </a:r>
            <a:r>
              <a:rPr lang="en-CA" sz="3600" dirty="0">
                <a:solidFill>
                  <a:srgbClr val="FFFFFF"/>
                </a:solidFill>
              </a:rPr>
              <a:t> will undoubtedly become a great force in </a:t>
            </a:r>
            <a:r>
              <a:rPr lang="en-CA" sz="3600" dirty="0">
                <a:solidFill>
                  <a:srgbClr val="FFFF00"/>
                </a:solidFill>
              </a:rPr>
              <a:t>fostering a national spirit</a:t>
            </a:r>
            <a:r>
              <a:rPr lang="en-CA" sz="3600" dirty="0">
                <a:solidFill>
                  <a:srgbClr val="FFFFFF"/>
                </a:solidFill>
              </a:rPr>
              <a:t> and interpreting national citizenship</a:t>
            </a:r>
            <a:r>
              <a:rPr lang="mr-IN" sz="3600" dirty="0">
                <a:solidFill>
                  <a:srgbClr val="FFFFFF"/>
                </a:solidFill>
              </a:rPr>
              <a:t>…</a:t>
            </a:r>
            <a:r>
              <a:rPr lang="en-CA" sz="3600" dirty="0">
                <a:solidFill>
                  <a:srgbClr val="FFFFFF"/>
                </a:solidFill>
              </a:rPr>
              <a:t>”</a:t>
            </a:r>
          </a:p>
          <a:p>
            <a:pPr marL="0" indent="0">
              <a:buNone/>
            </a:pPr>
            <a:endParaRPr lang="en-US" dirty="0"/>
          </a:p>
        </p:txBody>
      </p:sp>
    </p:spTree>
    <p:extLst>
      <p:ext uri="{BB962C8B-B14F-4D97-AF65-F5344CB8AC3E}">
        <p14:creationId xmlns:p14="http://schemas.microsoft.com/office/powerpoint/2010/main" val="3665072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298" y="29674"/>
            <a:ext cx="8566702" cy="828091"/>
          </a:xfrm>
        </p:spPr>
        <p:txBody>
          <a:bodyPr/>
          <a:lstStyle/>
          <a:p>
            <a:r>
              <a:rPr lang="en-US" dirty="0">
                <a:solidFill>
                  <a:srgbClr val="FFFF00"/>
                </a:solidFill>
              </a:rPr>
              <a:t>1932 Radio Reference </a:t>
            </a:r>
            <a:r>
              <a:rPr lang="en-US" dirty="0">
                <a:solidFill>
                  <a:schemeClr val="bg1"/>
                </a:solidFill>
              </a:rPr>
              <a:t>intervenes</a:t>
            </a:r>
          </a:p>
        </p:txBody>
      </p:sp>
      <p:sp>
        <p:nvSpPr>
          <p:cNvPr id="3" name="Content Placeholder 2"/>
          <p:cNvSpPr>
            <a:spLocks noGrp="1"/>
          </p:cNvSpPr>
          <p:nvPr>
            <p:ph sz="quarter" idx="10"/>
          </p:nvPr>
        </p:nvSpPr>
        <p:spPr>
          <a:xfrm>
            <a:off x="263908" y="857765"/>
            <a:ext cx="8880092" cy="5558981"/>
          </a:xfrm>
        </p:spPr>
        <p:txBody>
          <a:bodyPr>
            <a:normAutofit/>
          </a:bodyPr>
          <a:lstStyle/>
          <a:p>
            <a:r>
              <a:rPr lang="en-CA" sz="2800" dirty="0">
                <a:solidFill>
                  <a:srgbClr val="FFFFFF"/>
                </a:solidFill>
              </a:rPr>
              <a:t>During the </a:t>
            </a:r>
            <a:r>
              <a:rPr lang="en-CA" sz="2800" dirty="0" err="1">
                <a:solidFill>
                  <a:srgbClr val="FFFFFF"/>
                </a:solidFill>
              </a:rPr>
              <a:t>Aird</a:t>
            </a:r>
            <a:r>
              <a:rPr lang="en-CA" sz="2800" dirty="0">
                <a:solidFill>
                  <a:srgbClr val="FFFFFF"/>
                </a:solidFill>
              </a:rPr>
              <a:t> Commission’s work, </a:t>
            </a:r>
            <a:r>
              <a:rPr lang="en-CA" sz="2800" dirty="0">
                <a:solidFill>
                  <a:srgbClr val="FFFF00"/>
                </a:solidFill>
              </a:rPr>
              <a:t>Québec</a:t>
            </a:r>
            <a:r>
              <a:rPr lang="en-CA" sz="2800" dirty="0">
                <a:solidFill>
                  <a:srgbClr val="FFFFFF"/>
                </a:solidFill>
              </a:rPr>
              <a:t> passed </a:t>
            </a:r>
            <a:r>
              <a:rPr lang="en-CA" sz="2800" dirty="0">
                <a:solidFill>
                  <a:srgbClr val="FFFF00"/>
                </a:solidFill>
              </a:rPr>
              <a:t>legislation authorizing provincial licensing </a:t>
            </a:r>
            <a:r>
              <a:rPr lang="en-CA" sz="2800" dirty="0">
                <a:solidFill>
                  <a:srgbClr val="FFFFFF"/>
                </a:solidFill>
              </a:rPr>
              <a:t>and regulation of radio broadcasting.</a:t>
            </a:r>
          </a:p>
          <a:p>
            <a:r>
              <a:rPr lang="en-CA" sz="2800" dirty="0">
                <a:solidFill>
                  <a:srgbClr val="FFFFFF"/>
                </a:solidFill>
              </a:rPr>
              <a:t>In </a:t>
            </a:r>
            <a:r>
              <a:rPr lang="en-CA" sz="2800" i="1" dirty="0">
                <a:solidFill>
                  <a:srgbClr val="FFFF00"/>
                </a:solidFill>
              </a:rPr>
              <a:t>Re Regulation and Control of Radio Communication</a:t>
            </a:r>
            <a:r>
              <a:rPr lang="en-CA" sz="2800" dirty="0">
                <a:solidFill>
                  <a:srgbClr val="FFFFFF"/>
                </a:solidFill>
              </a:rPr>
              <a:t>, [1932] A.C. 304 Privy Council ruled jurisdiction over broadcasting was federal only.</a:t>
            </a:r>
          </a:p>
          <a:p>
            <a:r>
              <a:rPr lang="en-CA" sz="2800" dirty="0">
                <a:solidFill>
                  <a:srgbClr val="FFFFFF"/>
                </a:solidFill>
              </a:rPr>
              <a:t>Case </a:t>
            </a:r>
            <a:r>
              <a:rPr lang="en-CA" sz="2800" dirty="0">
                <a:solidFill>
                  <a:srgbClr val="FFFF00"/>
                </a:solidFill>
              </a:rPr>
              <a:t>did not address the “</a:t>
            </a:r>
            <a:r>
              <a:rPr lang="en-CA" sz="2800" dirty="0">
                <a:solidFill>
                  <a:srgbClr val="FF0000"/>
                </a:solidFill>
              </a:rPr>
              <a:t>content question</a:t>
            </a:r>
            <a:r>
              <a:rPr lang="en-CA" sz="2800" dirty="0">
                <a:solidFill>
                  <a:srgbClr val="FFFF00"/>
                </a:solidFill>
              </a:rPr>
              <a:t>” </a:t>
            </a:r>
            <a:r>
              <a:rPr lang="en-CA" sz="2800" dirty="0">
                <a:solidFill>
                  <a:srgbClr val="FFFFFF"/>
                </a:solidFill>
              </a:rPr>
              <a:t>directly. Q</a:t>
            </a:r>
            <a:r>
              <a:rPr lang="en-CA" sz="2800" dirty="0">
                <a:solidFill>
                  <a:schemeClr val="bg1"/>
                </a:solidFill>
              </a:rPr>
              <a:t>uestion referred to the court was:</a:t>
            </a:r>
            <a:r>
              <a:rPr lang="en-CA" sz="2800" i="1" dirty="0">
                <a:solidFill>
                  <a:schemeClr val="bg1"/>
                </a:solidFill>
              </a:rPr>
              <a:t> </a:t>
            </a:r>
            <a:r>
              <a:rPr lang="en-CA" sz="2800" i="1" dirty="0">
                <a:solidFill>
                  <a:srgbClr val="FFFF00"/>
                </a:solidFill>
              </a:rPr>
              <a:t>“</a:t>
            </a:r>
            <a:r>
              <a:rPr lang="en-CA" sz="2800" i="1" dirty="0">
                <a:solidFill>
                  <a:srgbClr val="CCFFCC"/>
                </a:solidFill>
              </a:rPr>
              <a:t>Has the Parliament of Canada jurisdiction to regulate and control radio communication, including the transmission and reception of signs, signals, pictures and sounds of all kinds by means of </a:t>
            </a:r>
            <a:r>
              <a:rPr lang="en-CA" sz="2800" i="1" dirty="0" err="1">
                <a:solidFill>
                  <a:srgbClr val="CCFFCC"/>
                </a:solidFill>
              </a:rPr>
              <a:t>Hertzian</a:t>
            </a:r>
            <a:r>
              <a:rPr lang="en-CA" sz="2800" i="1" dirty="0">
                <a:solidFill>
                  <a:srgbClr val="CCFFCC"/>
                </a:solidFill>
              </a:rPr>
              <a:t> waves, and </a:t>
            </a:r>
            <a:r>
              <a:rPr lang="en-CA" sz="2800" i="1" dirty="0">
                <a:solidFill>
                  <a:srgbClr val="FFFF00"/>
                </a:solidFill>
              </a:rPr>
              <a:t>including the right to determine the character, use, and location of the apparatus </a:t>
            </a:r>
            <a:r>
              <a:rPr lang="en-CA" sz="2800" i="1" dirty="0">
                <a:solidFill>
                  <a:srgbClr val="CCFFCC"/>
                </a:solidFill>
              </a:rPr>
              <a:t>employed</a:t>
            </a:r>
            <a:r>
              <a:rPr lang="en-CA" sz="2800" i="1" dirty="0">
                <a:solidFill>
                  <a:schemeClr val="bg1"/>
                </a:solidFill>
              </a:rPr>
              <a:t>?</a:t>
            </a:r>
            <a:r>
              <a:rPr lang="en-CA" sz="2800" i="1" dirty="0">
                <a:solidFill>
                  <a:srgbClr val="FFFF00"/>
                </a:solidFill>
              </a:rPr>
              <a:t>”</a:t>
            </a:r>
          </a:p>
          <a:p>
            <a:endParaRPr lang="en-CA" dirty="0">
              <a:solidFill>
                <a:srgbClr val="FFFFFF"/>
              </a:solidFill>
            </a:endParaRPr>
          </a:p>
          <a:p>
            <a:pPr marL="0" indent="0">
              <a:buNone/>
            </a:pPr>
            <a:endParaRPr lang="en-US" dirty="0"/>
          </a:p>
        </p:txBody>
      </p:sp>
    </p:spTree>
    <p:extLst>
      <p:ext uri="{BB962C8B-B14F-4D97-AF65-F5344CB8AC3E}">
        <p14:creationId xmlns:p14="http://schemas.microsoft.com/office/powerpoint/2010/main" val="533114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29909"/>
            <a:ext cx="8686801" cy="5987864"/>
          </a:xfrm>
        </p:spPr>
        <p:txBody>
          <a:bodyPr>
            <a:normAutofit/>
          </a:bodyPr>
          <a:lstStyle/>
          <a:p>
            <a:pPr marL="0" indent="0">
              <a:lnSpc>
                <a:spcPct val="90000"/>
              </a:lnSpc>
              <a:buNone/>
            </a:pPr>
            <a:r>
              <a:rPr lang="en-US" sz="2800" dirty="0">
                <a:solidFill>
                  <a:srgbClr val="D10405"/>
                </a:solidFill>
              </a:rPr>
              <a:t>Found the basis of federal jurisdiction in </a:t>
            </a:r>
            <a:r>
              <a:rPr lang="en-US" sz="2800" dirty="0">
                <a:solidFill>
                  <a:srgbClr val="CCFFCC"/>
                </a:solidFill>
              </a:rPr>
              <a:t>S. 92(10)(a) </a:t>
            </a:r>
            <a:r>
              <a:rPr lang="en-US" sz="2800" i="1" dirty="0">
                <a:solidFill>
                  <a:srgbClr val="CCFFCC"/>
                </a:solidFill>
              </a:rPr>
              <a:t>BNA  Act</a:t>
            </a:r>
            <a:r>
              <a:rPr lang="en-US" sz="2800" dirty="0">
                <a:solidFill>
                  <a:schemeClr val="bg1"/>
                </a:solidFill>
              </a:rPr>
              <a:t>: “</a:t>
            </a:r>
            <a:r>
              <a:rPr lang="en-CA" sz="2800" dirty="0">
                <a:solidFill>
                  <a:schemeClr val="bg1"/>
                </a:solidFill>
              </a:rPr>
              <a:t>Lines of Steam or other Ships, Railways, Roads, Telegraphs, and </a:t>
            </a:r>
            <a:r>
              <a:rPr lang="en-CA" sz="2800" dirty="0">
                <a:solidFill>
                  <a:srgbClr val="FFFF00"/>
                </a:solidFill>
              </a:rPr>
              <a:t>other Works and Undertakings connecting the Province with any other or others of the Provinces</a:t>
            </a:r>
            <a:r>
              <a:rPr lang="en-CA" sz="2800" dirty="0">
                <a:solidFill>
                  <a:schemeClr val="bg1"/>
                </a:solidFill>
              </a:rPr>
              <a:t>, or extending beyond the Limits of the Province.”</a:t>
            </a:r>
            <a:r>
              <a:rPr lang="en-US" sz="2800" i="1" dirty="0">
                <a:solidFill>
                  <a:schemeClr val="bg1"/>
                </a:solidFill>
              </a:rPr>
              <a:t> </a:t>
            </a:r>
          </a:p>
          <a:p>
            <a:pPr marL="0" indent="0">
              <a:lnSpc>
                <a:spcPct val="90000"/>
              </a:lnSpc>
              <a:buNone/>
            </a:pPr>
            <a:r>
              <a:rPr lang="en-US" sz="2800" dirty="0">
                <a:solidFill>
                  <a:srgbClr val="FFFFFF"/>
                </a:solidFill>
              </a:rPr>
              <a:t>Viscount Dunedin: “</a:t>
            </a:r>
            <a:r>
              <a:rPr lang="en-CA" sz="2800" i="1" dirty="0">
                <a:solidFill>
                  <a:srgbClr val="FFFF00"/>
                </a:solidFill>
              </a:rPr>
              <a:t>Broadcasting as a system cannot exist without both a transmitter and a receiver</a:t>
            </a:r>
            <a:r>
              <a:rPr lang="en-CA" sz="2800" i="1" dirty="0">
                <a:solidFill>
                  <a:srgbClr val="FFFFFF"/>
                </a:solidFill>
              </a:rPr>
              <a:t>. The receiver is indeed useless without a transmitter and can be reduced to a nonentity if the transmitter closes. The system cannot be divided into two parts, each independent of the other. </a:t>
            </a:r>
            <a:r>
              <a:rPr lang="en-CA" sz="2800" i="1" dirty="0">
                <a:solidFill>
                  <a:srgbClr val="FFFF00"/>
                </a:solidFill>
              </a:rPr>
              <a:t>"</a:t>
            </a:r>
            <a:r>
              <a:rPr lang="en-CA" sz="2800" i="1" dirty="0">
                <a:solidFill>
                  <a:srgbClr val="FF0000"/>
                </a:solidFill>
              </a:rPr>
              <a:t>Undertaking</a:t>
            </a:r>
            <a:r>
              <a:rPr lang="en-CA" sz="2800" i="1" dirty="0">
                <a:solidFill>
                  <a:srgbClr val="FFFF00"/>
                </a:solidFill>
              </a:rPr>
              <a:t>" is </a:t>
            </a:r>
            <a:r>
              <a:rPr lang="en-CA" sz="2800" i="1" dirty="0">
                <a:solidFill>
                  <a:srgbClr val="D10405"/>
                </a:solidFill>
              </a:rPr>
              <a:t>not a physical thing</a:t>
            </a:r>
            <a:r>
              <a:rPr lang="en-CA" sz="2800" i="1" dirty="0">
                <a:solidFill>
                  <a:srgbClr val="FFFF00"/>
                </a:solidFill>
              </a:rPr>
              <a:t> but </a:t>
            </a:r>
            <a:r>
              <a:rPr lang="en-CA" sz="2800" i="1" dirty="0">
                <a:solidFill>
                  <a:srgbClr val="FF0000"/>
                </a:solidFill>
              </a:rPr>
              <a:t>is an arrangement</a:t>
            </a:r>
            <a:r>
              <a:rPr lang="en-CA" sz="2800" i="1" dirty="0">
                <a:solidFill>
                  <a:srgbClr val="FFFF00"/>
                </a:solidFill>
              </a:rPr>
              <a:t> under which of course physical things are used</a:t>
            </a:r>
            <a:r>
              <a:rPr lang="en-CA" sz="2800" dirty="0">
                <a:solidFill>
                  <a:srgbClr val="FFFFFF"/>
                </a:solidFill>
              </a:rPr>
              <a:t>.” </a:t>
            </a:r>
          </a:p>
          <a:p>
            <a:pPr marL="0" indent="0">
              <a:buNone/>
            </a:pPr>
            <a:endParaRPr lang="en-US" dirty="0"/>
          </a:p>
        </p:txBody>
      </p:sp>
    </p:spTree>
    <p:extLst>
      <p:ext uri="{BB962C8B-B14F-4D97-AF65-F5344CB8AC3E}">
        <p14:creationId xmlns:p14="http://schemas.microsoft.com/office/powerpoint/2010/main" val="115862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647"/>
            <a:ext cx="8229600" cy="1016000"/>
          </a:xfrm>
        </p:spPr>
        <p:txBody>
          <a:bodyPr>
            <a:normAutofit/>
          </a:bodyPr>
          <a:lstStyle/>
          <a:p>
            <a:pPr algn="ctr"/>
            <a:r>
              <a:rPr lang="en-US" sz="4800" b="1" dirty="0">
                <a:solidFill>
                  <a:srgbClr val="FFFF00"/>
                </a:solidFill>
              </a:rPr>
              <a:t>Group Presentations</a:t>
            </a:r>
            <a:r>
              <a:rPr lang="en-US" sz="4800" b="1" dirty="0">
                <a:solidFill>
                  <a:srgbClr val="FF0000"/>
                </a:solidFill>
              </a:rPr>
              <a:t>:</a:t>
            </a:r>
          </a:p>
        </p:txBody>
      </p:sp>
      <p:sp>
        <p:nvSpPr>
          <p:cNvPr id="3" name="Content Placeholder 2"/>
          <p:cNvSpPr>
            <a:spLocks noGrp="1"/>
          </p:cNvSpPr>
          <p:nvPr>
            <p:ph sz="quarter" idx="10"/>
          </p:nvPr>
        </p:nvSpPr>
        <p:spPr>
          <a:xfrm>
            <a:off x="457200" y="1585732"/>
            <a:ext cx="8229600" cy="4340933"/>
          </a:xfrm>
        </p:spPr>
        <p:txBody>
          <a:bodyPr>
            <a:normAutofit/>
          </a:bodyPr>
          <a:lstStyle/>
          <a:p>
            <a:pPr marL="0" indent="0" algn="ctr">
              <a:buNone/>
            </a:pPr>
            <a:r>
              <a:rPr lang="en-CA" sz="10000" dirty="0">
                <a:solidFill>
                  <a:schemeClr val="bg1"/>
                </a:solidFill>
              </a:rPr>
              <a:t>Any Adjustments</a:t>
            </a:r>
            <a:r>
              <a:rPr lang="en-CA" sz="10000" dirty="0">
                <a:solidFill>
                  <a:srgbClr val="FF0000"/>
                </a:solidFill>
              </a:rPr>
              <a:t>?</a:t>
            </a:r>
            <a:endParaRPr lang="en-US" sz="10000" dirty="0">
              <a:solidFill>
                <a:srgbClr val="FF0000"/>
              </a:solidFill>
            </a:endParaRPr>
          </a:p>
        </p:txBody>
      </p:sp>
      <p:pic>
        <p:nvPicPr>
          <p:cNvPr id="5" name="Picture 4">
            <a:extLst>
              <a:ext uri="{FF2B5EF4-FFF2-40B4-BE49-F238E27FC236}">
                <a16:creationId xmlns:a16="http://schemas.microsoft.com/office/drawing/2014/main" id="{A6E3B0FC-0263-3E47-9BB0-419E4B2882FF}"/>
              </a:ext>
            </a:extLst>
          </p:cNvPr>
          <p:cNvPicPr>
            <a:picLocks noChangeAspect="1"/>
          </p:cNvPicPr>
          <p:nvPr/>
        </p:nvPicPr>
        <p:blipFill>
          <a:blip r:embed="rId3"/>
          <a:stretch>
            <a:fillRect/>
          </a:stretch>
        </p:blipFill>
        <p:spPr>
          <a:xfrm>
            <a:off x="5716447" y="4912167"/>
            <a:ext cx="1600200" cy="1270000"/>
          </a:xfrm>
          <a:prstGeom prst="rect">
            <a:avLst/>
          </a:prstGeom>
        </p:spPr>
      </p:pic>
    </p:spTree>
    <p:extLst>
      <p:ext uri="{BB962C8B-B14F-4D97-AF65-F5344CB8AC3E}">
        <p14:creationId xmlns:p14="http://schemas.microsoft.com/office/powerpoint/2010/main" val="66333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3500" dirty="0">
                <a:solidFill>
                  <a:srgbClr val="FFFF00"/>
                </a:solidFill>
              </a:rPr>
              <a:t>Canadian Radio Broadcasting Commission</a:t>
            </a:r>
          </a:p>
        </p:txBody>
      </p:sp>
      <p:sp>
        <p:nvSpPr>
          <p:cNvPr id="3" name="Content Placeholder 2"/>
          <p:cNvSpPr>
            <a:spLocks noGrp="1"/>
          </p:cNvSpPr>
          <p:nvPr>
            <p:ph sz="quarter" idx="10"/>
          </p:nvPr>
        </p:nvSpPr>
        <p:spPr>
          <a:xfrm>
            <a:off x="457200" y="1015999"/>
            <a:ext cx="8548661" cy="4905881"/>
          </a:xfrm>
        </p:spPr>
        <p:txBody>
          <a:bodyPr/>
          <a:lstStyle/>
          <a:p>
            <a:pPr marL="0" indent="0">
              <a:buNone/>
            </a:pPr>
            <a:r>
              <a:rPr lang="en-CA" dirty="0">
                <a:solidFill>
                  <a:schemeClr val="bg1"/>
                </a:solidFill>
              </a:rPr>
              <a:t>After the Radio Reference, the </a:t>
            </a:r>
            <a:r>
              <a:rPr lang="en-CA" dirty="0">
                <a:solidFill>
                  <a:srgbClr val="FFFF00"/>
                </a:solidFill>
              </a:rPr>
              <a:t>Conservative R.B. Bennett government established the CRBC </a:t>
            </a:r>
            <a:r>
              <a:rPr lang="en-CA" dirty="0">
                <a:solidFill>
                  <a:schemeClr val="bg1"/>
                </a:solidFill>
              </a:rPr>
              <a:t>to:</a:t>
            </a:r>
          </a:p>
          <a:p>
            <a:pPr marL="457200" lvl="0" indent="-457200">
              <a:buFont typeface="+mj-lt"/>
              <a:buAutoNum type="arabicPeriod"/>
            </a:pPr>
            <a:r>
              <a:rPr lang="en-CA" dirty="0">
                <a:solidFill>
                  <a:srgbClr val="FFFF00"/>
                </a:solidFill>
              </a:rPr>
              <a:t>Regulate, control and carry on broadcasting </a:t>
            </a:r>
            <a:r>
              <a:rPr lang="en-CA" dirty="0">
                <a:solidFill>
                  <a:schemeClr val="bg1"/>
                </a:solidFill>
              </a:rPr>
              <a:t>activities in Canada, in the national interest.</a:t>
            </a:r>
          </a:p>
          <a:p>
            <a:pPr marL="457200" lvl="0" indent="-457200">
              <a:buFont typeface="+mj-lt"/>
              <a:buAutoNum type="arabicPeriod"/>
            </a:pPr>
            <a:r>
              <a:rPr lang="en-US" dirty="0">
                <a:solidFill>
                  <a:schemeClr val="bg1"/>
                </a:solidFill>
              </a:rPr>
              <a:t>Take over </a:t>
            </a:r>
            <a:r>
              <a:rPr lang="en-US" dirty="0">
                <a:solidFill>
                  <a:srgbClr val="FFFF00"/>
                </a:solidFill>
              </a:rPr>
              <a:t>operations of the CNR national radio </a:t>
            </a:r>
            <a:r>
              <a:rPr lang="en-US" dirty="0">
                <a:solidFill>
                  <a:schemeClr val="bg1"/>
                </a:solidFill>
              </a:rPr>
              <a:t>network.</a:t>
            </a:r>
            <a:endParaRPr lang="en-CA" dirty="0">
              <a:solidFill>
                <a:schemeClr val="bg1"/>
              </a:solidFill>
            </a:endParaRPr>
          </a:p>
          <a:p>
            <a:pPr marL="457200" lvl="0" indent="-457200">
              <a:buFont typeface="+mj-lt"/>
              <a:buAutoNum type="arabicPeriod"/>
            </a:pPr>
            <a:r>
              <a:rPr lang="en-CA" dirty="0">
                <a:solidFill>
                  <a:schemeClr val="bg1"/>
                </a:solidFill>
              </a:rPr>
              <a:t>Regulate private broadcasters, and over time, assume </a:t>
            </a:r>
            <a:r>
              <a:rPr lang="en-CA" dirty="0">
                <a:solidFill>
                  <a:srgbClr val="FFFF00"/>
                </a:solidFill>
              </a:rPr>
              <a:t>control over all aspects of Canadian broadcasting</a:t>
            </a:r>
            <a:r>
              <a:rPr lang="en-CA" dirty="0">
                <a:solidFill>
                  <a:schemeClr val="bg1"/>
                </a:solidFill>
              </a:rPr>
              <a:t>.</a:t>
            </a:r>
            <a:endParaRPr lang="en-CA" dirty="0">
              <a:solidFill>
                <a:srgbClr val="FFFF00"/>
              </a:solidFill>
            </a:endParaRPr>
          </a:p>
          <a:p>
            <a:pPr marL="0" indent="0">
              <a:buNone/>
            </a:pPr>
            <a:r>
              <a:rPr lang="en-CA" dirty="0">
                <a:solidFill>
                  <a:schemeClr val="bg1"/>
                </a:solidFill>
              </a:rPr>
              <a:t>The latter objective was frustrated by the </a:t>
            </a:r>
            <a:r>
              <a:rPr lang="en-CA" dirty="0">
                <a:solidFill>
                  <a:srgbClr val="CCFFCC"/>
                </a:solidFill>
              </a:rPr>
              <a:t>great depression of the 1930s, which prevented the government from buying out private radio operators</a:t>
            </a:r>
            <a:r>
              <a:rPr lang="en-CA" dirty="0">
                <a:solidFill>
                  <a:schemeClr val="bg1"/>
                </a:solidFill>
              </a:rPr>
              <a:t> and entrenching Canada’s mixed public private system (unlike UK and European systems of the time).</a:t>
            </a:r>
          </a:p>
          <a:p>
            <a:pPr marL="0" indent="0">
              <a:buNone/>
            </a:pPr>
            <a:r>
              <a:rPr lang="en-CA" dirty="0">
                <a:solidFill>
                  <a:srgbClr val="FF0000"/>
                </a:solidFill>
              </a:rPr>
              <a:t>CRBC’s joint operator/regulator role transferred to CBC in 1936 </a:t>
            </a:r>
            <a:r>
              <a:rPr lang="en-CA" dirty="0">
                <a:solidFill>
                  <a:schemeClr val="bg1"/>
                </a:solidFill>
              </a:rPr>
              <a:t>– funded by increased licence fees</a:t>
            </a:r>
          </a:p>
          <a:p>
            <a:pPr marL="0" indent="0">
              <a:buNone/>
            </a:pPr>
            <a:endParaRPr lang="en-US" dirty="0"/>
          </a:p>
        </p:txBody>
      </p:sp>
    </p:spTree>
    <p:extLst>
      <p:ext uri="{BB962C8B-B14F-4D97-AF65-F5344CB8AC3E}">
        <p14:creationId xmlns:p14="http://schemas.microsoft.com/office/powerpoint/2010/main" val="2236928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fontScale="90000"/>
          </a:bodyPr>
          <a:lstStyle/>
          <a:p>
            <a:br>
              <a:rPr lang="en-CA" dirty="0"/>
            </a:br>
            <a:r>
              <a:rPr lang="en-CA" b="1" dirty="0">
                <a:solidFill>
                  <a:srgbClr val="FFFF00"/>
                </a:solidFill>
              </a:rPr>
              <a:t>Fowler Commission &amp; Committee </a:t>
            </a:r>
            <a:br>
              <a:rPr lang="en-CA" b="1" dirty="0">
                <a:solidFill>
                  <a:srgbClr val="FFFF00"/>
                </a:solidFill>
              </a:rPr>
            </a:br>
            <a:r>
              <a:rPr lang="en-CA" b="1" dirty="0">
                <a:solidFill>
                  <a:srgbClr val="FFFF00"/>
                </a:solidFill>
              </a:rPr>
              <a:t>(1957 &amp; 1965)</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200" y="1408134"/>
            <a:ext cx="8686800" cy="4530242"/>
          </a:xfrm>
        </p:spPr>
        <p:txBody>
          <a:bodyPr/>
          <a:lstStyle/>
          <a:p>
            <a:pPr marL="0" indent="0">
              <a:buNone/>
            </a:pPr>
            <a:r>
              <a:rPr lang="en-CA" sz="3000" dirty="0">
                <a:solidFill>
                  <a:schemeClr val="bg1"/>
                </a:solidFill>
              </a:rPr>
              <a:t>Canadian television started in Montréal &amp; Toronto in 1952</a:t>
            </a:r>
          </a:p>
          <a:p>
            <a:pPr lvl="1"/>
            <a:r>
              <a:rPr lang="en-CA" sz="3000" dirty="0">
                <a:solidFill>
                  <a:schemeClr val="bg1"/>
                </a:solidFill>
              </a:rPr>
              <a:t>Initially </a:t>
            </a:r>
            <a:r>
              <a:rPr lang="en-CA" sz="3000" dirty="0">
                <a:solidFill>
                  <a:srgbClr val="FFFF00"/>
                </a:solidFill>
              </a:rPr>
              <a:t>1 private station licensed per market </a:t>
            </a:r>
            <a:r>
              <a:rPr lang="en-CA" sz="3000" dirty="0">
                <a:solidFill>
                  <a:schemeClr val="bg1"/>
                </a:solidFill>
              </a:rPr>
              <a:t>to </a:t>
            </a:r>
            <a:r>
              <a:rPr lang="en-CA" sz="3000" dirty="0">
                <a:solidFill>
                  <a:srgbClr val="FFFF00"/>
                </a:solidFill>
              </a:rPr>
              <a:t>carry the CBC</a:t>
            </a:r>
            <a:r>
              <a:rPr lang="en-CA" sz="3000" dirty="0">
                <a:solidFill>
                  <a:schemeClr val="bg1"/>
                </a:solidFill>
              </a:rPr>
              <a:t>’s</a:t>
            </a:r>
            <a:r>
              <a:rPr lang="en-CA" sz="3000" dirty="0">
                <a:solidFill>
                  <a:srgbClr val="FFFF00"/>
                </a:solidFill>
              </a:rPr>
              <a:t> </a:t>
            </a:r>
            <a:r>
              <a:rPr lang="en-CA" sz="3000" dirty="0">
                <a:solidFill>
                  <a:schemeClr val="bg1"/>
                </a:solidFill>
              </a:rPr>
              <a:t>national programming</a:t>
            </a:r>
          </a:p>
          <a:p>
            <a:pPr lvl="1"/>
            <a:r>
              <a:rPr lang="en-CA" sz="3000" dirty="0">
                <a:solidFill>
                  <a:srgbClr val="CCFFCC"/>
                </a:solidFill>
              </a:rPr>
              <a:t>Public demand for more choice</a:t>
            </a:r>
            <a:r>
              <a:rPr lang="en-CA" sz="3000" dirty="0">
                <a:solidFill>
                  <a:schemeClr val="bg1"/>
                </a:solidFill>
              </a:rPr>
              <a:t> and content</a:t>
            </a:r>
          </a:p>
          <a:p>
            <a:pPr marL="0" indent="0">
              <a:buNone/>
            </a:pPr>
            <a:r>
              <a:rPr lang="en-CA" sz="3000" dirty="0">
                <a:solidFill>
                  <a:schemeClr val="bg1"/>
                </a:solidFill>
              </a:rPr>
              <a:t>Fowler </a:t>
            </a:r>
            <a:r>
              <a:rPr lang="en-CA" sz="3000" dirty="0">
                <a:solidFill>
                  <a:srgbClr val="FFFF00"/>
                </a:solidFill>
              </a:rPr>
              <a:t>recommended separation of public broadcaster/regulator </a:t>
            </a:r>
            <a:r>
              <a:rPr lang="en-CA" sz="3000" dirty="0">
                <a:solidFill>
                  <a:schemeClr val="bg1"/>
                </a:solidFill>
              </a:rPr>
              <a:t>roles</a:t>
            </a:r>
          </a:p>
          <a:p>
            <a:pPr lvl="1"/>
            <a:r>
              <a:rPr lang="en-CA" sz="3000" dirty="0">
                <a:solidFill>
                  <a:srgbClr val="CCFFCC"/>
                </a:solidFill>
              </a:rPr>
              <a:t>inherent conflict of interest for CBC</a:t>
            </a:r>
          </a:p>
          <a:p>
            <a:pPr lvl="1"/>
            <a:r>
              <a:rPr lang="en-CA" sz="3000" dirty="0">
                <a:solidFill>
                  <a:srgbClr val="FF0000"/>
                </a:solidFill>
              </a:rPr>
              <a:t>1958 Broadcasting Act </a:t>
            </a:r>
            <a:r>
              <a:rPr lang="en-CA" sz="3000" dirty="0">
                <a:solidFill>
                  <a:schemeClr val="bg1"/>
                </a:solidFill>
              </a:rPr>
              <a:t>created the </a:t>
            </a:r>
            <a:r>
              <a:rPr lang="en-CA" sz="3000" dirty="0">
                <a:solidFill>
                  <a:srgbClr val="FF0000"/>
                </a:solidFill>
              </a:rPr>
              <a:t>Board of Broadcast Governors </a:t>
            </a:r>
            <a:r>
              <a:rPr lang="en-CA" sz="3000" dirty="0">
                <a:solidFill>
                  <a:schemeClr val="bg1"/>
                </a:solidFill>
              </a:rPr>
              <a:t>(BBG) as </a:t>
            </a:r>
            <a:r>
              <a:rPr lang="en-CA" sz="3000" dirty="0">
                <a:solidFill>
                  <a:srgbClr val="FF0000"/>
                </a:solidFill>
              </a:rPr>
              <a:t>regulator</a:t>
            </a:r>
          </a:p>
          <a:p>
            <a:pPr marL="0" indent="0">
              <a:buNone/>
            </a:pPr>
            <a:endParaRPr lang="en-US" dirty="0"/>
          </a:p>
        </p:txBody>
      </p:sp>
    </p:spTree>
    <p:extLst>
      <p:ext uri="{BB962C8B-B14F-4D97-AF65-F5344CB8AC3E}">
        <p14:creationId xmlns:p14="http://schemas.microsoft.com/office/powerpoint/2010/main" val="2883011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861082"/>
          </a:xfrm>
        </p:spPr>
        <p:txBody>
          <a:bodyPr>
            <a:normAutofit fontScale="90000"/>
          </a:bodyPr>
          <a:lstStyle/>
          <a:p>
            <a:br>
              <a:rPr lang="en-CA" dirty="0"/>
            </a:br>
            <a:r>
              <a:rPr lang="en-CA" b="1" dirty="0">
                <a:solidFill>
                  <a:srgbClr val="FFFF00"/>
                </a:solidFill>
              </a:rPr>
              <a:t>1968 Broadcasting Act</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200" y="907253"/>
            <a:ext cx="8686800" cy="5492998"/>
          </a:xfrm>
        </p:spPr>
        <p:txBody>
          <a:bodyPr>
            <a:normAutofit/>
          </a:bodyPr>
          <a:lstStyle/>
          <a:p>
            <a:pPr marL="0" indent="0">
              <a:buNone/>
            </a:pPr>
            <a:r>
              <a:rPr lang="en-US" b="1" dirty="0">
                <a:solidFill>
                  <a:srgbClr val="FFFFFF"/>
                </a:solidFill>
              </a:rPr>
              <a:t>1. New Act followed </a:t>
            </a:r>
            <a:endParaRPr lang="en-CA" b="1" dirty="0">
              <a:solidFill>
                <a:srgbClr val="FFFFFF"/>
              </a:solidFill>
            </a:endParaRPr>
          </a:p>
          <a:p>
            <a:r>
              <a:rPr lang="en-US" dirty="0">
                <a:solidFill>
                  <a:srgbClr val="FFFFFF"/>
                </a:solidFill>
              </a:rPr>
              <a:t>1964 Fowler Committee Report </a:t>
            </a:r>
            <a:endParaRPr lang="en-CA" dirty="0">
              <a:solidFill>
                <a:srgbClr val="FFFFFF"/>
              </a:solidFill>
            </a:endParaRPr>
          </a:p>
          <a:p>
            <a:r>
              <a:rPr lang="en-US" dirty="0">
                <a:solidFill>
                  <a:srgbClr val="FFFFFF"/>
                </a:solidFill>
              </a:rPr>
              <a:t>1966 White Paper on Broadcasting</a:t>
            </a:r>
            <a:endParaRPr lang="en-CA" dirty="0">
              <a:solidFill>
                <a:srgbClr val="FFFFFF"/>
              </a:solidFill>
            </a:endParaRPr>
          </a:p>
          <a:p>
            <a:pPr marL="0" indent="0">
              <a:buNone/>
            </a:pPr>
            <a:r>
              <a:rPr lang="en-CA" b="1" dirty="0">
                <a:solidFill>
                  <a:srgbClr val="FFFFFF"/>
                </a:solidFill>
              </a:rPr>
              <a:t>2. </a:t>
            </a:r>
            <a:r>
              <a:rPr lang="en-CA" b="1" dirty="0">
                <a:solidFill>
                  <a:srgbClr val="FFFF00"/>
                </a:solidFill>
              </a:rPr>
              <a:t>Distanced government and the regulator from administration, finance and broadcast programming decisions of CBC</a:t>
            </a:r>
          </a:p>
          <a:p>
            <a:pPr marL="0" indent="0">
              <a:buNone/>
            </a:pPr>
            <a:r>
              <a:rPr lang="en-CA" b="1" dirty="0">
                <a:solidFill>
                  <a:srgbClr val="FFFFFF"/>
                </a:solidFill>
              </a:rPr>
              <a:t>3. Established &amp; </a:t>
            </a:r>
            <a:r>
              <a:rPr lang="en-CA" b="1" dirty="0">
                <a:solidFill>
                  <a:srgbClr val="FFFF00"/>
                </a:solidFill>
              </a:rPr>
              <a:t>mandated CRTC </a:t>
            </a:r>
            <a:r>
              <a:rPr lang="en-CA" b="1" dirty="0">
                <a:solidFill>
                  <a:srgbClr val="FFFFFF"/>
                </a:solidFill>
              </a:rPr>
              <a:t>to implement a </a:t>
            </a:r>
            <a:r>
              <a:rPr lang="en-CA" b="1" dirty="0">
                <a:solidFill>
                  <a:srgbClr val="FF0000"/>
                </a:solidFill>
              </a:rPr>
              <a:t>new “broadcasting policy”</a:t>
            </a:r>
            <a:r>
              <a:rPr lang="en-CA" b="1" dirty="0">
                <a:solidFill>
                  <a:srgbClr val="FFFFFF"/>
                </a:solidFill>
              </a:rPr>
              <a:t> for Canada:</a:t>
            </a:r>
          </a:p>
          <a:p>
            <a:r>
              <a:rPr lang="en-CA" dirty="0">
                <a:solidFill>
                  <a:srgbClr val="FFFFFF"/>
                </a:solidFill>
              </a:rPr>
              <a:t>to </a:t>
            </a:r>
            <a:r>
              <a:rPr lang="en-CA" dirty="0">
                <a:solidFill>
                  <a:srgbClr val="FFFF00"/>
                </a:solidFill>
              </a:rPr>
              <a:t>safeguard, enrich and strengthen Canadian sovereignty</a:t>
            </a:r>
          </a:p>
          <a:p>
            <a:r>
              <a:rPr lang="en-CA" dirty="0">
                <a:solidFill>
                  <a:schemeClr val="bg1"/>
                </a:solidFill>
              </a:rPr>
              <a:t>to </a:t>
            </a:r>
            <a:r>
              <a:rPr lang="en-CA" dirty="0">
                <a:solidFill>
                  <a:srgbClr val="FFFF00"/>
                </a:solidFill>
              </a:rPr>
              <a:t>ensure Canadian ownership </a:t>
            </a:r>
            <a:r>
              <a:rPr lang="en-CA" dirty="0">
                <a:solidFill>
                  <a:srgbClr val="FFFFFF"/>
                </a:solidFill>
              </a:rPr>
              <a:t>and control of system</a:t>
            </a:r>
          </a:p>
          <a:p>
            <a:r>
              <a:rPr lang="en-CA" dirty="0">
                <a:solidFill>
                  <a:srgbClr val="FFFFFF"/>
                </a:solidFill>
              </a:rPr>
              <a:t>to </a:t>
            </a:r>
            <a:r>
              <a:rPr lang="en-CA" dirty="0">
                <a:solidFill>
                  <a:srgbClr val="FFFF00"/>
                </a:solidFill>
              </a:rPr>
              <a:t>promote high quality programming </a:t>
            </a:r>
            <a:r>
              <a:rPr lang="en-CA" dirty="0">
                <a:solidFill>
                  <a:srgbClr val="FFFFFF"/>
                </a:solidFill>
              </a:rPr>
              <a:t>with </a:t>
            </a:r>
            <a:r>
              <a:rPr lang="en-CA" dirty="0">
                <a:solidFill>
                  <a:srgbClr val="FFFF00"/>
                </a:solidFill>
              </a:rPr>
              <a:t>substantial Canadian content</a:t>
            </a:r>
          </a:p>
          <a:p>
            <a:r>
              <a:rPr lang="en-CA" dirty="0">
                <a:solidFill>
                  <a:srgbClr val="FFFFFF"/>
                </a:solidFill>
              </a:rPr>
              <a:t>to </a:t>
            </a:r>
            <a:r>
              <a:rPr lang="en-CA" dirty="0">
                <a:solidFill>
                  <a:srgbClr val="FFFF00"/>
                </a:solidFill>
              </a:rPr>
              <a:t>limit concentration </a:t>
            </a:r>
            <a:r>
              <a:rPr lang="en-CA" dirty="0">
                <a:solidFill>
                  <a:srgbClr val="FFFFFF"/>
                </a:solidFill>
              </a:rPr>
              <a:t>of private station ownership</a:t>
            </a:r>
          </a:p>
          <a:p>
            <a:r>
              <a:rPr lang="en-CA" dirty="0">
                <a:solidFill>
                  <a:srgbClr val="FFFFFF"/>
                </a:solidFill>
              </a:rPr>
              <a:t>to bring </a:t>
            </a:r>
            <a:r>
              <a:rPr lang="en-CA" dirty="0">
                <a:solidFill>
                  <a:srgbClr val="FFFF00"/>
                </a:solidFill>
              </a:rPr>
              <a:t>cable TV under CRTC jurisdiction</a:t>
            </a:r>
          </a:p>
          <a:p>
            <a:pPr marL="0" indent="0">
              <a:buNone/>
            </a:pPr>
            <a:endParaRPr lang="en-US" dirty="0"/>
          </a:p>
        </p:txBody>
      </p:sp>
    </p:spTree>
    <p:extLst>
      <p:ext uri="{BB962C8B-B14F-4D97-AF65-F5344CB8AC3E}">
        <p14:creationId xmlns:p14="http://schemas.microsoft.com/office/powerpoint/2010/main" val="3588640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74261"/>
          </a:xfrm>
        </p:spPr>
        <p:txBody>
          <a:bodyPr>
            <a:normAutofit fontScale="90000"/>
          </a:bodyPr>
          <a:lstStyle/>
          <a:p>
            <a:br>
              <a:rPr lang="en-CA" dirty="0"/>
            </a:br>
            <a:r>
              <a:rPr lang="en-CA" b="1" dirty="0">
                <a:solidFill>
                  <a:srgbClr val="FFFF00"/>
                </a:solidFill>
              </a:rPr>
              <a:t>CRTC Initiatives to Implement 1968 Act</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199" y="874261"/>
            <a:ext cx="8548661" cy="5674449"/>
          </a:xfrm>
        </p:spPr>
        <p:txBody>
          <a:bodyPr>
            <a:normAutofit/>
          </a:bodyPr>
          <a:lstStyle/>
          <a:p>
            <a:pPr marL="0" indent="0">
              <a:buNone/>
            </a:pPr>
            <a:r>
              <a:rPr lang="en-CA" sz="3400" dirty="0">
                <a:solidFill>
                  <a:schemeClr val="bg1"/>
                </a:solidFill>
              </a:rPr>
              <a:t>1. </a:t>
            </a:r>
            <a:r>
              <a:rPr lang="en-CA" sz="3400" dirty="0">
                <a:solidFill>
                  <a:srgbClr val="FFFF00"/>
                </a:solidFill>
              </a:rPr>
              <a:t>Pierre Juneau </a:t>
            </a:r>
            <a:r>
              <a:rPr lang="en-CA" sz="3400" dirty="0">
                <a:solidFill>
                  <a:schemeClr val="bg1"/>
                </a:solidFill>
              </a:rPr>
              <a:t>appointed first chair </a:t>
            </a:r>
          </a:p>
          <a:p>
            <a:pPr marL="0" indent="0">
              <a:buNone/>
            </a:pPr>
            <a:r>
              <a:rPr lang="en-CA" sz="3400" dirty="0">
                <a:solidFill>
                  <a:schemeClr val="bg1"/>
                </a:solidFill>
              </a:rPr>
              <a:t>2. Order in Council 1968-1809 required all broadcasting undertakings (including cable TV) to be </a:t>
            </a:r>
            <a:r>
              <a:rPr lang="en-CA" sz="3400" dirty="0">
                <a:solidFill>
                  <a:srgbClr val="FFFF00"/>
                </a:solidFill>
              </a:rPr>
              <a:t>80% Canadian-owned</a:t>
            </a:r>
          </a:p>
          <a:p>
            <a:pPr marL="0" indent="0">
              <a:buNone/>
            </a:pPr>
            <a:r>
              <a:rPr lang="en-CA" sz="3400" dirty="0">
                <a:solidFill>
                  <a:schemeClr val="bg1"/>
                </a:solidFill>
              </a:rPr>
              <a:t>3. Established and enforced </a:t>
            </a:r>
            <a:r>
              <a:rPr lang="en-CA" sz="3400" dirty="0">
                <a:solidFill>
                  <a:srgbClr val="FFFF00"/>
                </a:solidFill>
              </a:rPr>
              <a:t>Canadian programming content quotas for CBC and private broadcasters</a:t>
            </a:r>
          </a:p>
          <a:p>
            <a:r>
              <a:rPr lang="en-CA" sz="3400" dirty="0">
                <a:solidFill>
                  <a:schemeClr val="bg1"/>
                </a:solidFill>
              </a:rPr>
              <a:t>Radio (leading to naming of </a:t>
            </a:r>
            <a:r>
              <a:rPr lang="en-CA" sz="3400" dirty="0">
                <a:solidFill>
                  <a:srgbClr val="CCFFCC"/>
                </a:solidFill>
              </a:rPr>
              <a:t>“Juno” awards</a:t>
            </a:r>
            <a:r>
              <a:rPr lang="en-CA" sz="3400" dirty="0">
                <a:solidFill>
                  <a:schemeClr val="bg1"/>
                </a:solidFill>
              </a:rPr>
              <a:t>)</a:t>
            </a:r>
          </a:p>
          <a:p>
            <a:r>
              <a:rPr lang="en-CA" sz="3400" dirty="0">
                <a:solidFill>
                  <a:schemeClr val="bg1"/>
                </a:solidFill>
              </a:rPr>
              <a:t>TV (leading to everlasting </a:t>
            </a:r>
            <a:r>
              <a:rPr lang="en-CA" sz="3400" dirty="0">
                <a:solidFill>
                  <a:srgbClr val="CCFFCC"/>
                </a:solidFill>
              </a:rPr>
              <a:t>frustration</a:t>
            </a:r>
            <a:r>
              <a:rPr lang="en-CA" sz="3400" dirty="0">
                <a:solidFill>
                  <a:schemeClr val="bg1"/>
                </a:solidFill>
              </a:rPr>
              <a:t> of Canadian viewers)</a:t>
            </a:r>
          </a:p>
          <a:p>
            <a:pPr marL="0" indent="0">
              <a:buNone/>
            </a:pPr>
            <a:endParaRPr lang="en-US" dirty="0"/>
          </a:p>
        </p:txBody>
      </p:sp>
    </p:spTree>
    <p:extLst>
      <p:ext uri="{BB962C8B-B14F-4D97-AF65-F5344CB8AC3E}">
        <p14:creationId xmlns:p14="http://schemas.microsoft.com/office/powerpoint/2010/main" val="3172616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665"/>
            <a:ext cx="8229600" cy="1016000"/>
          </a:xfrm>
        </p:spPr>
        <p:txBody>
          <a:bodyPr>
            <a:noAutofit/>
          </a:bodyPr>
          <a:lstStyle/>
          <a:p>
            <a:br>
              <a:rPr lang="en-CA" sz="4400" b="1" dirty="0">
                <a:solidFill>
                  <a:srgbClr val="FFFF00"/>
                </a:solidFill>
              </a:rPr>
            </a:br>
            <a:r>
              <a:rPr lang="en-CA" sz="4400" b="1" dirty="0">
                <a:solidFill>
                  <a:srgbClr val="FFFF00"/>
                </a:solidFill>
              </a:rPr>
              <a:t>1991 Broadcasting Act</a:t>
            </a:r>
            <a:br>
              <a:rPr lang="en-CA" sz="4400" b="1" dirty="0">
                <a:solidFill>
                  <a:srgbClr val="FFFF00"/>
                </a:solidFill>
              </a:rPr>
            </a:br>
            <a:endParaRPr lang="en-US" sz="4400" b="1" dirty="0">
              <a:solidFill>
                <a:srgbClr val="FFFF00"/>
              </a:solidFill>
            </a:endParaRPr>
          </a:p>
        </p:txBody>
      </p:sp>
      <p:sp>
        <p:nvSpPr>
          <p:cNvPr id="3" name="Content Placeholder 2"/>
          <p:cNvSpPr>
            <a:spLocks noGrp="1"/>
          </p:cNvSpPr>
          <p:nvPr>
            <p:ph sz="quarter" idx="10"/>
          </p:nvPr>
        </p:nvSpPr>
        <p:spPr>
          <a:xfrm>
            <a:off x="457200" y="1078665"/>
            <a:ext cx="8686800" cy="4810225"/>
          </a:xfrm>
        </p:spPr>
        <p:txBody>
          <a:bodyPr>
            <a:normAutofit/>
          </a:bodyPr>
          <a:lstStyle/>
          <a:p>
            <a:pPr marL="0" indent="0">
              <a:buNone/>
            </a:pPr>
            <a:r>
              <a:rPr lang="en-CA" sz="3600" dirty="0">
                <a:solidFill>
                  <a:schemeClr val="bg1"/>
                </a:solidFill>
              </a:rPr>
              <a:t>Current legislation – </a:t>
            </a:r>
            <a:r>
              <a:rPr lang="en-CA" sz="3600" dirty="0">
                <a:solidFill>
                  <a:srgbClr val="FFFF00"/>
                </a:solidFill>
              </a:rPr>
              <a:t>still in force</a:t>
            </a:r>
          </a:p>
          <a:p>
            <a:pPr marL="0" indent="0">
              <a:buNone/>
            </a:pPr>
            <a:r>
              <a:rPr lang="en-CA" sz="3600" dirty="0">
                <a:solidFill>
                  <a:schemeClr val="bg1"/>
                </a:solidFill>
              </a:rPr>
              <a:t>Four parts</a:t>
            </a:r>
          </a:p>
          <a:p>
            <a:pPr marL="0" indent="0">
              <a:buNone/>
            </a:pPr>
            <a:r>
              <a:rPr lang="en-CA" sz="3600" dirty="0">
                <a:solidFill>
                  <a:schemeClr val="bg1"/>
                </a:solidFill>
              </a:rPr>
              <a:t>I –Definitions &amp; New Broadcasting Policy</a:t>
            </a:r>
          </a:p>
          <a:p>
            <a:pPr marL="0" indent="0">
              <a:buNone/>
            </a:pPr>
            <a:r>
              <a:rPr lang="en-CA" sz="3600" dirty="0">
                <a:solidFill>
                  <a:schemeClr val="bg1"/>
                </a:solidFill>
              </a:rPr>
              <a:t>II –Objects &amp; Powers of CRTC re Broadcasting</a:t>
            </a:r>
          </a:p>
          <a:p>
            <a:pPr marL="0" indent="0">
              <a:buNone/>
            </a:pPr>
            <a:r>
              <a:rPr lang="en-CA" sz="3600" dirty="0">
                <a:solidFill>
                  <a:schemeClr val="bg1"/>
                </a:solidFill>
              </a:rPr>
              <a:t>III –Powers &amp; Functions of CBC</a:t>
            </a:r>
          </a:p>
          <a:p>
            <a:pPr marL="0" indent="0">
              <a:buNone/>
            </a:pPr>
            <a:r>
              <a:rPr lang="en-CA" sz="3600" dirty="0">
                <a:solidFill>
                  <a:schemeClr val="bg1"/>
                </a:solidFill>
              </a:rPr>
              <a:t>IV –Related &amp; Consequential Amendments</a:t>
            </a:r>
          </a:p>
          <a:p>
            <a:pPr marL="0" indent="0">
              <a:buNone/>
            </a:pPr>
            <a:endParaRPr lang="en-US" dirty="0"/>
          </a:p>
        </p:txBody>
      </p:sp>
    </p:spTree>
    <p:extLst>
      <p:ext uri="{BB962C8B-B14F-4D97-AF65-F5344CB8AC3E}">
        <p14:creationId xmlns:p14="http://schemas.microsoft.com/office/powerpoint/2010/main" val="4211911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197419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682095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a:solidFill>
                  <a:srgbClr val="FFFF00"/>
                </a:solidFill>
              </a:rPr>
              <a:t>Starting Point </a:t>
            </a:r>
            <a:r>
              <a:rPr lang="en-US" sz="4400" b="1" dirty="0">
                <a:solidFill>
                  <a:srgbClr val="FF0000"/>
                </a:solidFill>
              </a:rPr>
              <a:t>#</a:t>
            </a:r>
            <a:r>
              <a:rPr lang="en-US" sz="4400" b="1" dirty="0">
                <a:solidFill>
                  <a:srgbClr val="FFFFFF"/>
                </a:solidFill>
              </a:rPr>
              <a:t>3</a:t>
            </a:r>
            <a:r>
              <a:rPr lang="en-US" sz="4400" b="1" dirty="0">
                <a:solidFill>
                  <a:srgbClr val="FF0000"/>
                </a:solidFill>
              </a:rPr>
              <a:t>:</a:t>
            </a:r>
            <a:r>
              <a:rPr lang="en-US" sz="4400" b="1" dirty="0">
                <a:solidFill>
                  <a:srgbClr val="FFFFFF"/>
                </a:solidFill>
              </a:rPr>
              <a:t> Carriage Cases </a:t>
            </a:r>
            <a:r>
              <a:rPr lang="en-US" sz="4400" b="1" dirty="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1420394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86"/>
            <a:ext cx="8229600" cy="835982"/>
          </a:xfrm>
        </p:spPr>
        <p:txBody>
          <a:bodyPr>
            <a:normAutofit fontScale="90000"/>
          </a:bodyPr>
          <a:lstStyle/>
          <a:p>
            <a:pPr algn="ctr"/>
            <a:br>
              <a:rPr lang="en-US" dirty="0"/>
            </a:br>
            <a:r>
              <a:rPr lang="en-US" sz="5300" b="1" dirty="0">
                <a:solidFill>
                  <a:srgbClr val="FFFF00"/>
                </a:solidFill>
                <a:latin typeface="+mn-lt"/>
              </a:rPr>
              <a:t>Simultaneous Substitution</a:t>
            </a:r>
            <a:br>
              <a:rPr lang="en-US" dirty="0"/>
            </a:br>
            <a:endParaRPr lang="en-US" dirty="0"/>
          </a:p>
        </p:txBody>
      </p:sp>
      <p:pic>
        <p:nvPicPr>
          <p:cNvPr id="4" name="Content Placeholder 3" descr="Screen Shot 2015-10-06 at 2.59.2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639960" y="1655933"/>
            <a:ext cx="7864079" cy="4254659"/>
          </a:xfrm>
        </p:spPr>
      </p:pic>
      <p:pic>
        <p:nvPicPr>
          <p:cNvPr id="5" name="Picture 4" descr="Screen Shot 2015-10-06 at 2.59.4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569" y="871369"/>
            <a:ext cx="7981154" cy="784564"/>
          </a:xfrm>
          <a:prstGeom prst="rect">
            <a:avLst/>
          </a:prstGeom>
        </p:spPr>
      </p:pic>
    </p:spTree>
    <p:extLst>
      <p:ext uri="{BB962C8B-B14F-4D97-AF65-F5344CB8AC3E}">
        <p14:creationId xmlns:p14="http://schemas.microsoft.com/office/powerpoint/2010/main" val="3931052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768"/>
            <a:ext cx="8229600" cy="1016000"/>
          </a:xfrm>
        </p:spPr>
        <p:txBody>
          <a:bodyPr>
            <a:normAutofit/>
          </a:bodyPr>
          <a:lstStyle/>
          <a:p>
            <a:r>
              <a:rPr lang="en-US" sz="4800" b="1" dirty="0">
                <a:solidFill>
                  <a:srgbClr val="FFFF00"/>
                </a:solidFill>
                <a:latin typeface="+mn-lt"/>
              </a:rPr>
              <a:t>Which brings us to</a:t>
            </a:r>
            <a:r>
              <a:rPr lang="is-IS" sz="4800" b="1" dirty="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165768"/>
            <a:ext cx="8481814" cy="4733760"/>
          </a:xfrm>
        </p:spPr>
        <p:txBody>
          <a:bodyPr/>
          <a:lstStyle/>
          <a:p>
            <a:pPr marL="0" indent="0">
              <a:buNone/>
            </a:pPr>
            <a:r>
              <a:rPr lang="en-CA" sz="5400" i="1" dirty="0">
                <a:solidFill>
                  <a:schemeClr val="bg1"/>
                </a:solidFill>
                <a:latin typeface="+mn-lt"/>
              </a:rPr>
              <a:t>Capital Cities Communications Inc. v. CRTC.</a:t>
            </a:r>
            <a:r>
              <a:rPr lang="en-CA" sz="5400" dirty="0">
                <a:solidFill>
                  <a:schemeClr val="bg1"/>
                </a:solidFill>
                <a:latin typeface="+mn-lt"/>
              </a:rPr>
              <a:t> [1978] 2 S.C.R. 141</a:t>
            </a:r>
          </a:p>
          <a:p>
            <a:pPr marL="0" indent="0">
              <a:buNone/>
            </a:pPr>
            <a:endParaRPr lang="en-US" dirty="0"/>
          </a:p>
        </p:txBody>
      </p:sp>
      <p:pic>
        <p:nvPicPr>
          <p:cNvPr id="6" name="Picture 5" descr="ABC_color_log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84929" y="3820546"/>
            <a:ext cx="2613577" cy="2078982"/>
          </a:xfrm>
          <a:prstGeom prst="rect">
            <a:avLst/>
          </a:prstGeom>
        </p:spPr>
      </p:pic>
    </p:spTree>
    <p:extLst>
      <p:ext uri="{BB962C8B-B14F-4D97-AF65-F5344CB8AC3E}">
        <p14:creationId xmlns:p14="http://schemas.microsoft.com/office/powerpoint/2010/main" val="3094380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95450" y="878681"/>
            <a:ext cx="5753100" cy="4470400"/>
          </a:xfrm>
        </p:spPr>
      </p:pic>
    </p:spTree>
    <p:extLst>
      <p:ext uri="{BB962C8B-B14F-4D97-AF65-F5344CB8AC3E}">
        <p14:creationId xmlns:p14="http://schemas.microsoft.com/office/powerpoint/2010/main" val="883072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r>
              <a:rPr lang="en-US" sz="6600" b="1" dirty="0">
                <a:solidFill>
                  <a:srgbClr val="FFFF00"/>
                </a:solidFill>
                <a:latin typeface="+mn-lt"/>
              </a:rPr>
              <a:t>Held</a:t>
            </a:r>
            <a:r>
              <a:rPr lang="is-IS" sz="6600" b="1" dirty="0">
                <a:solidFill>
                  <a:srgbClr val="FFFF00"/>
                </a:solidFill>
                <a:latin typeface="+mn-lt"/>
              </a:rPr>
              <a:t>…</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Autofit/>
          </a:bodyPr>
          <a:lstStyle/>
          <a:p>
            <a:pPr marL="0" indent="0">
              <a:buNone/>
            </a:pPr>
            <a:r>
              <a:rPr lang="en-US" sz="5400" dirty="0">
                <a:solidFill>
                  <a:schemeClr val="bg1"/>
                </a:solidFill>
                <a:latin typeface="+mn-lt"/>
              </a:rPr>
              <a:t>Cable television is part of a “single system” coming under Federal jurisdiction</a:t>
            </a:r>
          </a:p>
        </p:txBody>
      </p:sp>
      <p:pic>
        <p:nvPicPr>
          <p:cNvPr id="4" name="Picture 3" descr="650px-Political_map_of_Canad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5389" y="3927531"/>
            <a:ext cx="2554187" cy="2208390"/>
          </a:xfrm>
          <a:prstGeom prst="rect">
            <a:avLst/>
          </a:prstGeom>
        </p:spPr>
      </p:pic>
    </p:spTree>
    <p:extLst>
      <p:ext uri="{BB962C8B-B14F-4D97-AF65-F5344CB8AC3E}">
        <p14:creationId xmlns:p14="http://schemas.microsoft.com/office/powerpoint/2010/main" val="1841194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err="1">
                <a:solidFill>
                  <a:srgbClr val="FFFF00"/>
                </a:solidFill>
                <a:latin typeface="+mn-lt"/>
              </a:rPr>
              <a:t>Laskin</a:t>
            </a:r>
            <a:r>
              <a:rPr lang="en-US" sz="4800" b="1" dirty="0">
                <a:solidFill>
                  <a:srgbClr val="FFFF00"/>
                </a:solidFill>
                <a:latin typeface="+mn-lt"/>
              </a:rPr>
              <a:t>, C.J.</a:t>
            </a:r>
          </a:p>
        </p:txBody>
      </p:sp>
      <p:sp>
        <p:nvSpPr>
          <p:cNvPr id="3" name="Content Placeholder 2"/>
          <p:cNvSpPr>
            <a:spLocks noGrp="1"/>
          </p:cNvSpPr>
          <p:nvPr>
            <p:ph sz="quarter" idx="10"/>
          </p:nvPr>
        </p:nvSpPr>
        <p:spPr>
          <a:xfrm>
            <a:off x="457200" y="1016000"/>
            <a:ext cx="8686800" cy="5453730"/>
          </a:xfrm>
        </p:spPr>
        <p:txBody>
          <a:bodyPr>
            <a:normAutofit/>
          </a:bodyPr>
          <a:lstStyle/>
          <a:p>
            <a:pPr marL="0" indent="0">
              <a:buNone/>
            </a:pPr>
            <a:r>
              <a:rPr lang="en-CA" sz="2800" i="1" dirty="0">
                <a:solidFill>
                  <a:srgbClr val="FFFF00"/>
                </a:solidFill>
                <a:latin typeface="+mn-lt"/>
              </a:rPr>
              <a:t>“Rogers' licence, which is formally a licence to carry on a "broadcasting receiving undertaking", </a:t>
            </a:r>
            <a:r>
              <a:rPr lang="en-CA" sz="2800" i="1" dirty="0">
                <a:solidFill>
                  <a:schemeClr val="bg1"/>
                </a:solidFill>
                <a:latin typeface="+mn-lt"/>
              </a:rPr>
              <a:t>as defined in the Broadcasting Act, 1967-68 (Can.),…authorized it to serve certain areas of Metropolitan Toronto with an off-air broadcasting receiving antenna at a specified location. The licence specified eleven television broadcasting stations whose signals or programmes could be received by Rogers and distributed or retransmitted by it on the same or different channels,</a:t>
            </a:r>
            <a:r>
              <a:rPr lang="is-IS" sz="2800" i="1" dirty="0">
                <a:solidFill>
                  <a:schemeClr val="bg1"/>
                </a:solidFill>
                <a:latin typeface="+mn-lt"/>
              </a:rPr>
              <a:t>…</a:t>
            </a:r>
            <a:r>
              <a:rPr lang="en-CA" sz="2800" i="1" dirty="0">
                <a:solidFill>
                  <a:schemeClr val="bg1"/>
                </a:solidFill>
                <a:latin typeface="+mn-lt"/>
              </a:rPr>
              <a:t> </a:t>
            </a:r>
            <a:r>
              <a:rPr lang="en-CA" sz="2800" i="1" dirty="0">
                <a:solidFill>
                  <a:srgbClr val="FFFF00"/>
                </a:solidFill>
                <a:latin typeface="+mn-lt"/>
              </a:rPr>
              <a:t>Among the eleven television broadcasting stations included in the licence were three Buffalo stations, operated respectively by the three appellant com­panies and whose signals or programmes were carried over channels 2, 4 and 7</a:t>
            </a:r>
            <a:r>
              <a:rPr lang="en-CA" sz="2800" i="1" dirty="0">
                <a:solidFill>
                  <a:schemeClr val="bg1"/>
                </a:solidFill>
                <a:latin typeface="+mn-lt"/>
              </a:rPr>
              <a:t>.”</a:t>
            </a:r>
            <a:endParaRPr lang="en-CA" sz="28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3490691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0376"/>
            <a:ext cx="8686800" cy="6558602"/>
          </a:xfrm>
        </p:spPr>
        <p:txBody>
          <a:bodyPr>
            <a:normAutofit/>
          </a:bodyPr>
          <a:lstStyle/>
          <a:p>
            <a:pPr marL="0" indent="0">
              <a:lnSpc>
                <a:spcPct val="100000"/>
              </a:lnSpc>
              <a:buNone/>
            </a:pPr>
            <a:r>
              <a:rPr lang="en-CA" i="1" dirty="0">
                <a:solidFill>
                  <a:schemeClr val="bg1"/>
                </a:solidFill>
                <a:latin typeface="+mn-lt"/>
              </a:rPr>
              <a:t>“</a:t>
            </a:r>
            <a:r>
              <a:rPr lang="en-CA" i="1" dirty="0">
                <a:solidFill>
                  <a:srgbClr val="FFFF00"/>
                </a:solidFill>
                <a:latin typeface="+mn-lt"/>
              </a:rPr>
              <a:t>The appellants were not and were not required to be licensed by the respondent CRTC. Their programmes reached Canadian viewers in areas adjacent to Buffalo, including Toronto</a:t>
            </a:r>
            <a:r>
              <a:rPr lang="en-CA" i="1" dirty="0">
                <a:solidFill>
                  <a:srgbClr val="FFFFFF"/>
                </a:solidFill>
                <a:latin typeface="+mn-lt"/>
              </a:rPr>
              <a:t>, and were freely available to those whose television sets could directly receive those programmes. They could however receive them, and other programmes too which their sets could not attract, by becoming subscribers of Rogers through the latter's cable operation. I will consider the nature of that operation later on in these reasons. </a:t>
            </a:r>
            <a:r>
              <a:rPr lang="en-CA" i="1" dirty="0">
                <a:solidFill>
                  <a:srgbClr val="FFFF00"/>
                </a:solidFill>
                <a:latin typeface="+mn-lt"/>
              </a:rPr>
              <a:t>What precipitated the matters now before this Court was </a:t>
            </a:r>
            <a:r>
              <a:rPr lang="en-CA" i="1" dirty="0">
                <a:solidFill>
                  <a:srgbClr val="FF0000"/>
                </a:solidFill>
                <a:latin typeface="+mn-lt"/>
              </a:rPr>
              <a:t>Rogers' decision</a:t>
            </a:r>
            <a:r>
              <a:rPr lang="en-CA" i="1" dirty="0">
                <a:solidFill>
                  <a:srgbClr val="FFFF00"/>
                </a:solidFill>
                <a:latin typeface="+mn-lt"/>
              </a:rPr>
              <a:t>, made and carried out some time prior to October, 1973, to delete commercial messages from the programmes received from the appellants' stations and </a:t>
            </a:r>
            <a:r>
              <a:rPr lang="en-CA" i="1" dirty="0">
                <a:solidFill>
                  <a:srgbClr val="FF0000"/>
                </a:solidFill>
                <a:latin typeface="+mn-lt"/>
              </a:rPr>
              <a:t>to transmit those programmes to its subscribers without those messages but with substituted announcements of its own</a:t>
            </a:r>
            <a:r>
              <a:rPr lang="en-CA" i="1" dirty="0">
                <a:solidFill>
                  <a:srgbClr val="FFFFFF"/>
                </a:solidFill>
                <a:latin typeface="+mn-lt"/>
              </a:rPr>
              <a:t>.</a:t>
            </a:r>
            <a:r>
              <a:rPr lang="en-CA" i="1" dirty="0">
                <a:solidFill>
                  <a:srgbClr val="FFFFFF"/>
                </a:solidFill>
              </a:rPr>
              <a:t>”</a:t>
            </a:r>
          </a:p>
          <a:p>
            <a:pPr marL="0" indent="0">
              <a:buNone/>
            </a:pPr>
            <a:endParaRPr lang="en-US" dirty="0"/>
          </a:p>
        </p:txBody>
      </p:sp>
      <p:pic>
        <p:nvPicPr>
          <p:cNvPr id="4" name="Picture 3" descr="ABC_color_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2051" y="5473574"/>
            <a:ext cx="1070970" cy="851908"/>
          </a:xfrm>
          <a:prstGeom prst="rect">
            <a:avLst/>
          </a:prstGeom>
        </p:spPr>
      </p:pic>
    </p:spTree>
    <p:extLst>
      <p:ext uri="{BB962C8B-B14F-4D97-AF65-F5344CB8AC3E}">
        <p14:creationId xmlns:p14="http://schemas.microsoft.com/office/powerpoint/2010/main" val="2991477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29885" y="205933"/>
            <a:ext cx="8814115" cy="5520201"/>
          </a:xfrm>
        </p:spPr>
        <p:txBody>
          <a:bodyPr>
            <a:normAutofit/>
          </a:bodyPr>
          <a:lstStyle/>
          <a:p>
            <a:pPr marL="0" indent="0">
              <a:buNone/>
            </a:pPr>
            <a:r>
              <a:rPr lang="en-CA" sz="3400" i="1" dirty="0">
                <a:solidFill>
                  <a:schemeClr val="bg1"/>
                </a:solidFill>
                <a:latin typeface="+mn-lt"/>
              </a:rPr>
              <a:t>“In dealing with the constitutional authority of Parliament to regulate cable distribution systems which receive and distribute television signals</a:t>
            </a:r>
            <a:r>
              <a:rPr lang="en-CA" sz="3400" i="1" dirty="0">
                <a:solidFill>
                  <a:srgbClr val="FFFF00"/>
                </a:solidFill>
                <a:latin typeface="+mn-lt"/>
              </a:rPr>
              <a:t>, I leave to one side, so far as the present case is concerned, the determination of regulatory authority over programmes carried by such systems which are of their own origination and which are transmitted to their subscribers in the Province of such origination</a:t>
            </a:r>
            <a:r>
              <a:rPr lang="en-CA" sz="3400" i="1" dirty="0">
                <a:solidFill>
                  <a:schemeClr val="bg1"/>
                </a:solidFill>
                <a:latin typeface="+mn-lt"/>
              </a:rPr>
              <a:t>, and hence not received by other owners of television sets in the Province</a:t>
            </a:r>
            <a:r>
              <a:rPr lang="en-CA" sz="3200" i="1" dirty="0">
                <a:solidFill>
                  <a:schemeClr val="bg1"/>
                </a:solidFill>
                <a:latin typeface="+mn-lt"/>
              </a:rPr>
              <a:t>.”</a:t>
            </a:r>
          </a:p>
          <a:p>
            <a:pPr marL="0" indent="0">
              <a:buNone/>
            </a:pPr>
            <a:endParaRPr lang="en-US" dirty="0"/>
          </a:p>
        </p:txBody>
      </p:sp>
      <p:pic>
        <p:nvPicPr>
          <p:cNvPr id="4" name="Picture 3" descr="imgr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50880" y="5148284"/>
            <a:ext cx="1219200" cy="1155700"/>
          </a:xfrm>
          <a:prstGeom prst="rect">
            <a:avLst/>
          </a:prstGeom>
        </p:spPr>
      </p:pic>
    </p:spTree>
    <p:extLst>
      <p:ext uri="{BB962C8B-B14F-4D97-AF65-F5344CB8AC3E}">
        <p14:creationId xmlns:p14="http://schemas.microsoft.com/office/powerpoint/2010/main" val="3601423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229475"/>
          </a:xfrm>
        </p:spPr>
        <p:txBody>
          <a:bodyPr>
            <a:normAutofit/>
          </a:bodyPr>
          <a:lstStyle/>
          <a:p>
            <a:pPr marL="0" indent="0">
              <a:lnSpc>
                <a:spcPct val="90000"/>
              </a:lnSpc>
              <a:buNone/>
            </a:pPr>
            <a:r>
              <a:rPr lang="en-CA" sz="2800" i="1" dirty="0">
                <a:solidFill>
                  <a:srgbClr val="FFFFFF"/>
                </a:solidFill>
                <a:latin typeface="+mn-lt"/>
              </a:rPr>
              <a:t>“</a:t>
            </a:r>
            <a:r>
              <a:rPr lang="en-CA" sz="2800" i="1" dirty="0">
                <a:solidFill>
                  <a:srgbClr val="FFFF00"/>
                </a:solidFill>
                <a:latin typeface="+mn-lt"/>
              </a:rPr>
              <a:t>The fallacy </a:t>
            </a:r>
            <a:r>
              <a:rPr lang="en-CA" sz="2800" i="1" dirty="0">
                <a:solidFill>
                  <a:schemeClr val="bg1"/>
                </a:solidFill>
                <a:latin typeface="+mn-lt"/>
              </a:rPr>
              <a:t>in the contention on behalf of the Attorney-General of' Ontario and of the Attorneys-General of Quebec and of British Columbia, and, indeed, of the appellants, </a:t>
            </a:r>
            <a:r>
              <a:rPr lang="en-CA" sz="2800" i="1" dirty="0">
                <a:solidFill>
                  <a:srgbClr val="FFFF00"/>
                </a:solidFill>
                <a:latin typeface="+mn-lt"/>
              </a:rPr>
              <a:t>is in their reliance on the technology of transmission as a ground for shifting constitutional competence when the entire undertaking relates to and is dependent on extra-provincial signals which the cable system receives and sends on to subscribers</a:t>
            </a:r>
            <a:r>
              <a:rPr lang="en-CA" sz="2800" i="1" dirty="0">
                <a:solidFill>
                  <a:schemeClr val="bg1"/>
                </a:solidFill>
                <a:latin typeface="+mn-lt"/>
              </a:rPr>
              <a:t>. It does not advance their contentions to urge that a cable distribution system is not engaged in broadcasting. </a:t>
            </a:r>
            <a:r>
              <a:rPr lang="en-CA" sz="2800" i="1" dirty="0">
                <a:solidFill>
                  <a:srgbClr val="FF0000"/>
                </a:solidFill>
                <a:latin typeface="+mn-lt"/>
              </a:rPr>
              <a:t>The system depends upon a telecast for its operation</a:t>
            </a:r>
            <a:r>
              <a:rPr lang="en-CA" sz="2800" i="1" dirty="0">
                <a:solidFill>
                  <a:srgbClr val="FFFF00"/>
                </a:solidFill>
                <a:latin typeface="+mn-lt"/>
              </a:rPr>
              <a:t>, </a:t>
            </a:r>
            <a:r>
              <a:rPr lang="en-CA" sz="2800" i="1" dirty="0">
                <a:solidFill>
                  <a:srgbClr val="FF0000"/>
                </a:solidFill>
                <a:latin typeface="+mn-lt"/>
              </a:rPr>
              <a:t>and is no more than a conduit for signals </a:t>
            </a:r>
            <a:r>
              <a:rPr lang="en-CA" sz="2800" i="1" dirty="0">
                <a:solidFill>
                  <a:srgbClr val="FFFF00"/>
                </a:solidFill>
                <a:latin typeface="+mn-lt"/>
              </a:rPr>
              <a:t>from the telecast, interposing itself through a different technology to bring the telecast to paying subscribers.</a:t>
            </a:r>
            <a:r>
              <a:rPr lang="en-CA" sz="2800" i="1" dirty="0">
                <a:solidFill>
                  <a:srgbClr val="FFFFFF"/>
                </a:solidFill>
                <a:latin typeface="+mn-lt"/>
              </a:rPr>
              <a:t>”</a:t>
            </a:r>
          </a:p>
          <a:p>
            <a:pPr marL="0" indent="0">
              <a:buNone/>
            </a:pPr>
            <a:endParaRPr lang="en-US" sz="2800" dirty="0"/>
          </a:p>
        </p:txBody>
      </p:sp>
    </p:spTree>
    <p:extLst>
      <p:ext uri="{BB962C8B-B14F-4D97-AF65-F5344CB8AC3E}">
        <p14:creationId xmlns:p14="http://schemas.microsoft.com/office/powerpoint/2010/main" val="529228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298119"/>
          </a:xfrm>
        </p:spPr>
        <p:txBody>
          <a:bodyPr>
            <a:normAutofit fontScale="92500" lnSpcReduction="10000"/>
          </a:bodyPr>
          <a:lstStyle/>
          <a:p>
            <a:pPr marL="0" indent="0">
              <a:lnSpc>
                <a:spcPct val="90000"/>
              </a:lnSpc>
              <a:buNone/>
            </a:pPr>
            <a:r>
              <a:rPr lang="en-CA" sz="3200" i="1" dirty="0">
                <a:solidFill>
                  <a:schemeClr val="bg1"/>
                </a:solidFill>
                <a:latin typeface="+mn-lt"/>
              </a:rPr>
              <a:t>“</a:t>
            </a:r>
            <a:r>
              <a:rPr lang="en-CA" sz="3200" i="1" dirty="0">
                <a:solidFill>
                  <a:srgbClr val="FFFF00"/>
                </a:solidFill>
                <a:latin typeface="+mn-lt"/>
              </a:rPr>
              <a:t>I am therefore </a:t>
            </a:r>
            <a:r>
              <a:rPr lang="en-CA" sz="3200" i="1" dirty="0">
                <a:solidFill>
                  <a:srgbClr val="FF0000"/>
                </a:solidFill>
                <a:latin typeface="+mn-lt"/>
              </a:rPr>
              <a:t>in no doubt </a:t>
            </a:r>
            <a:r>
              <a:rPr lang="en-CA" sz="3200" i="1" dirty="0">
                <a:solidFill>
                  <a:srgbClr val="FFFF00"/>
                </a:solidFill>
                <a:latin typeface="+mn-lt"/>
              </a:rPr>
              <a:t>that federal legislative authority extends to the regulation of the reception of television signals emanating from a source outside of Canada and to the regulation of the transmission of such signals within Canada. </a:t>
            </a:r>
            <a:r>
              <a:rPr lang="en-CA" sz="3200" i="1" dirty="0">
                <a:solidFill>
                  <a:schemeClr val="bg1"/>
                </a:solidFill>
                <a:latin typeface="+mn-lt"/>
              </a:rPr>
              <a:t>Those signals carry the programmes which are ultimately viewed on home television sets; and </a:t>
            </a:r>
            <a:r>
              <a:rPr lang="en-CA" sz="3200" i="1" dirty="0">
                <a:solidFill>
                  <a:srgbClr val="FFFF00"/>
                </a:solidFill>
                <a:latin typeface="+mn-lt"/>
              </a:rPr>
              <a:t>it would be incongruous, indeed, to admit federal legislative jurisdiction to the extent conceded but to deny the continuation of regulatory authority because the signals are intercepted and sent on to ultimate viewers through a different technology</a:t>
            </a:r>
            <a:r>
              <a:rPr lang="en-CA" sz="3200" i="1" dirty="0">
                <a:solidFill>
                  <a:schemeClr val="bg1"/>
                </a:solidFill>
                <a:latin typeface="+mn-lt"/>
              </a:rPr>
              <a:t>. Programme content regulation is inseparable from regulating the undertaking through which programmes are received and sent on as part of the total enterprise.”</a:t>
            </a:r>
          </a:p>
          <a:p>
            <a:pPr marL="0" indent="0">
              <a:buNone/>
            </a:pPr>
            <a:endParaRPr lang="en-US" dirty="0"/>
          </a:p>
        </p:txBody>
      </p:sp>
    </p:spTree>
    <p:extLst>
      <p:ext uri="{BB962C8B-B14F-4D97-AF65-F5344CB8AC3E}">
        <p14:creationId xmlns:p14="http://schemas.microsoft.com/office/powerpoint/2010/main" val="1749498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54"/>
            <a:ext cx="8229600" cy="891845"/>
          </a:xfrm>
        </p:spPr>
        <p:txBody>
          <a:bodyPr>
            <a:normAutofit/>
          </a:bodyPr>
          <a:lstStyle/>
          <a:p>
            <a:r>
              <a:rPr lang="en-US" sz="4800" b="1" dirty="0">
                <a:solidFill>
                  <a:srgbClr val="FFFF00"/>
                </a:solidFill>
                <a:latin typeface="+mn-lt"/>
              </a:rPr>
              <a:t>Where was “copyright”?</a:t>
            </a:r>
          </a:p>
        </p:txBody>
      </p:sp>
      <p:sp>
        <p:nvSpPr>
          <p:cNvPr id="3" name="Content Placeholder 2"/>
          <p:cNvSpPr>
            <a:spLocks noGrp="1"/>
          </p:cNvSpPr>
          <p:nvPr>
            <p:ph sz="quarter" idx="10"/>
          </p:nvPr>
        </p:nvSpPr>
        <p:spPr>
          <a:xfrm>
            <a:off x="457200" y="926699"/>
            <a:ext cx="8686800" cy="5457226"/>
          </a:xfrm>
        </p:spPr>
        <p:txBody>
          <a:bodyPr>
            <a:normAutofit/>
          </a:bodyPr>
          <a:lstStyle/>
          <a:p>
            <a:pPr marL="0" indent="0">
              <a:buNone/>
            </a:pPr>
            <a:r>
              <a:rPr lang="en-CA" i="1" dirty="0">
                <a:solidFill>
                  <a:schemeClr val="bg1"/>
                </a:solidFill>
              </a:rPr>
              <a:t>“Some of the legal consequences of the transmission of TV programs by coaxial cable were considered, in respect of copyright legislation, in two cases that came at the same time, one before this Court, the other before the Supreme Court of the United States. The case in this Court was </a:t>
            </a:r>
            <a:r>
              <a:rPr lang="en-CA" i="1" dirty="0">
                <a:solidFill>
                  <a:srgbClr val="FFFF00"/>
                </a:solidFill>
              </a:rPr>
              <a:t>Composers, Authors and Publishers Association of Canada Ltd. v. CTV Television Network Ltd.</a:t>
            </a:r>
            <a:r>
              <a:rPr lang="en-CA" b="1" i="1" dirty="0">
                <a:solidFill>
                  <a:srgbClr val="FFFF00"/>
                </a:solidFill>
              </a:rPr>
              <a:t> </a:t>
            </a:r>
            <a:r>
              <a:rPr lang="en-CA" i="1" dirty="0">
                <a:solidFill>
                  <a:srgbClr val="FFFF00"/>
                </a:solidFill>
              </a:rPr>
              <a:t>The question was whether CTV was infringing composers' copyright by transmitting programs to stations holding licences to broadcast the copyrighted works. </a:t>
            </a:r>
            <a:r>
              <a:rPr lang="en-CA" i="1" dirty="0">
                <a:solidFill>
                  <a:schemeClr val="bg1"/>
                </a:solidFill>
              </a:rPr>
              <a:t>After finding that such transmission to the stations </a:t>
            </a:r>
            <a:r>
              <a:rPr lang="en-CA" i="1" dirty="0">
                <a:solidFill>
                  <a:srgbClr val="FFFF00"/>
                </a:solidFill>
              </a:rPr>
              <a:t>was not "a communication of the works" within the literal meaning of the statute</a:t>
            </a:r>
            <a:r>
              <a:rPr lang="en-CA" i="1" dirty="0">
                <a:solidFill>
                  <a:schemeClr val="bg1"/>
                </a:solidFill>
              </a:rPr>
              <a:t>, this Court held that, on the basis of the intention disclosed by the language of the treaty annexed to the statute, it did not constitute an infringement, the treaty provision being aimed only at radio communications to the public i.e., broadcasts.”</a:t>
            </a:r>
            <a:endParaRPr lang="en-US" i="1" dirty="0">
              <a:solidFill>
                <a:schemeClr val="bg1"/>
              </a:solidFill>
            </a:endParaRPr>
          </a:p>
        </p:txBody>
      </p:sp>
    </p:spTree>
    <p:extLst>
      <p:ext uri="{BB962C8B-B14F-4D97-AF65-F5344CB8AC3E}">
        <p14:creationId xmlns:p14="http://schemas.microsoft.com/office/powerpoint/2010/main" val="15924660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82250"/>
            <a:ext cx="8229600" cy="5243884"/>
          </a:xfrm>
        </p:spPr>
        <p:txBody>
          <a:bodyPr>
            <a:normAutofit/>
          </a:bodyPr>
          <a:lstStyle/>
          <a:p>
            <a:pPr marL="0" indent="0" algn="ctr">
              <a:buNone/>
            </a:pPr>
            <a:r>
              <a:rPr lang="en-US" sz="8800" dirty="0">
                <a:solidFill>
                  <a:schemeClr val="bg1"/>
                </a:solidFill>
              </a:rPr>
              <a:t>DISCUSSION</a:t>
            </a:r>
            <a:r>
              <a:rPr lang="en-US" sz="8800" dirty="0">
                <a:solidFill>
                  <a:srgbClr val="00B0F0"/>
                </a:solidFill>
              </a:rPr>
              <a:t>:</a:t>
            </a:r>
          </a:p>
          <a:p>
            <a:pPr marL="0" indent="0">
              <a:buNone/>
            </a:pPr>
            <a:endParaRPr lang="en-US" sz="6000" dirty="0">
              <a:solidFill>
                <a:schemeClr val="bg1"/>
              </a:solidFill>
              <a:latin typeface="+mn-lt"/>
            </a:endParaRPr>
          </a:p>
          <a:p>
            <a:pPr marL="0" indent="0" algn="ctr">
              <a:buNone/>
            </a:pPr>
            <a:r>
              <a:rPr lang="en-US" sz="6000" dirty="0">
                <a:solidFill>
                  <a:srgbClr val="92D050"/>
                </a:solidFill>
                <a:latin typeface="+mn-lt"/>
              </a:rPr>
              <a:t>Decided correctly?</a:t>
            </a:r>
          </a:p>
          <a:p>
            <a:pPr marL="0" indent="0" algn="ctr">
              <a:buNone/>
            </a:pPr>
            <a:r>
              <a:rPr lang="en-US" sz="6000" dirty="0">
                <a:solidFill>
                  <a:srgbClr val="FF0000"/>
                </a:solidFill>
                <a:latin typeface="+mn-lt"/>
              </a:rPr>
              <a:t>Why or why not ?</a:t>
            </a:r>
          </a:p>
        </p:txBody>
      </p:sp>
    </p:spTree>
    <p:extLst>
      <p:ext uri="{BB962C8B-B14F-4D97-AF65-F5344CB8AC3E}">
        <p14:creationId xmlns:p14="http://schemas.microsoft.com/office/powerpoint/2010/main" val="622621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875098"/>
            <a:ext cx="8229600" cy="3851035"/>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p:txBody>
      </p:sp>
    </p:spTree>
    <p:extLst>
      <p:ext uri="{BB962C8B-B14F-4D97-AF65-F5344CB8AC3E}">
        <p14:creationId xmlns:p14="http://schemas.microsoft.com/office/powerpoint/2010/main" val="2005632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649066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6600" b="1" dirty="0">
                <a:solidFill>
                  <a:srgbClr val="FFFF00"/>
                </a:solidFill>
                <a:latin typeface="Arial"/>
                <a:cs typeface="Arial"/>
              </a:rPr>
              <a:t>Questions on..</a:t>
            </a:r>
          </a:p>
        </p:txBody>
      </p:sp>
      <p:sp>
        <p:nvSpPr>
          <p:cNvPr id="3" name="Content Placeholder 2"/>
          <p:cNvSpPr>
            <a:spLocks noGrp="1"/>
          </p:cNvSpPr>
          <p:nvPr>
            <p:ph sz="quarter" idx="10"/>
          </p:nvPr>
        </p:nvSpPr>
        <p:spPr>
          <a:xfrm>
            <a:off x="457200" y="1819074"/>
            <a:ext cx="8229600" cy="3907059"/>
          </a:xfrm>
        </p:spPr>
        <p:txBody>
          <a:bodyPr>
            <a:normAutofit/>
          </a:bodyPr>
          <a:lstStyle/>
          <a:p>
            <a:pPr marL="0" indent="0">
              <a:buNone/>
            </a:pPr>
            <a:r>
              <a:rPr lang="en-US" sz="6000" dirty="0">
                <a:solidFill>
                  <a:schemeClr val="bg1"/>
                </a:solidFill>
                <a:latin typeface="Arial"/>
                <a:cs typeface="Arial"/>
              </a:rPr>
              <a:t>Papers </a:t>
            </a:r>
            <a:r>
              <a:rPr lang="en-US" sz="6000" dirty="0">
                <a:solidFill>
                  <a:srgbClr val="FF0000"/>
                </a:solidFill>
                <a:latin typeface="Arial"/>
                <a:cs typeface="Arial"/>
              </a:rPr>
              <a:t>?</a:t>
            </a:r>
            <a:r>
              <a:rPr lang="en-US" sz="6000" dirty="0">
                <a:solidFill>
                  <a:srgbClr val="FF0000"/>
                </a:solidFill>
                <a:latin typeface="Arial"/>
                <a:cs typeface="Arial"/>
                <a:sym typeface="Wingdings"/>
              </a:rPr>
              <a:t> </a:t>
            </a:r>
          </a:p>
          <a:p>
            <a:pPr marL="0" indent="0">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p>
          <a:p>
            <a:pPr marL="0" indent="0">
              <a:buNone/>
            </a:pPr>
            <a:r>
              <a:rPr lang="en-US" sz="6000" dirty="0">
                <a:solidFill>
                  <a:srgbClr val="FFFFFF"/>
                </a:solidFill>
                <a:latin typeface="Arial"/>
                <a:cs typeface="Arial"/>
                <a:sym typeface="Wingdings"/>
              </a:rPr>
              <a:t>Class Presentations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endParaRPr lang="en-US" sz="6000" dirty="0">
              <a:solidFill>
                <a:srgbClr val="CCFFCC"/>
              </a:solidFill>
              <a:latin typeface="Arial"/>
              <a:cs typeface="Arial"/>
            </a:endParaRPr>
          </a:p>
        </p:txBody>
      </p:sp>
    </p:spTree>
    <p:extLst>
      <p:ext uri="{BB962C8B-B14F-4D97-AF65-F5344CB8AC3E}">
        <p14:creationId xmlns:p14="http://schemas.microsoft.com/office/powerpoint/2010/main" val="6497516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rl.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707"/>
          <a:stretch/>
        </p:blipFill>
        <p:spPr>
          <a:xfrm>
            <a:off x="1225784" y="968726"/>
            <a:ext cx="6779212" cy="4473575"/>
          </a:xfrm>
        </p:spPr>
      </p:pic>
    </p:spTree>
    <p:extLst>
      <p:ext uri="{BB962C8B-B14F-4D97-AF65-F5344CB8AC3E}">
        <p14:creationId xmlns:p14="http://schemas.microsoft.com/office/powerpoint/2010/main" val="28016141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3037539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457199" y="1880487"/>
            <a:ext cx="8548661" cy="3845646"/>
          </a:xfrm>
        </p:spPr>
        <p:txBody>
          <a:bodyPr/>
          <a:lstStyle/>
          <a:p>
            <a:pPr marL="0" indent="0" algn="ctr">
              <a:buNone/>
            </a:pPr>
            <a:r>
              <a:rPr lang="en-CA" sz="6000" b="1" i="1" dirty="0">
                <a:solidFill>
                  <a:srgbClr val="FF0000"/>
                </a:solidFill>
              </a:rPr>
              <a:t>“</a:t>
            </a:r>
            <a:r>
              <a:rPr lang="en-CA" sz="6000" b="1" i="1" dirty="0">
                <a:solidFill>
                  <a:srgbClr val="FFFF00"/>
                </a:solidFill>
              </a:rPr>
              <a:t>A History of Cultural Policy</a:t>
            </a:r>
            <a:r>
              <a:rPr lang="en-CA" sz="6000" b="1" i="1" dirty="0">
                <a:solidFill>
                  <a:srgbClr val="FF0000"/>
                </a:solidFill>
              </a:rPr>
              <a:t>:</a:t>
            </a:r>
            <a:r>
              <a:rPr lang="en-CA" sz="6000" b="1" i="1" dirty="0">
                <a:solidFill>
                  <a:srgbClr val="FFFFFF"/>
                </a:solidFill>
              </a:rPr>
              <a:t> Regulated, Unregulated &amp; Self Regulated Industries</a:t>
            </a:r>
            <a:r>
              <a:rPr lang="en-CA" sz="6000" b="1" i="1" dirty="0">
                <a:solidFill>
                  <a:srgbClr val="FF0000"/>
                </a:solidFill>
              </a:rPr>
              <a:t>”</a:t>
            </a:r>
            <a:endParaRPr lang="en-CA" sz="6000" b="1" dirty="0">
              <a:solidFill>
                <a:srgbClr val="FF0000"/>
              </a:solidFill>
            </a:endParaRPr>
          </a:p>
          <a:p>
            <a:pPr marL="0" indent="0">
              <a:buNone/>
            </a:pPr>
            <a:endParaRPr lang="en-US" dirty="0"/>
          </a:p>
        </p:txBody>
      </p:sp>
    </p:spTree>
    <p:extLst>
      <p:ext uri="{BB962C8B-B14F-4D97-AF65-F5344CB8AC3E}">
        <p14:creationId xmlns:p14="http://schemas.microsoft.com/office/powerpoint/2010/main" val="1422242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screen">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0245628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16871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mn-lt"/>
              </a:rPr>
              <a:t>Evaluation </a:t>
            </a:r>
            <a:endParaRPr lang="en-US" sz="4800" b="1" dirty="0">
              <a:solidFill>
                <a:srgbClr val="4BACC6"/>
              </a:solidFill>
              <a:latin typeface="+mn-lt"/>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2800" dirty="0">
                <a:solidFill>
                  <a:srgbClr val="CCFFCC"/>
                </a:solidFill>
                <a:latin typeface="+mn-lt"/>
              </a:rPr>
              <a:t>60% Term Paper</a:t>
            </a:r>
            <a:r>
              <a:rPr lang="en-US" sz="2800" dirty="0">
                <a:solidFill>
                  <a:schemeClr val="bg1"/>
                </a:solidFill>
                <a:latin typeface="+mn-lt"/>
              </a:rPr>
              <a:t>.</a:t>
            </a:r>
          </a:p>
          <a:p>
            <a:r>
              <a:rPr lang="en-US" sz="2800" dirty="0">
                <a:solidFill>
                  <a:schemeClr val="accent5"/>
                </a:solidFill>
                <a:latin typeface="+mn-lt"/>
              </a:rPr>
              <a:t>40% participation </a:t>
            </a:r>
            <a:r>
              <a:rPr lang="en-US" sz="2800" dirty="0">
                <a:solidFill>
                  <a:schemeClr val="bg1"/>
                </a:solidFill>
                <a:latin typeface="+mn-lt"/>
              </a:rPr>
              <a:t>including </a:t>
            </a:r>
            <a:r>
              <a:rPr lang="en-US" sz="2800" dirty="0">
                <a:solidFill>
                  <a:srgbClr val="CCFFCC"/>
                </a:solidFill>
                <a:latin typeface="+mn-lt"/>
              </a:rPr>
              <a:t>25%</a:t>
            </a:r>
            <a:r>
              <a:rPr lang="en-US" sz="2800" dirty="0">
                <a:solidFill>
                  <a:schemeClr val="bg1"/>
                </a:solidFill>
                <a:latin typeface="+mn-lt"/>
              </a:rPr>
              <a:t> attributed to </a:t>
            </a:r>
            <a:r>
              <a:rPr lang="en-US" sz="2800" dirty="0">
                <a:solidFill>
                  <a:srgbClr val="CCFFCC"/>
                </a:solidFill>
                <a:latin typeface="+mn-lt"/>
              </a:rPr>
              <a:t>group presentation</a:t>
            </a:r>
            <a:r>
              <a:rPr lang="en-US" sz="2800" dirty="0">
                <a:solidFill>
                  <a:schemeClr val="bg1"/>
                </a:solidFill>
                <a:latin typeface="+mn-lt"/>
              </a:rPr>
              <a:t>.</a:t>
            </a:r>
          </a:p>
          <a:p>
            <a:r>
              <a:rPr lang="en-US" sz="2800" dirty="0">
                <a:solidFill>
                  <a:schemeClr val="accent5"/>
                </a:solidFill>
                <a:latin typeface="+mn-lt"/>
              </a:rPr>
              <a:t>Term paper topics need not be discussed with me</a:t>
            </a:r>
            <a:r>
              <a:rPr lang="en-US" sz="2800" dirty="0">
                <a:solidFill>
                  <a:schemeClr val="bg1"/>
                </a:solidFill>
                <a:latin typeface="+mn-lt"/>
              </a:rPr>
              <a:t> </a:t>
            </a:r>
            <a:r>
              <a:rPr lang="en-US" sz="2800" dirty="0">
                <a:solidFill>
                  <a:srgbClr val="CCFFCC"/>
                </a:solidFill>
                <a:latin typeface="+mn-lt"/>
              </a:rPr>
              <a:t>but often helpful to you if you do</a:t>
            </a:r>
            <a:r>
              <a:rPr lang="en-US" sz="2800" dirty="0">
                <a:solidFill>
                  <a:schemeClr val="bg1"/>
                </a:solidFill>
                <a:latin typeface="+mn-lt"/>
              </a:rPr>
              <a:t>.</a:t>
            </a:r>
          </a:p>
          <a:p>
            <a:r>
              <a:rPr lang="en-US" sz="2800" dirty="0">
                <a:solidFill>
                  <a:srgbClr val="4BACC6"/>
                </a:solidFill>
                <a:latin typeface="+mn-lt"/>
              </a:rPr>
              <a:t>Term paper can be on your presentation topic</a:t>
            </a:r>
            <a:r>
              <a:rPr lang="en-US" sz="2800" dirty="0">
                <a:solidFill>
                  <a:schemeClr val="bg1"/>
                </a:solidFill>
                <a:latin typeface="+mn-lt"/>
              </a:rPr>
              <a:t>.</a:t>
            </a:r>
          </a:p>
          <a:p>
            <a:r>
              <a:rPr lang="en-US" sz="2800" dirty="0">
                <a:solidFill>
                  <a:schemeClr val="bg1"/>
                </a:solidFill>
                <a:latin typeface="+mn-lt"/>
              </a:rPr>
              <a:t>Participation includes 1. Attendance; 2. In-class, web or other contributions; and 3. participation/contribution to group presentation.</a:t>
            </a:r>
          </a:p>
          <a:p>
            <a:r>
              <a:rPr lang="en-US" sz="2800" dirty="0">
                <a:solidFill>
                  <a:srgbClr val="4BACC6"/>
                </a:solidFill>
                <a:latin typeface="+mn-lt"/>
              </a:rPr>
              <a:t>Group presentation can be on any topic and need not be on that week’s topic  </a:t>
            </a:r>
            <a:r>
              <a:rPr lang="en-US" sz="2800" dirty="0">
                <a:solidFill>
                  <a:schemeClr val="bg1"/>
                </a:solidFill>
                <a:latin typeface="+mn-lt"/>
              </a:rPr>
              <a:t>(15 minute per student multiplier suggested).</a:t>
            </a:r>
          </a:p>
          <a:p>
            <a:r>
              <a:rPr lang="en-US" sz="2800" dirty="0">
                <a:solidFill>
                  <a:schemeClr val="bg1"/>
                </a:solidFill>
                <a:latin typeface="+mn-lt"/>
              </a:rPr>
              <a:t>You can bring in guests.</a:t>
            </a:r>
          </a:p>
        </p:txBody>
      </p:sp>
    </p:spTree>
    <p:extLst>
      <p:ext uri="{BB962C8B-B14F-4D97-AF65-F5344CB8AC3E}">
        <p14:creationId xmlns:p14="http://schemas.microsoft.com/office/powerpoint/2010/main" val="630616570"/>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9500</TotalTime>
  <Words>2078</Words>
  <Application>Microsoft Macintosh PowerPoint</Application>
  <PresentationFormat>On-screen Show (4:3)</PresentationFormat>
  <Paragraphs>215</Paragraphs>
  <Slides>84</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84</vt:i4>
      </vt:variant>
    </vt:vector>
  </HeadingPairs>
  <TitlesOfParts>
    <vt:vector size="96" baseType="lpstr">
      <vt:lpstr>American Typewriter</vt:lpstr>
      <vt:lpstr>Arial</vt:lpstr>
      <vt:lpstr>Calibri</vt:lpstr>
      <vt:lpstr>Comic Sans MS</vt:lpstr>
      <vt:lpstr>Klavika</vt:lpstr>
      <vt:lpstr>Lucida Console</vt:lpstr>
      <vt:lpstr>Mangal</vt:lpstr>
      <vt:lpstr>P22 Typewriter</vt:lpstr>
      <vt:lpstr>Times</vt:lpstr>
      <vt:lpstr>Times New Roman</vt:lpstr>
      <vt:lpstr>Wingdings</vt:lpstr>
      <vt:lpstr>CDM_PPT_Template </vt:lpstr>
      <vt:lpstr>“Broadcasting Policy: Origins, Regulation, &amp; Cases” Part B</vt:lpstr>
      <vt:lpstr>PowerPoint Presentation</vt:lpstr>
      <vt:lpstr>      Course Website</vt:lpstr>
      <vt:lpstr> For full privileges on the website  </vt:lpstr>
      <vt:lpstr>On the Website… </vt:lpstr>
      <vt:lpstr>Group Presentations:</vt:lpstr>
      <vt:lpstr>PowerPoint Presentation</vt:lpstr>
      <vt:lpstr>Questions on..</vt:lpstr>
      <vt:lpstr>Evaluation </vt:lpstr>
      <vt:lpstr>Marking generally</vt:lpstr>
      <vt:lpstr>Papers: My marking criteria</vt:lpstr>
      <vt:lpstr>PowerPoint Presentation</vt:lpstr>
      <vt:lpstr>Grades!</vt:lpstr>
      <vt:lpstr>Paper Confessional  (or what I learned on my winter holidays)</vt:lpstr>
      <vt:lpstr>PowerPoint Presentation</vt:lpstr>
      <vt:lpstr>Pause</vt:lpstr>
      <vt:lpstr>PowerPoint Presentation</vt:lpstr>
      <vt:lpstr>PowerPoint Presentation</vt:lpstr>
      <vt:lpstr>Last year this time…</vt:lpstr>
      <vt:lpstr>Back to the present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the website…</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Today’s Presentation</vt:lpstr>
      <vt:lpstr>Pause</vt:lpstr>
      <vt:lpstr>PowerPoint Presentation</vt:lpstr>
      <vt:lpstr>PowerPoint Presentation</vt:lpstr>
      <vt:lpstr>RECAPPING</vt:lpstr>
      <vt:lpstr>Core Binaries </vt:lpstr>
      <vt:lpstr>PowerPoint Presentation</vt:lpstr>
      <vt:lpstr>Starting Point: A Theory  </vt:lpstr>
      <vt:lpstr>Q: Where did we lose our way?</vt:lpstr>
      <vt:lpstr>A: Precisely here?...</vt:lpstr>
      <vt:lpstr>PowerPoint Presentation</vt:lpstr>
      <vt:lpstr>So add to the equation</vt:lpstr>
      <vt:lpstr>PowerPoint Presentation</vt:lpstr>
      <vt:lpstr>PowerPoint Presentation</vt:lpstr>
      <vt:lpstr>PowerPoint Presentation</vt:lpstr>
      <vt:lpstr>Today…</vt:lpstr>
      <vt:lpstr>Starting Point #2: History  </vt:lpstr>
      <vt:lpstr>Early Radio</vt:lpstr>
      <vt:lpstr> 1928-9: Aird Royal Commission </vt:lpstr>
      <vt:lpstr>Aird: Key Recommendations</vt:lpstr>
      <vt:lpstr>1932 Radio Reference intervenes</vt:lpstr>
      <vt:lpstr>PowerPoint Presentation</vt:lpstr>
      <vt:lpstr>Canadian Radio Broadcasting Commission</vt:lpstr>
      <vt:lpstr> Fowler Commission &amp; Committee  (1957 &amp; 1965) </vt:lpstr>
      <vt:lpstr> 1968 Broadcasting Act </vt:lpstr>
      <vt:lpstr> CRTC Initiatives to Implement 1968 Act </vt:lpstr>
      <vt:lpstr> 1991 Broadcasting Act </vt:lpstr>
      <vt:lpstr>PowerPoint Presentation</vt:lpstr>
      <vt:lpstr>Pause</vt:lpstr>
      <vt:lpstr>Starting Point #3: Carriage Cases  </vt:lpstr>
      <vt:lpstr> Simultaneous Substitution </vt:lpstr>
      <vt:lpstr>Which brings us to…</vt:lpstr>
      <vt:lpstr>Held…</vt:lpstr>
      <vt:lpstr>Laskin, C.J.</vt:lpstr>
      <vt:lpstr>PowerPoint Presentation</vt:lpstr>
      <vt:lpstr>PowerPoint Presentation</vt:lpstr>
      <vt:lpstr>PowerPoint Presentation</vt:lpstr>
      <vt:lpstr>PowerPoint Presentation</vt:lpstr>
      <vt:lpstr>Where was “copyright”?</vt:lpstr>
      <vt:lpstr>PowerPoint Presentation</vt:lpstr>
      <vt:lpstr>PowerPoint Presentation</vt:lpstr>
      <vt:lpstr>Pause</vt:lpstr>
      <vt:lpstr>PowerPoint Presentation</vt:lpstr>
      <vt:lpstr> A MATTER OF PERSPECTIVE</vt:lpstr>
      <vt:lpstr>Coming Soon</vt:lpstr>
      <vt:lpstr>  Always include a cat picture</vt:lpstr>
      <vt:lpstr> Our Academic Partners </vt:lpstr>
    </vt:vector>
  </TitlesOfParts>
  <Company>Festinger Bahniwal Law &amp; Strategy LLP</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Microsoft Office User</cp:lastModifiedBy>
  <cp:revision>806</cp:revision>
  <cp:lastPrinted>2013-12-30T23:16:45Z</cp:lastPrinted>
  <dcterms:created xsi:type="dcterms:W3CDTF">2013-02-08T08:35:59Z</dcterms:created>
  <dcterms:modified xsi:type="dcterms:W3CDTF">2018-02-15T05:41:10Z</dcterms:modified>
</cp:coreProperties>
</file>