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840" r:id="rId1"/>
  </p:sldMasterIdLst>
  <p:notesMasterIdLst>
    <p:notesMasterId r:id="rId33"/>
  </p:notesMasterIdLst>
  <p:sldIdLst>
    <p:sldId id="310" r:id="rId2"/>
    <p:sldId id="286" r:id="rId3"/>
    <p:sldId id="289" r:id="rId4"/>
    <p:sldId id="285" r:id="rId5"/>
    <p:sldId id="287" r:id="rId6"/>
    <p:sldId id="300" r:id="rId7"/>
    <p:sldId id="268" r:id="rId8"/>
    <p:sldId id="274" r:id="rId9"/>
    <p:sldId id="257" r:id="rId10"/>
    <p:sldId id="320" r:id="rId11"/>
    <p:sldId id="290" r:id="rId12"/>
    <p:sldId id="323" r:id="rId13"/>
    <p:sldId id="311" r:id="rId14"/>
    <p:sldId id="312" r:id="rId15"/>
    <p:sldId id="313" r:id="rId16"/>
    <p:sldId id="301" r:id="rId17"/>
    <p:sldId id="314" r:id="rId18"/>
    <p:sldId id="324" r:id="rId19"/>
    <p:sldId id="292" r:id="rId20"/>
    <p:sldId id="302" r:id="rId21"/>
    <p:sldId id="326" r:id="rId22"/>
    <p:sldId id="319" r:id="rId23"/>
    <p:sldId id="318" r:id="rId24"/>
    <p:sldId id="325" r:id="rId25"/>
    <p:sldId id="315" r:id="rId26"/>
    <p:sldId id="316" r:id="rId27"/>
    <p:sldId id="317" r:id="rId28"/>
    <p:sldId id="294" r:id="rId29"/>
    <p:sldId id="295" r:id="rId30"/>
    <p:sldId id="327" r:id="rId31"/>
    <p:sldId id="30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8F"/>
    <a:srgbClr val="EB7247"/>
    <a:srgbClr val="C4E5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67733" autoAdjust="0"/>
  </p:normalViewPr>
  <p:slideViewPr>
    <p:cSldViewPr snapToGrid="0">
      <p:cViewPr varScale="1">
        <p:scale>
          <a:sx n="40" d="100"/>
          <a:sy n="40" d="100"/>
        </p:scale>
        <p:origin x="3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588B61-DE2C-4AED-9B4F-E7D518676B37}" type="datetimeFigureOut">
              <a:rPr lang="en-CA" smtClean="0"/>
              <a:t>2018-02-26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3A8DA-140B-4726-AB1E-14DDEE3937BB}" type="slidenum">
              <a:rPr lang="en-CA" smtClean="0"/>
              <a:t>‹#›</a:t>
            </a:fld>
            <a:endParaRPr lang="en-CA"/>
          </a:p>
        </p:txBody>
      </p:sp>
    </p:spTree>
    <p:extLst>
      <p:ext uri="{BB962C8B-B14F-4D97-AF65-F5344CB8AC3E}">
        <p14:creationId xmlns:p14="http://schemas.microsoft.com/office/powerpoint/2010/main" val="177466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Viral_video" TargetMode="External"/><Relationship Id="rId7" Type="http://schemas.openxmlformats.org/officeDocument/2006/relationships/hyperlink" Target="https://en.wikipedia.org/wiki/George_Polk_Award"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manchester.universitypressscholarship.com/view/10.7228/manchester/9781526107213.001.0001/upso-9781526107213-chapter-014#upso-9781526107213-chapter-014-bibItem-427" TargetMode="External"/><Relationship Id="rId5" Type="http://schemas.openxmlformats.org/officeDocument/2006/relationships/hyperlink" Target="https://en.wikipedia.org/wiki/CNN" TargetMode="External"/><Relationship Id="rId4" Type="http://schemas.openxmlformats.org/officeDocument/2006/relationships/hyperlink" Target="https://en.wikipedia.org/wiki/Hashtag"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boe.es/boe/dias/2015/03/31/pdfs/BOE-A-2015-3442.pdf" TargetMode="External"/><Relationship Id="rId3" Type="http://schemas.openxmlformats.org/officeDocument/2006/relationships/hyperlink" Target="https://vimeo.com/19248086" TargetMode="External"/><Relationship Id="rId7" Type="http://schemas.openxmlformats.org/officeDocument/2006/relationships/hyperlink" Target="http://www.freemedia.at/newssview/article/press-freedom-groups-release-spain-mission-report-as-countrys-crowded-election-year-kicks-off.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cpj.org/blog/2011/08/in-spain-police-violence-against-press-sparks-conc.php" TargetMode="External"/><Relationship Id="rId5" Type="http://schemas.openxmlformats.org/officeDocument/2006/relationships/hyperlink" Target="https://freedomhouse.org/report/freedom-net/2017/belarus" TargetMode="External"/><Relationship Id="rId10" Type="http://schemas.openxmlformats.org/officeDocument/2006/relationships/hyperlink" Target="https://freedomhouse.org/report/freedom-net/2017/Armenia" TargetMode="External"/><Relationship Id="rId4" Type="http://schemas.openxmlformats.org/officeDocument/2006/relationships/hyperlink" Target="https://freedomhouse.org/report/freedom-net/freedom-net-2017#live-video" TargetMode="External"/><Relationship Id="rId9" Type="http://schemas.openxmlformats.org/officeDocument/2006/relationships/hyperlink" Target="https://freedomhouse.org/report/freedom-net/2017/indonesi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ezproxy.library.ubc.ca/science/article/pii/S1471772714000426?_rdoc=1&amp;_fmt=high&amp;_origin=gateway&amp;_docanchor=&amp;md5=b8429449ccfc9c30159a5f9aeaa92ffb&amp;ccp=y#bb0085"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AN-kIJI_5w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Hactivism" TargetMode="External"/><Relationship Id="rId7" Type="http://schemas.openxmlformats.org/officeDocument/2006/relationships/hyperlink" Target="https://en.wikipedia.org/wiki/Information_sharin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Internet" TargetMode="External"/><Relationship Id="rId5" Type="http://schemas.openxmlformats.org/officeDocument/2006/relationships/hyperlink" Target="https://en.wikipedia.org/wiki/New_religious_movements" TargetMode="External"/><Relationship Id="rId4" Type="http://schemas.openxmlformats.org/officeDocument/2006/relationships/hyperlink" Target="https://en.wikipedia.org/wiki/Cyberterroris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1</a:t>
            </a:fld>
            <a:endParaRPr lang="en-CA"/>
          </a:p>
        </p:txBody>
      </p:sp>
    </p:spTree>
    <p:extLst>
      <p:ext uri="{BB962C8B-B14F-4D97-AF65-F5344CB8AC3E}">
        <p14:creationId xmlns:p14="http://schemas.microsoft.com/office/powerpoint/2010/main" val="3198937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r>
              <a:rPr dirty="0"/>
              <a:t>Digital Rights</a:t>
            </a:r>
          </a:p>
        </p:txBody>
      </p:sp>
    </p:spTree>
    <p:extLst>
      <p:ext uri="{BB962C8B-B14F-4D97-AF65-F5344CB8AC3E}">
        <p14:creationId xmlns:p14="http://schemas.microsoft.com/office/powerpoint/2010/main" val="3015840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Online Petitions 1</a:t>
            </a:r>
          </a:p>
        </p:txBody>
      </p:sp>
    </p:spTree>
    <p:extLst>
      <p:ext uri="{BB962C8B-B14F-4D97-AF65-F5344CB8AC3E}">
        <p14:creationId xmlns:p14="http://schemas.microsoft.com/office/powerpoint/2010/main" val="240710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Online Petitions 2</a:t>
            </a:r>
          </a:p>
        </p:txBody>
      </p:sp>
    </p:spTree>
    <p:extLst>
      <p:ext uri="{BB962C8B-B14F-4D97-AF65-F5344CB8AC3E}">
        <p14:creationId xmlns:p14="http://schemas.microsoft.com/office/powerpoint/2010/main" val="389920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Online Petitions 3</a:t>
            </a:r>
          </a:p>
        </p:txBody>
      </p:sp>
    </p:spTree>
    <p:extLst>
      <p:ext uri="{BB962C8B-B14F-4D97-AF65-F5344CB8AC3E}">
        <p14:creationId xmlns:p14="http://schemas.microsoft.com/office/powerpoint/2010/main" val="447094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t>Fundraising</a:t>
            </a:r>
          </a:p>
        </p:txBody>
      </p:sp>
    </p:spTree>
    <p:extLst>
      <p:ext uri="{BB962C8B-B14F-4D97-AF65-F5344CB8AC3E}">
        <p14:creationId xmlns:p14="http://schemas.microsoft.com/office/powerpoint/2010/main" val="3341948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dirty="0" err="1"/>
              <a:t>Democratisation</a:t>
            </a:r>
            <a:r>
              <a:rPr lang="fr-CA" b="1" dirty="0"/>
              <a:t> of the </a:t>
            </a:r>
            <a:r>
              <a:rPr lang="fr-CA" b="1" dirty="0" err="1"/>
              <a:t>tool</a:t>
            </a:r>
            <a:r>
              <a:rPr lang="fr-CA" b="1" dirty="0"/>
              <a:t>: </a:t>
            </a:r>
            <a:r>
              <a:rPr lang="fr-CA" dirty="0" err="1"/>
              <a:t>Often</a:t>
            </a:r>
            <a:r>
              <a:rPr lang="fr-CA" dirty="0"/>
              <a:t> use mobile phones to film, </a:t>
            </a:r>
            <a:r>
              <a:rPr lang="fr-CA" dirty="0" err="1"/>
              <a:t>upload</a:t>
            </a:r>
            <a:r>
              <a:rPr lang="fr-CA" dirty="0"/>
              <a:t> the </a:t>
            </a:r>
            <a:r>
              <a:rPr lang="fr-CA" dirty="0" err="1"/>
              <a:t>video</a:t>
            </a:r>
            <a:r>
              <a:rPr lang="fr-CA" dirty="0"/>
              <a:t> on blogs or application, and </a:t>
            </a:r>
            <a:r>
              <a:rPr lang="fr-CA" dirty="0" err="1"/>
              <a:t>then</a:t>
            </a:r>
            <a:r>
              <a:rPr lang="fr-CA" dirty="0"/>
              <a:t> </a:t>
            </a:r>
            <a:r>
              <a:rPr lang="fr-CA" dirty="0" err="1"/>
              <a:t>share</a:t>
            </a:r>
            <a:r>
              <a:rPr lang="fr-CA" dirty="0"/>
              <a:t> on</a:t>
            </a:r>
            <a:r>
              <a:rPr lang="en-CA" dirty="0"/>
              <a:t> social media or traditional media.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in conjunction with low cost, or even free editing tools have made video- production, remixing and commentary literally for everyone. The threshold of storage, processing capacity, and bandwidth, opened up new possibilities for dedicated video makers and catapulted political video into mainstream consciousness and everyday media practices (Russo and </a:t>
            </a:r>
            <a:r>
              <a:rPr lang="en-US" sz="1200" b="0" i="0" u="none" strike="noStrike" kern="1200" dirty="0" err="1">
                <a:solidFill>
                  <a:schemeClr val="tx1"/>
                </a:solidFill>
                <a:effectLst/>
                <a:latin typeface="+mn-lt"/>
                <a:ea typeface="+mn-ea"/>
                <a:cs typeface="+mn-cs"/>
              </a:rPr>
              <a:t>Coppa</a:t>
            </a:r>
            <a:r>
              <a:rPr lang="en-US" sz="1200" b="0" i="0" u="none" strike="noStrike" kern="1200" dirty="0">
                <a:solidFill>
                  <a:schemeClr val="tx1"/>
                </a:solidFill>
                <a:effectLst/>
                <a:latin typeface="+mn-lt"/>
                <a:ea typeface="+mn-ea"/>
                <a:cs typeface="+mn-cs"/>
              </a:rPr>
              <a:t> 2012).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1" i="0" u="none" strike="noStrike" kern="1200" dirty="0">
                <a:solidFill>
                  <a:schemeClr val="tx1"/>
                </a:solidFill>
                <a:effectLst/>
                <a:latin typeface="+mn-lt"/>
                <a:ea typeface="+mn-ea"/>
                <a:cs typeface="+mn-cs"/>
              </a:rPr>
              <a:t>Categorization</a:t>
            </a:r>
            <a:r>
              <a:rPr lang="en-US" sz="1200" b="0" i="0" u="none" strike="noStrike" kern="1200" dirty="0">
                <a:solidFill>
                  <a:schemeClr val="tx1"/>
                </a:solidFill>
                <a:effectLst/>
                <a:latin typeface="+mn-lt"/>
                <a:ea typeface="+mn-ea"/>
                <a:cs typeface="+mn-cs"/>
              </a:rPr>
              <a:t>: we decided to limit to 3: livestreaming, mash-up and remixing, but we could have use other categorization or term as: </a:t>
            </a:r>
            <a:r>
              <a:rPr lang="en-US" sz="1200" b="0" i="0" u="none" strike="noStrike" kern="1200" dirty="0" err="1">
                <a:solidFill>
                  <a:schemeClr val="tx1"/>
                </a:solidFill>
                <a:effectLst/>
                <a:latin typeface="+mn-lt"/>
                <a:ea typeface="+mn-ea"/>
                <a:cs typeface="+mn-cs"/>
              </a:rPr>
              <a:t>mobilisation</a:t>
            </a:r>
            <a:r>
              <a:rPr lang="en-US" sz="1200" b="0" i="0" u="none" strike="noStrike" kern="1200" dirty="0">
                <a:solidFill>
                  <a:schemeClr val="tx1"/>
                </a:solidFill>
                <a:effectLst/>
                <a:latin typeface="+mn-lt"/>
                <a:ea typeface="+mn-ea"/>
                <a:cs typeface="+mn-cs"/>
              </a:rPr>
              <a:t> video, witness video, documentation video, archived radical video remediating historical work and finally, the political mash-up video.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More people are using video to document protests, civil right violation, police violence (especially in places like Brazil, Mexico, all across Latin America). To</a:t>
            </a:r>
            <a:r>
              <a:rPr lang="en-CA" sz="1200" b="0" i="0" u="none" strike="noStrike" kern="1200" dirty="0">
                <a:solidFill>
                  <a:schemeClr val="tx1"/>
                </a:solidFill>
                <a:effectLst/>
                <a:latin typeface="+mn-lt"/>
                <a:ea typeface="+mn-ea"/>
                <a:cs typeface="+mn-cs"/>
              </a:rPr>
              <a:t> document Refugees voyage through Europe.</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dirty="0"/>
              <a:t>Livestreaming:</a:t>
            </a:r>
          </a:p>
          <a:p>
            <a:pPr fontAlgn="base"/>
            <a:r>
              <a:rPr lang="en-US" sz="1200" b="0" i="0" u="none" strike="noStrike" kern="1200" dirty="0">
                <a:solidFill>
                  <a:schemeClr val="tx1"/>
                </a:solidFill>
                <a:effectLst/>
                <a:latin typeface="+mn-lt"/>
                <a:ea typeface="+mn-ea"/>
                <a:cs typeface="+mn-cs"/>
              </a:rPr>
              <a:t>Streaming video in real time has become increasingly popular since the launch of a now-defunct mobile app, Meerkat, in early 2015. Many apps have since added live-streaming features, and deliver content to large global networks. The ability to stream live content directly from a mobile device without the need for elaborate equipment or a distribution strategy has made the technology more accessible. Dedicated news outlets and other content producers also continue to stream live content from their own websites, and some are now doing so in conjunction with apps and social media platforms. Often this allows them to bypass regulations specific to traditional broadcasters, and to reach new audiences.</a:t>
            </a:r>
          </a:p>
          <a:p>
            <a:pPr fontAlgn="base"/>
            <a:r>
              <a:rPr lang="en-US" sz="1200" b="0" i="0" u="none" strike="noStrike" kern="1200" dirty="0">
                <a:solidFill>
                  <a:schemeClr val="tx1"/>
                </a:solidFill>
                <a:effectLst/>
                <a:latin typeface="+mn-lt"/>
                <a:ea typeface="+mn-ea"/>
                <a:cs typeface="+mn-cs"/>
              </a:rPr>
              <a:t>People stream all sorts of things, from cultural events to everyday interactions. But live video is an important tool for documenting state abuse. In Armenia, digital journalist Davit </a:t>
            </a:r>
            <a:r>
              <a:rPr lang="en-US" sz="1200" b="0" i="0" u="none" strike="noStrike" kern="1200" dirty="0" err="1">
                <a:solidFill>
                  <a:schemeClr val="tx1"/>
                </a:solidFill>
                <a:effectLst/>
                <a:latin typeface="+mn-lt"/>
                <a:ea typeface="+mn-ea"/>
                <a:cs typeface="+mn-cs"/>
              </a:rPr>
              <a:t>Harutyunyan</a:t>
            </a:r>
            <a:r>
              <a:rPr lang="en-US" sz="1200" b="0" i="0" u="none" strike="noStrike" kern="1200" dirty="0">
                <a:solidFill>
                  <a:schemeClr val="tx1"/>
                </a:solidFill>
                <a:effectLst/>
                <a:latin typeface="+mn-lt"/>
                <a:ea typeface="+mn-ea"/>
                <a:cs typeface="+mn-cs"/>
              </a:rPr>
              <a:t> reported that police officers assaulted him and broke his equipment to stop him from sharing live footage of police attacking other journalists as they covered antigovernment demonstrations. Even in democracies such as the United States, live-streaming tools have become critical to social justice causes. In one case, live video broadcast on social media by the girlfriend of black motorist Philando Castile after he was fatally shot by police in Minnesota in July 2016 helped bring the incident to nationwide prominence.</a:t>
            </a:r>
          </a:p>
          <a:p>
            <a:pPr fontAlgn="base"/>
            <a:r>
              <a:rPr lang="en-US" sz="1200" b="0" i="0" u="none" strike="noStrike" kern="1200" dirty="0">
                <a:solidFill>
                  <a:schemeClr val="tx1"/>
                </a:solidFill>
                <a:effectLst/>
                <a:latin typeface="+mn-lt"/>
                <a:ea typeface="+mn-ea"/>
                <a:cs typeface="+mn-cs"/>
              </a:rPr>
              <a:t>Journalists have embraced live streaming, and it has developed into an accessible alternative to broadcast television channels, especially in countries whose traditional media outlets do not tell the full story. </a:t>
            </a: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Black lives matters video: (6min) </a:t>
            </a:r>
            <a:r>
              <a:rPr lang="en-CA" sz="1200" b="0" i="0" u="none" strike="noStrike" kern="1200" dirty="0">
                <a:solidFill>
                  <a:schemeClr val="tx1"/>
                </a:solidFill>
                <a:effectLst/>
                <a:latin typeface="+mn-lt"/>
                <a:ea typeface="+mn-ea"/>
                <a:cs typeface="+mn-cs"/>
              </a:rPr>
              <a:t>On July 6th, 2016; </a:t>
            </a:r>
            <a:r>
              <a:rPr lang="en-US" sz="1200" b="0" i="0" u="none" strike="noStrike" kern="1200" dirty="0">
                <a:solidFill>
                  <a:schemeClr val="tx1"/>
                </a:solidFill>
                <a:effectLst/>
                <a:latin typeface="+mn-lt"/>
                <a:ea typeface="+mn-ea"/>
                <a:cs typeface="+mn-cs"/>
              </a:rPr>
              <a:t>Diamond Reynolds began a Facebook Live stream just seconds after her partner, Philando Castile, was shot. That place in US – considered as free internet country. </a:t>
            </a:r>
          </a:p>
          <a:p>
            <a:pPr marL="628650" lvl="1" indent="-171450">
              <a:buFont typeface="Wingdings" panose="05000000000000000000" pitchFamily="2" charset="2"/>
              <a:buChar char="v"/>
            </a:pPr>
            <a:r>
              <a:rPr lang="en-US" sz="1200" b="0" i="0" u="none" strike="noStrike" kern="1200" dirty="0">
                <a:solidFill>
                  <a:schemeClr val="tx1"/>
                </a:solidFill>
                <a:effectLst/>
                <a:latin typeface="+mn-lt"/>
                <a:ea typeface="+mn-ea"/>
                <a:cs typeface="+mn-cs"/>
              </a:rPr>
              <a:t>US Free 2011(13), 2017 (21)</a:t>
            </a:r>
          </a:p>
          <a:p>
            <a:r>
              <a:rPr lang="en-US" sz="1200" b="0" i="0" u="none" strike="noStrike" kern="1200" dirty="0">
                <a:solidFill>
                  <a:schemeClr val="tx1"/>
                </a:solidFill>
                <a:effectLst/>
                <a:latin typeface="+mn-lt"/>
                <a:ea typeface="+mn-ea"/>
                <a:cs typeface="+mn-cs"/>
              </a:rPr>
              <a:t>Other example: 2013 protests in Brazil when, during an encounter between police and activists, a police officer approaches members of an activist collective to try and stop them filming and potentially arrest them the </a:t>
            </a:r>
            <a:r>
              <a:rPr lang="en-US" dirty="0">
                <a:effectLst/>
              </a:rPr>
              <a:t>Police Man wanted to search his bag: “</a:t>
            </a:r>
            <a:r>
              <a:rPr lang="en-US" dirty="0"/>
              <a:t>Watch the search.” </a:t>
            </a:r>
            <a:r>
              <a:rPr lang="en-US" dirty="0" err="1">
                <a:effectLst/>
              </a:rPr>
              <a:t>Midia</a:t>
            </a:r>
            <a:r>
              <a:rPr lang="en-US" dirty="0">
                <a:effectLst/>
              </a:rPr>
              <a:t> Ninja: “</a:t>
            </a:r>
            <a:r>
              <a:rPr lang="en-US" dirty="0"/>
              <a:t>I will watch. There are 5 thousand people watching it.” He was arrested, but quickly released.</a:t>
            </a:r>
          </a:p>
          <a:p>
            <a:pPr marL="628650" lvl="1" indent="-171450">
              <a:buFont typeface="Wingdings" panose="05000000000000000000" pitchFamily="2" charset="2"/>
              <a:buChar char="v"/>
            </a:pPr>
            <a:r>
              <a:rPr lang="en-US" dirty="0"/>
              <a:t>Brazil partly free2013 (32) 2017 (33)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stream in real time produce an automatic backup of the footage in the event that their camera is confiscated or destroyed. Broadcast to a specific audience before be more broadly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 lot of videos that are highly shared/used as a rallying cry for protesters show the death of someone.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a:t>
            </a:r>
            <a:r>
              <a:rPr lang="fr-FR" sz="1200" b="0" i="0" u="none" strike="noStrike" kern="1200" dirty="0">
                <a:solidFill>
                  <a:schemeClr val="tx1"/>
                </a:solidFill>
                <a:effectLst/>
                <a:latin typeface="+mn-lt"/>
                <a:ea typeface="+mn-ea"/>
                <a:cs typeface="+mn-cs"/>
              </a:rPr>
              <a:t>.g: </a:t>
            </a:r>
            <a:r>
              <a:rPr lang="fr-CA" b="1" dirty="0" err="1"/>
              <a:t>Egyptien</a:t>
            </a:r>
            <a:r>
              <a:rPr lang="fr-CA" b="1" dirty="0"/>
              <a:t> </a:t>
            </a:r>
            <a:r>
              <a:rPr lang="fr-CA" b="1" dirty="0" err="1"/>
              <a:t>revolution</a:t>
            </a:r>
            <a:r>
              <a:rPr lang="fr-CA" b="1" dirty="0"/>
              <a:t> </a:t>
            </a:r>
            <a:r>
              <a:rPr lang="fr-CA" dirty="0"/>
              <a:t>(2011): </a:t>
            </a:r>
            <a:r>
              <a:rPr lang="fr-CA" dirty="0" err="1"/>
              <a:t>video</a:t>
            </a:r>
            <a:r>
              <a:rPr lang="fr-CA" dirty="0"/>
              <a:t> of the </a:t>
            </a:r>
            <a:r>
              <a:rPr lang="fr-CA" dirty="0" err="1"/>
              <a:t>death</a:t>
            </a:r>
            <a:r>
              <a:rPr lang="fr-CA" dirty="0"/>
              <a:t> of a </a:t>
            </a:r>
            <a:r>
              <a:rPr lang="fr-CA" dirty="0" err="1"/>
              <a:t>young</a:t>
            </a:r>
            <a:r>
              <a:rPr lang="fr-CA" dirty="0"/>
              <a:t> </a:t>
            </a:r>
            <a:r>
              <a:rPr lang="fr-CA" dirty="0" err="1"/>
              <a:t>Egyptian</a:t>
            </a:r>
            <a:r>
              <a:rPr lang="fr-CA" dirty="0"/>
              <a:t> businessman </a:t>
            </a:r>
            <a:r>
              <a:rPr lang="fr-CA" dirty="0" err="1"/>
              <a:t>beaten</a:t>
            </a:r>
            <a:r>
              <a:rPr lang="fr-CA" dirty="0"/>
              <a:t> to </a:t>
            </a:r>
            <a:r>
              <a:rPr lang="fr-CA" dirty="0" err="1"/>
              <a:t>death</a:t>
            </a:r>
            <a:r>
              <a:rPr lang="fr-CA" dirty="0"/>
              <a:t> </a:t>
            </a:r>
            <a:r>
              <a:rPr lang="fr-CA" dirty="0" err="1"/>
              <a:t>was</a:t>
            </a:r>
            <a:r>
              <a:rPr lang="fr-CA" dirty="0"/>
              <a:t> </a:t>
            </a:r>
            <a:r>
              <a:rPr lang="fr-CA" dirty="0" err="1"/>
              <a:t>posted</a:t>
            </a:r>
            <a:r>
              <a:rPr lang="fr-CA" dirty="0"/>
              <a:t> on social media and all « fans » </a:t>
            </a:r>
            <a:r>
              <a:rPr lang="fr-CA" dirty="0" err="1"/>
              <a:t>were</a:t>
            </a:r>
            <a:r>
              <a:rPr lang="fr-CA" dirty="0"/>
              <a:t> </a:t>
            </a:r>
            <a:r>
              <a:rPr lang="fr-CA" dirty="0" err="1"/>
              <a:t>invited</a:t>
            </a:r>
            <a:r>
              <a:rPr lang="fr-CA" dirty="0"/>
              <a:t> to </a:t>
            </a:r>
            <a:r>
              <a:rPr lang="fr-CA" dirty="0" err="1"/>
              <a:t>joined</a:t>
            </a:r>
            <a:r>
              <a:rPr lang="fr-CA" dirty="0"/>
              <a:t> a </a:t>
            </a:r>
            <a:r>
              <a:rPr lang="fr-CA" dirty="0" err="1"/>
              <a:t>nationwide</a:t>
            </a:r>
            <a:r>
              <a:rPr lang="fr-CA" dirty="0"/>
              <a:t> </a:t>
            </a:r>
            <a:r>
              <a:rPr lang="fr-CA" dirty="0" err="1"/>
              <a:t>protest</a:t>
            </a:r>
            <a:r>
              <a:rPr lang="fr-CA" dirty="0"/>
              <a:t> </a:t>
            </a:r>
            <a:r>
              <a:rPr lang="fr-CA" dirty="0" err="1"/>
              <a:t>against</a:t>
            </a:r>
            <a:r>
              <a:rPr lang="fr-CA" dirty="0"/>
              <a:t> corruption and abuse.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CA" dirty="0"/>
              <a:t> </a:t>
            </a:r>
            <a:r>
              <a:rPr lang="fr-CA" dirty="0" err="1"/>
              <a:t>Egypt</a:t>
            </a:r>
            <a:r>
              <a:rPr lang="fr-CA" dirty="0"/>
              <a:t>: </a:t>
            </a:r>
            <a:r>
              <a:rPr lang="fr-CA" dirty="0" err="1"/>
              <a:t>partly</a:t>
            </a:r>
            <a:r>
              <a:rPr lang="fr-CA" dirty="0"/>
              <a:t> free in 2011 (51) </a:t>
            </a:r>
            <a:r>
              <a:rPr lang="fr-CA" dirty="0">
                <a:sym typeface="Wingdings" panose="05000000000000000000" pitchFamily="2" charset="2"/>
              </a:rPr>
              <a:t> to not free in 2017 (68)</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E.g. </a:t>
            </a:r>
            <a:r>
              <a:rPr lang="fr-CA" b="1" dirty="0" err="1"/>
              <a:t>Neda</a:t>
            </a:r>
            <a:r>
              <a:rPr lang="fr-CA" b="1" dirty="0"/>
              <a:t> </a:t>
            </a:r>
            <a:r>
              <a:rPr lang="fr-CA" b="1" dirty="0" err="1"/>
              <a:t>death</a:t>
            </a:r>
            <a:r>
              <a:rPr lang="fr-CA" b="1" dirty="0"/>
              <a:t> (Iran </a:t>
            </a:r>
            <a:r>
              <a:rPr lang="fr-CA" b="1" dirty="0" err="1"/>
              <a:t>election</a:t>
            </a:r>
            <a:r>
              <a:rPr lang="fr-CA" b="1" dirty="0"/>
              <a:t> 2009</a:t>
            </a:r>
            <a:r>
              <a:rPr lang="fr-CA" dirty="0"/>
              <a:t>): </a:t>
            </a:r>
            <a:r>
              <a:rPr lang="en-US" sz="1200" b="0" i="0" u="none" strike="noStrike" kern="1200" dirty="0">
                <a:solidFill>
                  <a:schemeClr val="tx1"/>
                </a:solidFill>
                <a:effectLst/>
                <a:latin typeface="+mn-lt"/>
                <a:ea typeface="+mn-ea"/>
                <a:cs typeface="+mn-cs"/>
              </a:rPr>
              <a:t>The videos spread across the internet </a:t>
            </a:r>
            <a:r>
              <a:rPr lang="en-US" sz="1200" b="0" i="0" u="none" strike="noStrike" kern="1200" dirty="0">
                <a:solidFill>
                  <a:schemeClr val="tx1"/>
                </a:solidFill>
                <a:effectLst/>
                <a:latin typeface="+mn-lt"/>
                <a:ea typeface="+mn-ea"/>
                <a:cs typeface="+mn-cs"/>
                <a:hlinkClick r:id="rId3" tooltip="Viral video"/>
              </a:rPr>
              <a:t>virally</a:t>
            </a:r>
            <a:r>
              <a:rPr lang="en-US" sz="1200" b="0" i="0" u="none" strike="noStrike" kern="1200" dirty="0">
                <a:solidFill>
                  <a:schemeClr val="tx1"/>
                </a:solidFill>
                <a:effectLst/>
                <a:latin typeface="+mn-lt"/>
                <a:ea typeface="+mn-ea"/>
                <a:cs typeface="+mn-cs"/>
              </a:rPr>
              <a:t>, quickly gaining the attention of international media and viewers (US, Canada, Australia and Asia). Discussions about the incident on Twitter, using a </a:t>
            </a:r>
            <a:r>
              <a:rPr lang="en-US" sz="1200" b="0" i="0" u="none" strike="noStrike" kern="1200" dirty="0">
                <a:solidFill>
                  <a:schemeClr val="tx1"/>
                </a:solidFill>
                <a:effectLst/>
                <a:latin typeface="+mn-lt"/>
                <a:ea typeface="+mn-ea"/>
                <a:cs typeface="+mn-cs"/>
                <a:hlinkClick r:id="rId4" tooltip="Hashtag"/>
              </a:rPr>
              <a:t>hashtag</a:t>
            </a:r>
            <a:r>
              <a:rPr lang="en-US" sz="1200" b="0" i="0" u="none" strike="noStrike" kern="1200" dirty="0">
                <a:solidFill>
                  <a:schemeClr val="tx1"/>
                </a:solidFill>
                <a:effectLst/>
                <a:latin typeface="+mn-lt"/>
                <a:ea typeface="+mn-ea"/>
                <a:cs typeface="+mn-cs"/>
              </a:rPr>
              <a:t> of #</a:t>
            </a:r>
            <a:r>
              <a:rPr lang="en-US" sz="1200" b="0" i="0" u="none" strike="noStrike" kern="1200" dirty="0" err="1">
                <a:solidFill>
                  <a:schemeClr val="tx1"/>
                </a:solidFill>
                <a:effectLst/>
                <a:latin typeface="+mn-lt"/>
                <a:ea typeface="+mn-ea"/>
                <a:cs typeface="+mn-cs"/>
              </a:rPr>
              <a:t>neda</a:t>
            </a:r>
            <a:r>
              <a:rPr lang="en-US" sz="1200" b="0" i="0" u="none" strike="noStrike" kern="1200" dirty="0">
                <a:solidFill>
                  <a:schemeClr val="tx1"/>
                </a:solidFill>
                <a:effectLst/>
                <a:latin typeface="+mn-lt"/>
                <a:ea typeface="+mn-ea"/>
                <a:cs typeface="+mn-cs"/>
              </a:rPr>
              <a:t>, became one of the "'trending topics'" by the end of the day on 20 June 2009. The incident was not originally reported by the state-controlled Iranian media, but was instead first reported on by international media. The video was shown on </a:t>
            </a:r>
            <a:r>
              <a:rPr lang="en-US" sz="1200" b="0" i="0" u="none" strike="noStrike" kern="1200" dirty="0">
                <a:solidFill>
                  <a:schemeClr val="tx1"/>
                </a:solidFill>
                <a:effectLst/>
                <a:latin typeface="+mn-lt"/>
                <a:ea typeface="+mn-ea"/>
                <a:cs typeface="+mn-cs"/>
                <a:hlinkClick r:id="rId5" tooltip="CNN"/>
              </a:rPr>
              <a:t>CNN</a:t>
            </a:r>
            <a:r>
              <a:rPr lang="en-US" sz="1200" b="0" i="0" u="none" strike="noStrike" kern="1200" dirty="0">
                <a:solidFill>
                  <a:schemeClr val="tx1"/>
                </a:solidFill>
                <a:effectLst/>
                <a:latin typeface="+mn-lt"/>
                <a:ea typeface="+mn-ea"/>
                <a:cs typeface="+mn-cs"/>
              </a:rPr>
              <a:t> and other news networks. The video was used to make people join together to support the cause /whose death was seen as a rallying cry for the protesters.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fr-CA" dirty="0"/>
              <a:t>Iran: not free 2009 (76) to </a:t>
            </a:r>
            <a:r>
              <a:rPr lang="fr-CA" dirty="0">
                <a:sym typeface="Wingdings" panose="05000000000000000000" pitchFamily="2" charset="2"/>
              </a:rPr>
              <a:t>2017 (85)</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indent="0">
              <a:buFont typeface="Arial" panose="020B0604020202020204" pitchFamily="34" charset="0"/>
              <a:buNone/>
            </a:pPr>
            <a:r>
              <a:rPr lang="en-CA" b="1" dirty="0"/>
              <a:t>Online mash-up: </a:t>
            </a:r>
            <a:r>
              <a:rPr lang="fr-FR" sz="1200" b="0" i="0" u="none" strike="noStrike" kern="1200" dirty="0" err="1">
                <a:solidFill>
                  <a:schemeClr val="tx1"/>
                </a:solidFill>
                <a:effectLst/>
                <a:latin typeface="+mn-lt"/>
                <a:ea typeface="+mn-ea"/>
                <a:cs typeface="+mn-cs"/>
              </a:rPr>
              <a:t>Egypt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video</a:t>
            </a:r>
            <a:r>
              <a:rPr lang="fr-FR" sz="1200" b="0" i="0" u="none" strike="noStrike" kern="1200" dirty="0">
                <a:solidFill>
                  <a:schemeClr val="tx1"/>
                </a:solidFill>
                <a:effectLst/>
                <a:latin typeface="+mn-lt"/>
                <a:ea typeface="+mn-ea"/>
                <a:cs typeface="+mn-cs"/>
              </a:rPr>
              <a:t> (2 min): </a:t>
            </a:r>
            <a:r>
              <a:rPr lang="en-US" sz="1200" b="0" i="0" u="none" strike="noStrike" kern="1200" dirty="0">
                <a:solidFill>
                  <a:schemeClr val="tx1"/>
                </a:solidFill>
                <a:effectLst/>
                <a:latin typeface="+mn-lt"/>
                <a:ea typeface="+mn-ea"/>
                <a:cs typeface="+mn-cs"/>
              </a:rPr>
              <a:t>Tamer had an audience and community of circulation in mind as he created the video: people in Europe and the USA who would not know, in these first days of the revolution in Egypt, what was going on and who could be mobilized into the incipient ‘solidarity of revolution’ (</a:t>
            </a:r>
            <a:r>
              <a:rPr lang="en-US" sz="1200" b="0" i="0" u="none" strike="noStrike" kern="1200" dirty="0" err="1">
                <a:solidFill>
                  <a:schemeClr val="tx1"/>
                </a:solidFill>
                <a:effectLst/>
                <a:latin typeface="+mn-lt"/>
                <a:ea typeface="+mn-ea"/>
                <a:cs typeface="+mn-cs"/>
                <a:hlinkClick r:id="rId6"/>
              </a:rPr>
              <a:t>Chouliaraki</a:t>
            </a:r>
            <a:r>
              <a:rPr lang="en-US" sz="1200" b="0" i="0" u="none" strike="noStrike" kern="1200" dirty="0">
                <a:solidFill>
                  <a:schemeClr val="tx1"/>
                </a:solidFill>
                <a:effectLst/>
                <a:latin typeface="+mn-lt"/>
                <a:ea typeface="+mn-ea"/>
                <a:cs typeface="+mn-cs"/>
                <a:hlinkClick r:id="rId6"/>
              </a:rPr>
              <a:t> 2014</a:t>
            </a:r>
            <a:r>
              <a:rPr lang="en-US" sz="1200" b="0" i="0" u="none" strike="noStrike" kern="1200" dirty="0">
                <a:solidFill>
                  <a:schemeClr val="tx1"/>
                </a:solidFill>
                <a:effectLst/>
                <a:latin typeface="+mn-lt"/>
                <a:ea typeface="+mn-ea"/>
                <a:cs typeface="+mn-cs"/>
              </a:rPr>
              <a:t>, 63) within which the narrative is framed. In considering these audiences he explicitly sought out found images and interviews that, to his mind, challenged audience perceptions about the Arab world – including a central clip of a bearded young man declaring that everyone – Christian, Muslim, atheist – should stand up, demand their rights and not be silenced.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video was a moment of acting in solidarity; an act in itself, not just a decision to create a communications conduit to a defined outside audience.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he did not include graphic images, in order to give no reason for YouTube to block it</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dirty="0"/>
              <a:t>Remixing: </a:t>
            </a:r>
            <a:r>
              <a:rPr lang="en-US" sz="1200" b="0" i="0" u="none" strike="noStrike" kern="1200" dirty="0">
                <a:solidFill>
                  <a:schemeClr val="tx1"/>
                </a:solidFill>
                <a:effectLst/>
                <a:latin typeface="+mn-lt"/>
                <a:ea typeface="+mn-ea"/>
                <a:cs typeface="+mn-cs"/>
              </a:rPr>
              <a:t>deliberate recycling and reincarnation of previous imagery in new contexts. There are questions about it is still accurate or not; goal to inform or distortion of the reality and it not acceptable.</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1" i="0" u="none" strike="noStrike" kern="1200" dirty="0">
                <a:solidFill>
                  <a:schemeClr val="tx1"/>
                </a:solidFill>
                <a:effectLst/>
                <a:latin typeface="+mn-lt"/>
                <a:ea typeface="+mn-ea"/>
                <a:cs typeface="+mn-cs"/>
              </a:rPr>
              <a:t>Citizen journalism:</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Net-activism gave rise to citizen journalism. </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Definition:</a:t>
            </a:r>
            <a:r>
              <a:rPr lang="en-US" sz="1200" b="0" i="0" u="none" strike="noStrike" kern="1200" dirty="0">
                <a:solidFill>
                  <a:schemeClr val="tx1"/>
                </a:solidFill>
                <a:effectLst/>
                <a:latin typeface="+mn-lt"/>
                <a:ea typeface="+mn-ea"/>
                <a:cs typeface="+mn-cs"/>
              </a:rPr>
              <a:t> citizen journalism as an alternative and </a:t>
            </a:r>
            <a:r>
              <a:rPr lang="en-US" sz="1200" b="0" i="1" u="none" strike="noStrike" kern="1200" dirty="0">
                <a:solidFill>
                  <a:schemeClr val="tx1"/>
                </a:solidFill>
                <a:effectLst/>
                <a:latin typeface="+mn-lt"/>
                <a:ea typeface="+mn-ea"/>
                <a:cs typeface="+mn-cs"/>
              </a:rPr>
              <a:t>activist</a:t>
            </a:r>
            <a:r>
              <a:rPr lang="en-US" sz="1200" b="0" i="0" u="none" strike="noStrike" kern="1200" dirty="0">
                <a:solidFill>
                  <a:schemeClr val="tx1"/>
                </a:solidFill>
                <a:effectLst/>
                <a:latin typeface="+mn-lt"/>
                <a:ea typeface="+mn-ea"/>
                <a:cs typeface="+mn-cs"/>
              </a:rPr>
              <a:t> form of newsgathering and reporting that </a:t>
            </a:r>
            <a:r>
              <a:rPr lang="en-US" sz="1200" b="1" i="0" u="none" strike="noStrike" kern="1200" dirty="0">
                <a:solidFill>
                  <a:schemeClr val="tx1"/>
                </a:solidFill>
                <a:effectLst/>
                <a:latin typeface="+mn-lt"/>
                <a:ea typeface="+mn-ea"/>
                <a:cs typeface="+mn-cs"/>
              </a:rPr>
              <a:t>leverages networked social media and functions outside but in relation to mainstream media institutions</a:t>
            </a:r>
            <a:r>
              <a:rPr lang="en-US" sz="1200" b="0" i="0" u="none" strike="noStrike" kern="1200" dirty="0">
                <a:solidFill>
                  <a:schemeClr val="tx1"/>
                </a:solidFill>
                <a:effectLst/>
                <a:latin typeface="+mn-lt"/>
                <a:ea typeface="+mn-ea"/>
                <a:cs typeface="+mn-cs"/>
              </a:rPr>
              <a:t>. Indeed citizen journalism is a practice that refers to </a:t>
            </a:r>
            <a:r>
              <a:rPr lang="en-US" sz="1200" b="1" i="0" u="none" strike="noStrike" kern="1200" dirty="0">
                <a:solidFill>
                  <a:schemeClr val="tx1"/>
                </a:solidFill>
                <a:effectLst/>
                <a:latin typeface="+mn-lt"/>
                <a:ea typeface="+mn-ea"/>
                <a:cs typeface="+mn-cs"/>
              </a:rPr>
              <a:t>non-professionals who engage in acts of journalism</a:t>
            </a:r>
            <a:r>
              <a:rPr lang="en-US" sz="1200" b="0" i="0" u="none" strike="noStrike" kern="1200" dirty="0">
                <a:solidFill>
                  <a:schemeClr val="tx1"/>
                </a:solidFill>
                <a:effectLst/>
                <a:latin typeface="+mn-lt"/>
                <a:ea typeface="+mn-ea"/>
                <a:cs typeface="+mn-cs"/>
              </a:rPr>
              <a:t>,, typically using ICTs such as mobile phones, the Internet, and social media or blogging platforms to self-publish the resulting user-generated content.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kern="1200" dirty="0">
                <a:solidFill>
                  <a:schemeClr val="tx1"/>
                </a:solidFill>
                <a:effectLst/>
                <a:latin typeface="+mn-lt"/>
                <a:ea typeface="+mn-ea"/>
                <a:cs typeface="+mn-cs"/>
              </a:rPr>
              <a:t>amateur versus </a:t>
            </a:r>
            <a:r>
              <a:rPr lang="fr-FR" sz="1200" b="0" i="0" u="none" strike="noStrike" kern="1200" dirty="0" err="1">
                <a:solidFill>
                  <a:schemeClr val="tx1"/>
                </a:solidFill>
                <a:effectLst/>
                <a:latin typeface="+mn-lt"/>
                <a:ea typeface="+mn-ea"/>
                <a:cs typeface="+mn-cs"/>
              </a:rPr>
              <a:t>professional</a:t>
            </a:r>
            <a:r>
              <a:rPr lang="fr-F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such as reporting, fact-checking, documenting, verifying, and quoting)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kern="1200" dirty="0" err="1">
                <a:solidFill>
                  <a:schemeClr val="tx1"/>
                </a:solidFill>
                <a:effectLst/>
                <a:latin typeface="+mn-lt"/>
                <a:ea typeface="+mn-ea"/>
                <a:cs typeface="+mn-cs"/>
              </a:rPr>
              <a:t>activism</a:t>
            </a:r>
            <a:r>
              <a:rPr lang="fr-FR" sz="1200" b="0" i="0" u="none" strike="noStrike" kern="1200" dirty="0">
                <a:solidFill>
                  <a:schemeClr val="tx1"/>
                </a:solidFill>
                <a:effectLst/>
                <a:latin typeface="+mn-lt"/>
                <a:ea typeface="+mn-ea"/>
                <a:cs typeface="+mn-cs"/>
              </a:rPr>
              <a:t> versus </a:t>
            </a:r>
            <a:r>
              <a:rPr lang="fr-FR" sz="1200" b="0" i="0" u="none" strike="noStrike" kern="1200" dirty="0" err="1">
                <a:solidFill>
                  <a:schemeClr val="tx1"/>
                </a:solidFill>
                <a:effectLst/>
                <a:latin typeface="+mn-lt"/>
                <a:ea typeface="+mn-ea"/>
                <a:cs typeface="+mn-cs"/>
              </a:rPr>
              <a:t>journalism</a:t>
            </a:r>
            <a:r>
              <a:rPr lang="fr-FR" sz="1200" b="0" i="0" u="none" strike="noStrike" kern="1200" dirty="0">
                <a:solidFill>
                  <a:schemeClr val="tx1"/>
                </a:solidFill>
                <a:effectLst/>
                <a:latin typeface="+mn-lt"/>
                <a:ea typeface="+mn-ea"/>
                <a:cs typeface="+mn-cs"/>
              </a:rPr>
              <a:t>,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Citizen journalism becomes </a:t>
            </a:r>
            <a:r>
              <a:rPr lang="en-US" sz="1200" b="1" i="0" u="none" strike="noStrike" kern="1200" dirty="0">
                <a:solidFill>
                  <a:schemeClr val="tx1"/>
                </a:solidFill>
                <a:effectLst/>
                <a:latin typeface="+mn-lt"/>
                <a:ea typeface="+mn-ea"/>
                <a:cs typeface="+mn-cs"/>
              </a:rPr>
              <a:t>a distinctive form of journalism</a:t>
            </a:r>
          </a:p>
          <a:p>
            <a:pPr marL="1085850" lvl="2"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It is also a form of political activism</a:t>
            </a:r>
            <a:r>
              <a:rPr lang="en-US" sz="1200" b="0" i="0" u="none" strike="noStrike" kern="1200" dirty="0">
                <a:solidFill>
                  <a:schemeClr val="tx1"/>
                </a:solidFill>
                <a:effectLst/>
                <a:latin typeface="+mn-lt"/>
                <a:ea typeface="+mn-ea"/>
                <a:cs typeface="+mn-cs"/>
              </a:rPr>
              <a:t>, particularly in repressive countries where the circulation of information is inherently subversive. Citizen journalism has become the distinguishing form of political activism in authoritarian and undemocratic societies in the 2000s. In these regimes, citizen journalism, in the form of blogging and social networking, has become central to contemporary contentious politics and represents a most potent form of political contestation. </a:t>
            </a:r>
            <a:r>
              <a:rPr lang="en-US" sz="1200" b="1" i="0" u="none" strike="noStrike" kern="1200" dirty="0">
                <a:solidFill>
                  <a:schemeClr val="tx1"/>
                </a:solidFill>
                <a:effectLst/>
                <a:latin typeface="+mn-lt"/>
                <a:ea typeface="+mn-ea"/>
                <a:cs typeface="+mn-cs"/>
              </a:rPr>
              <a:t>Citizen journalism alters </a:t>
            </a:r>
          </a:p>
          <a:p>
            <a:pPr marL="1543050" lvl="3"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 news is created</a:t>
            </a:r>
          </a:p>
          <a:p>
            <a:pPr marL="1543050" lvl="3"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Influence public perception of the very political logic of authoritarian systems predicated on control of information and a monopoly on the means of symbolic power.  </a:t>
            </a:r>
          </a:p>
          <a:p>
            <a:pPr marL="1543050" lvl="3"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 is a way to present an alternative version of “the truth” propagated by the mainstream media</a:t>
            </a:r>
          </a:p>
          <a:p>
            <a:pPr marL="2000250" lvl="4"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bring attention to issues ignored by the mainstream media and helped shift the informational status by chipping away at the state’s monopoly on information. </a:t>
            </a:r>
          </a:p>
          <a:p>
            <a:pPr marL="2000250" lvl="4"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 creates spheres of dissidence where critiques of the dominant, mainstream media version of reality is articulated and alternative political and social orders are proposed..</a:t>
            </a:r>
            <a:endParaRPr lang="fr-FR" sz="1200" b="0" i="0" u="none" strike="noStrike" kern="1200" dirty="0">
              <a:solidFill>
                <a:schemeClr val="tx1"/>
              </a:solidFill>
              <a:effectLst/>
              <a:latin typeface="+mn-lt"/>
              <a:ea typeface="+mn-ea"/>
              <a:cs typeface="+mn-cs"/>
            </a:endParaRPr>
          </a:p>
          <a:p>
            <a:endParaRPr lang="fr-F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Nadia death:</a:t>
            </a:r>
            <a:r>
              <a:rPr lang="en-US" sz="1200" b="0" i="0" u="none" strike="noStrike" kern="1200" dirty="0">
                <a:solidFill>
                  <a:schemeClr val="tx1"/>
                </a:solidFill>
                <a:effectLst/>
                <a:latin typeface="+mn-lt"/>
                <a:ea typeface="+mn-ea"/>
                <a:cs typeface="+mn-cs"/>
              </a:rPr>
              <a:t> (video 2 min/not to show): </a:t>
            </a:r>
            <a:r>
              <a:rPr lang="en-CA" dirty="0"/>
              <a:t>by an anonymous mobile phone owner, </a:t>
            </a:r>
            <a:r>
              <a:rPr lang="en-US" dirty="0"/>
              <a:t>which was posted on YouTube</a:t>
            </a:r>
            <a:r>
              <a:rPr lang="fr-CA"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shared videos had a widespread reception and were shown by internationals televisions. As a result, several protests emerged among Iranians in the US, Canada, Australia and Asia (interventions) showing solidarity with the protestors. </a:t>
            </a:r>
            <a:r>
              <a:rPr lang="en-US" sz="1200" b="0" i="0" u="none" strike="noStrike" kern="1200" dirty="0">
                <a:solidFill>
                  <a:schemeClr val="tx1"/>
                </a:solidFill>
                <a:effectLst/>
                <a:latin typeface="+mn-lt"/>
                <a:ea typeface="+mn-ea"/>
                <a:cs typeface="+mn-cs"/>
                <a:sym typeface="Wingdings" panose="05000000000000000000" pitchFamily="2" charset="2"/>
              </a:rPr>
              <a:t> https://www.huffingtonpost.com/2010/02/16/neda-video-wins-polk-award_n_463378.html  </a:t>
            </a:r>
            <a:r>
              <a:rPr lang="en-US" sz="1200" b="0" i="0" u="none" strike="noStrike" kern="1200" dirty="0">
                <a:solidFill>
                  <a:schemeClr val="tx1"/>
                </a:solidFill>
                <a:effectLst/>
                <a:latin typeface="+mn-lt"/>
                <a:ea typeface="+mn-ea"/>
                <a:cs typeface="+mn-cs"/>
              </a:rPr>
              <a:t>The videos were awarded the </a:t>
            </a:r>
            <a:r>
              <a:rPr lang="en-US" sz="1200" b="0" i="0" u="none" strike="noStrike" kern="1200" dirty="0">
                <a:solidFill>
                  <a:schemeClr val="tx1"/>
                </a:solidFill>
                <a:effectLst/>
                <a:latin typeface="+mn-lt"/>
                <a:ea typeface="+mn-ea"/>
                <a:cs typeface="+mn-cs"/>
                <a:hlinkClick r:id="rId7" tooltip="George Polk Award"/>
              </a:rPr>
              <a:t>George Polk Award</a:t>
            </a:r>
            <a:r>
              <a:rPr lang="en-US" sz="1200" b="0" i="0" u="none" strike="noStrike" kern="1200" dirty="0">
                <a:solidFill>
                  <a:schemeClr val="tx1"/>
                </a:solidFill>
                <a:effectLst/>
                <a:latin typeface="+mn-lt"/>
                <a:ea typeface="+mn-ea"/>
                <a:cs typeface="+mn-cs"/>
              </a:rPr>
              <a:t> in Journalism (American, annually presented,) for Videography in 2009. “This award celebrates the fact that, in today’s world, a brave bystander with a cell phone camera can use video-sharing and social networking sites to deliver news,”</a:t>
            </a:r>
            <a:endParaRPr lang="en-US" sz="1200" b="0" i="0" u="none" strike="noStrike" kern="1200" dirty="0">
              <a:solidFill>
                <a:schemeClr val="tx1"/>
              </a:solidFill>
              <a:effectLst/>
              <a:latin typeface="+mn-lt"/>
              <a:ea typeface="+mn-ea"/>
              <a:cs typeface="+mn-cs"/>
              <a:sym typeface="Wingdings" panose="05000000000000000000" pitchFamily="2" charset="2"/>
            </a:endParaRPr>
          </a:p>
          <a:p>
            <a:endParaRPr lang="en-US" sz="1200" b="0" i="0" u="none" strike="noStrike" kern="1200" dirty="0">
              <a:solidFill>
                <a:schemeClr val="tx1"/>
              </a:solidFill>
              <a:effectLst/>
              <a:latin typeface="+mn-lt"/>
              <a:ea typeface="+mn-ea"/>
              <a:cs typeface="+mn-cs"/>
            </a:endParaRPr>
          </a:p>
          <a:p>
            <a:r>
              <a:rPr lang="en-CA" dirty="0"/>
              <a:t>Question:</a:t>
            </a:r>
          </a:p>
          <a:p>
            <a:r>
              <a:rPr lang="en-CA" dirty="0"/>
              <a:t>Be a witness of human rights violation… </a:t>
            </a:r>
            <a:r>
              <a:rPr lang="fr-CA" dirty="0"/>
              <a:t>Is </a:t>
            </a:r>
            <a:r>
              <a:rPr lang="fr-CA" dirty="0" err="1"/>
              <a:t>it</a:t>
            </a:r>
            <a:r>
              <a:rPr lang="fr-CA" dirty="0"/>
              <a:t> a </a:t>
            </a:r>
            <a:r>
              <a:rPr lang="fr-CA" dirty="0" err="1"/>
              <a:t>form</a:t>
            </a:r>
            <a:r>
              <a:rPr lang="fr-CA" dirty="0"/>
              <a:t> of </a:t>
            </a:r>
            <a:r>
              <a:rPr lang="fr-CA" dirty="0" err="1"/>
              <a:t>journalism</a:t>
            </a:r>
            <a:r>
              <a:rPr lang="fr-CA" dirty="0"/>
              <a:t>?</a:t>
            </a:r>
          </a:p>
          <a:p>
            <a:r>
              <a:rPr lang="fr-CA" dirty="0" err="1"/>
              <a:t>Should</a:t>
            </a:r>
            <a:r>
              <a:rPr lang="fr-CA" dirty="0"/>
              <a:t> </a:t>
            </a:r>
            <a:r>
              <a:rPr lang="fr-CA" dirty="0" err="1"/>
              <a:t>it</a:t>
            </a:r>
            <a:r>
              <a:rPr lang="fr-CA" dirty="0"/>
              <a:t> </a:t>
            </a:r>
            <a:r>
              <a:rPr lang="fr-CA" dirty="0" err="1"/>
              <a:t>be</a:t>
            </a:r>
            <a:r>
              <a:rPr lang="fr-CA" dirty="0"/>
              <a:t> </a:t>
            </a:r>
            <a:r>
              <a:rPr lang="fr-CA" dirty="0" err="1"/>
              <a:t>protect</a:t>
            </a:r>
            <a:r>
              <a:rPr lang="fr-CA" dirty="0"/>
              <a:t> </a:t>
            </a:r>
            <a:r>
              <a:rPr lang="fr-CA" dirty="0" err="1"/>
              <a:t>under</a:t>
            </a:r>
            <a:r>
              <a:rPr lang="fr-CA" dirty="0"/>
              <a:t> </a:t>
            </a:r>
            <a:r>
              <a:rPr lang="fr-CA" dirty="0" err="1"/>
              <a:t>freedom</a:t>
            </a:r>
            <a:r>
              <a:rPr lang="fr-CA" dirty="0"/>
              <a:t> of </a:t>
            </a:r>
            <a:r>
              <a:rPr lang="fr-CA" dirty="0" err="1"/>
              <a:t>press</a:t>
            </a:r>
            <a:r>
              <a:rPr lang="fr-CA" dirty="0"/>
              <a:t>?</a:t>
            </a:r>
          </a:p>
          <a:p>
            <a:r>
              <a:rPr lang="fr-CA" dirty="0"/>
              <a:t>Or </a:t>
            </a:r>
            <a:r>
              <a:rPr lang="fr-CA" dirty="0" err="1"/>
              <a:t>it</a:t>
            </a:r>
            <a:r>
              <a:rPr lang="fr-CA" dirty="0"/>
              <a:t> </a:t>
            </a:r>
            <a:r>
              <a:rPr lang="fr-CA" dirty="0" err="1"/>
              <a:t>is</a:t>
            </a:r>
            <a:r>
              <a:rPr lang="fr-CA" dirty="0"/>
              <a:t> not a </a:t>
            </a:r>
            <a:r>
              <a:rPr lang="fr-CA" dirty="0" err="1"/>
              <a:t>form</a:t>
            </a:r>
            <a:r>
              <a:rPr lang="fr-CA" dirty="0"/>
              <a:t> of </a:t>
            </a:r>
            <a:r>
              <a:rPr lang="fr-CA" dirty="0" err="1"/>
              <a:t>journalism</a:t>
            </a:r>
            <a:r>
              <a:rPr lang="fr-CA" dirty="0"/>
              <a:t> and </a:t>
            </a:r>
            <a:r>
              <a:rPr lang="fr-CA" dirty="0" err="1"/>
              <a:t>should</a:t>
            </a:r>
            <a:r>
              <a:rPr lang="fr-CA" dirty="0"/>
              <a:t> </a:t>
            </a:r>
            <a:r>
              <a:rPr lang="fr-CA" dirty="0" err="1"/>
              <a:t>be</a:t>
            </a:r>
            <a:r>
              <a:rPr lang="fr-CA" dirty="0"/>
              <a:t> </a:t>
            </a:r>
            <a:r>
              <a:rPr lang="fr-CA" dirty="0" err="1"/>
              <a:t>protected</a:t>
            </a:r>
            <a:r>
              <a:rPr lang="fr-CA" dirty="0"/>
              <a:t> </a:t>
            </a:r>
            <a:r>
              <a:rPr lang="fr-CA" dirty="0" err="1"/>
              <a:t>under</a:t>
            </a:r>
            <a:r>
              <a:rPr lang="fr-CA" dirty="0"/>
              <a:t> </a:t>
            </a:r>
            <a:r>
              <a:rPr lang="fr-CA" dirty="0" err="1"/>
              <a:t>freedom</a:t>
            </a:r>
            <a:r>
              <a:rPr lang="fr-CA" dirty="0"/>
              <a:t> of expression?</a:t>
            </a:r>
          </a:p>
          <a:p>
            <a:r>
              <a:rPr lang="fr-CA" dirty="0"/>
              <a:t>And, </a:t>
            </a:r>
            <a:r>
              <a:rPr lang="fr-CA" dirty="0" err="1"/>
              <a:t>is</a:t>
            </a:r>
            <a:r>
              <a:rPr lang="fr-CA" dirty="0"/>
              <a:t> </a:t>
            </a:r>
            <a:r>
              <a:rPr lang="fr-CA" dirty="0" err="1"/>
              <a:t>it</a:t>
            </a:r>
            <a:r>
              <a:rPr lang="fr-CA" dirty="0"/>
              <a:t> a part of a </a:t>
            </a:r>
            <a:r>
              <a:rPr lang="fr-CA" dirty="0" err="1"/>
              <a:t>political</a:t>
            </a:r>
            <a:r>
              <a:rPr lang="fr-CA" dirty="0"/>
              <a:t> and social </a:t>
            </a:r>
            <a:r>
              <a:rPr lang="fr-CA" dirty="0" err="1"/>
              <a:t>debate</a:t>
            </a:r>
            <a:r>
              <a:rPr lang="fr-CA" dirty="0"/>
              <a:t> and </a:t>
            </a:r>
            <a:r>
              <a:rPr lang="fr-CA" dirty="0" err="1"/>
              <a:t>should</a:t>
            </a:r>
            <a:r>
              <a:rPr lang="fr-CA" dirty="0"/>
              <a:t> </a:t>
            </a:r>
            <a:r>
              <a:rPr lang="fr-CA" dirty="0" err="1"/>
              <a:t>freedom</a:t>
            </a:r>
            <a:r>
              <a:rPr lang="fr-CA" dirty="0"/>
              <a:t> to </a:t>
            </a:r>
            <a:r>
              <a:rPr lang="fr-CA" dirty="0" err="1"/>
              <a:t>access</a:t>
            </a:r>
            <a:r>
              <a:rPr lang="fr-CA" dirty="0"/>
              <a:t> </a:t>
            </a:r>
            <a:r>
              <a:rPr lang="fr-CA" dirty="0" err="1"/>
              <a:t>should</a:t>
            </a:r>
            <a:r>
              <a:rPr lang="fr-CA" dirty="0"/>
              <a:t> </a:t>
            </a:r>
            <a:r>
              <a:rPr lang="fr-CA" dirty="0" err="1"/>
              <a:t>be</a:t>
            </a:r>
            <a:r>
              <a:rPr lang="fr-CA" dirty="0"/>
              <a:t> </a:t>
            </a:r>
            <a:r>
              <a:rPr lang="fr-CA" dirty="0" err="1"/>
              <a:t>protected</a:t>
            </a:r>
            <a:r>
              <a:rPr lang="fr-CA" dirty="0"/>
              <a:t>?</a:t>
            </a:r>
          </a:p>
          <a:p>
            <a:endParaRPr lang="en-US" sz="1200" b="0" i="0" u="none" strike="noStrike" kern="1200" dirty="0">
              <a:solidFill>
                <a:schemeClr val="tx1"/>
              </a:solidFill>
              <a:effectLst/>
              <a:latin typeface="+mn-lt"/>
              <a:ea typeface="+mn-ea"/>
              <a:cs typeface="+mn-cs"/>
            </a:endParaRPr>
          </a:p>
          <a:p>
            <a:r>
              <a:rPr lang="en-US" sz="1200" b="1" i="1" u="none" strike="noStrike" kern="1200" dirty="0">
                <a:solidFill>
                  <a:schemeClr val="tx1"/>
                </a:solidFill>
                <a:effectLst/>
                <a:latin typeface="+mn-lt"/>
                <a:ea typeface="+mn-ea"/>
                <a:cs typeface="+mn-cs"/>
              </a:rPr>
              <a:t>What were the social and political consequences of online activism:</a:t>
            </a:r>
            <a:r>
              <a:rPr lang="en-US" sz="1200" b="1"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increasing perceived political opportunities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powerful role in shaping collective actions: even if the shared videos had limited popularity (compared to the overall population), what is important is that enough people become organized to contribute to some collective good; and not reaching a threshold point for unanimous participation’.</a:t>
            </a:r>
          </a:p>
          <a:p>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19</a:t>
            </a:fld>
            <a:endParaRPr lang="en-CA"/>
          </a:p>
        </p:txBody>
      </p:sp>
    </p:spTree>
    <p:extLst>
      <p:ext uri="{BB962C8B-B14F-4D97-AF65-F5344CB8AC3E}">
        <p14:creationId xmlns:p14="http://schemas.microsoft.com/office/powerpoint/2010/main" val="2962553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Egyptian Revolution Jan 25th 2011– Take What’s Yours</a:t>
            </a:r>
            <a:endParaRPr lang="fr-CA" dirty="0"/>
          </a:p>
          <a:p>
            <a:r>
              <a:rPr lang="en-US" sz="1200" b="1" i="0" u="none" strike="noStrike" kern="1200" dirty="0">
                <a:solidFill>
                  <a:schemeClr val="tx1"/>
                </a:solidFill>
                <a:effectLst/>
                <a:latin typeface="+mn-lt"/>
                <a:ea typeface="+mn-ea"/>
                <a:cs typeface="+mn-cs"/>
              </a:rPr>
              <a:t>Responses generated</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How authorities intervened and responded to online activism by encouraging or inhibiting those interventions </a:t>
            </a:r>
            <a:r>
              <a:rPr lang="en-US" sz="1200" b="0" i="1" u="none" strike="noStrike" kern="1200" dirty="0">
                <a:solidFill>
                  <a:schemeClr val="tx1"/>
                </a:solidFill>
                <a:effectLst/>
                <a:latin typeface="+mn-lt"/>
                <a:ea typeface="+mn-ea"/>
                <a:cs typeface="+mn-cs"/>
              </a:rPr>
              <a:t>generates societal outcomes</a:t>
            </a:r>
            <a:r>
              <a:rPr lang="en-US" sz="1200" b="0" i="0" u="none" strike="noStrike" kern="1200" dirty="0">
                <a:solidFill>
                  <a:schemeClr val="tx1"/>
                </a:solidFill>
                <a:effectLst/>
                <a:latin typeface="+mn-lt"/>
                <a:ea typeface="+mn-ea"/>
                <a:cs typeface="+mn-cs"/>
              </a:rPr>
              <a:t>. It will challenge the role of online activism in facilitating social improvements: the progression of activism) and its dynamic.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Unlike some countries will protect visual activism; other will intervene against visual activism directly or indirectly.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More specifically: In countries where inhibiting interventions such as Internet filtering and surveillance were dominant </a:t>
            </a:r>
            <a:r>
              <a:rPr lang="en-US" sz="1200" b="0" i="0" u="none" strike="noStrike" kern="1200" dirty="0">
                <a:solidFill>
                  <a:schemeClr val="tx1"/>
                </a:solidFill>
                <a:effectLst/>
                <a:latin typeface="+mn-lt"/>
                <a:ea typeface="+mn-ea"/>
                <a:cs typeface="+mn-cs"/>
                <a:sym typeface="Wingdings" panose="05000000000000000000" pitchFamily="2" charset="2"/>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contributed to the ultimate decline of activism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expansion of lasting outcomes such as digital divide.  (A </a:t>
            </a:r>
            <a:r>
              <a:rPr lang="en-US" sz="1200" b="1" i="0" u="none" strike="noStrike" kern="1200" dirty="0">
                <a:solidFill>
                  <a:schemeClr val="tx1"/>
                </a:solidFill>
                <a:effectLst/>
                <a:latin typeface="+mn-lt"/>
                <a:ea typeface="+mn-ea"/>
                <a:cs typeface="+mn-cs"/>
              </a:rPr>
              <a:t>digital divide: Def</a:t>
            </a:r>
            <a:r>
              <a:rPr lang="en-US" sz="1200" b="0" i="0" u="none" strike="noStrike" kern="1200" dirty="0">
                <a:solidFill>
                  <a:schemeClr val="tx1"/>
                </a:solidFill>
                <a:effectLst/>
                <a:latin typeface="+mn-lt"/>
                <a:ea typeface="+mn-ea"/>
                <a:cs typeface="+mn-cs"/>
              </a:rPr>
              <a:t>:  is an economic and social inequality with regard to access to, use of, or impact of information and communication technologies. </a:t>
            </a:r>
            <a:r>
              <a:rPr lang="en-US" sz="1200" b="0" i="0" u="none" strike="noStrike" kern="1200" dirty="0">
                <a:solidFill>
                  <a:schemeClr val="tx1"/>
                </a:solidFill>
                <a:effectLst/>
                <a:latin typeface="+mn-lt"/>
                <a:ea typeface="+mn-ea"/>
                <a:cs typeface="+mn-cs"/>
                <a:sym typeface="Wingdings" panose="05000000000000000000" pitchFamily="2" charset="2"/>
              </a:rPr>
              <a:t> create </a:t>
            </a:r>
            <a:r>
              <a:rPr lang="en-US" sz="1200" b="0" i="0" u="none" strike="noStrike" kern="1200" dirty="0" err="1">
                <a:solidFill>
                  <a:schemeClr val="tx1"/>
                </a:solidFill>
                <a:effectLst/>
                <a:latin typeface="+mn-lt"/>
                <a:ea typeface="+mn-ea"/>
                <a:cs typeface="+mn-cs"/>
                <a:sym typeface="Wingdings" panose="05000000000000000000" pitchFamily="2" charset="2"/>
              </a:rPr>
              <a:t>inegality</a:t>
            </a:r>
            <a:r>
              <a:rPr lang="en-US" sz="1200" b="0" i="0" u="none" strike="noStrike" kern="1200" dirty="0">
                <a:solidFill>
                  <a:schemeClr val="tx1"/>
                </a:solidFill>
                <a:effectLst/>
                <a:latin typeface="+mn-lt"/>
                <a:ea typeface="+mn-ea"/>
                <a:cs typeface="+mn-cs"/>
                <a:sym typeface="Wingdings" panose="05000000000000000000" pitchFamily="2" charset="2"/>
              </a:rPr>
              <a:t>, </a:t>
            </a:r>
            <a:r>
              <a:rPr lang="en-CA" dirty="0"/>
              <a:t>Fragmentation of discourse and community, Segmentation of representative voices)</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We concur with the view that the impact of technology (net-activism) is not given only in its inherent potential (e.g., increasing perceived political opportunities) but in strategic choices that are shaped by social, economic and cultural factors (e.g., governing access to the Internet)</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E.g. Egyptian revolution 2011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that time Egypt was in a politic context toward an economic liberalization. IT has the development of the information technology as priority. Internet was accessible by a portion of the population. Politics effect media and vice versa. Telecom policies (the press, telecommunications, and audiovisual laws) thus become sites of conflict between different social and political interests. The intersection of legal and regulatory choices, media reform, economic liberalization and privatization, and ICT development exemplify the tension inherent in seeking growth and progress while attempting to maintain control in a new media ecosystem. Social-networking websites helped spread ideas of discontent among Egyptians by calling them to join in protest and put pressure on the Egyptian government. Activists used Twitter to highlight local events, drawing global attention to what was happening on the ground and directly informing Western media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Egypt’s constitution reflected a cultural interpretation of rights built around nationalist and essentialist principles of what it meant to be Egyptian. </a:t>
            </a:r>
            <a:r>
              <a:rPr lang="en-US" sz="1200" b="0" i="0" u="none" strike="noStrike" kern="1200" dirty="0">
                <a:solidFill>
                  <a:schemeClr val="tx1"/>
                </a:solidFill>
                <a:effectLst/>
                <a:latin typeface="+mn-lt"/>
                <a:ea typeface="+mn-ea"/>
                <a:cs typeface="+mn-cs"/>
                <a:sym typeface="Wingdings" panose="05000000000000000000" pitchFamily="2" charset="2"/>
              </a:rPr>
              <a:t> thus </a:t>
            </a:r>
            <a:r>
              <a:rPr lang="en-US" sz="1200" b="0" i="0" u="none" strike="noStrike" kern="1200" dirty="0">
                <a:solidFill>
                  <a:schemeClr val="tx1"/>
                </a:solidFill>
                <a:effectLst/>
                <a:latin typeface="+mn-lt"/>
                <a:ea typeface="+mn-ea"/>
                <a:cs typeface="+mn-cs"/>
              </a:rPr>
              <a:t>if information undermines solidarity, it must be anti-social and harmful to the nation, thus justifying limitations on its communication. E.g.: there were legal limits on foreign ownership, requirements for the nationality of content producers, specifications about the duties and roles of journalists, and specific reference to the importance of upholding cultural values and unity. </a:t>
            </a:r>
          </a:p>
          <a:p>
            <a:r>
              <a:rPr lang="en-US" sz="1200" b="0" i="0" u="none" strike="noStrike" kern="1200" dirty="0">
                <a:solidFill>
                  <a:schemeClr val="tx1"/>
                </a:solidFill>
                <a:effectLst/>
                <a:latin typeface="+mn-lt"/>
                <a:ea typeface="+mn-ea"/>
                <a:cs typeface="+mn-cs"/>
              </a:rPr>
              <a:t>Often conflict with: -liberalization of the Communication; - citizen journalism</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Mass media, like tv, television was one of the most important mechanisms used by authoritarian states like Egypt to manipulate domestic public opinion. Broadcasting outlets were state-owned. Although the ISPs were privately-owned, the Egyptian government maintains tight control through strict rules and regulations as well as by monitoring their performance.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Initially there were no specific laws governing the Internet, meaning that a series of content, publication, and criminal laws were invoked to regulate Internet content and publishers, as well as the MSM they were originally designed to cover. The regulatory and legal environment in Egypt was structured so as to maintain the political status quo while permitting greater investment and service provision through liberalization. </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***Those are some example of interventions taken by the </a:t>
            </a:r>
            <a:r>
              <a:rPr lang="en-US" sz="1200" b="0" i="1" u="none" strike="noStrike" kern="1200" dirty="0">
                <a:solidFill>
                  <a:schemeClr val="tx1"/>
                </a:solidFill>
                <a:effectLst/>
                <a:latin typeface="+mn-lt"/>
                <a:ea typeface="+mn-ea"/>
                <a:cs typeface="+mn-cs"/>
              </a:rPr>
              <a:t>elite governing entities</a:t>
            </a:r>
            <a:r>
              <a:rPr lang="en-US" sz="1200" b="0" i="0" u="none" strike="noStrike"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rPr>
              <a:t>Shut down of Internet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Shut</a:t>
            </a:r>
            <a:r>
              <a:rPr lang="fr-CA" b="0" dirty="0"/>
              <a:t> down the Internet: </a:t>
            </a:r>
            <a:r>
              <a:rPr lang="en-US" sz="1200" b="0" i="0" u="none" strike="noStrike" kern="1200" dirty="0">
                <a:solidFill>
                  <a:schemeClr val="tx1"/>
                </a:solidFill>
                <a:effectLst/>
                <a:latin typeface="+mn-lt"/>
                <a:ea typeface="+mn-ea"/>
                <a:cs typeface="+mn-cs"/>
              </a:rPr>
              <a:t>the Egyptian government decided to shut down the internet altogether on January 27, 2011. Only the Noor service provider (which served the country’s cabinet, public banks, and Egypt’s airways) was left operating but was denied service couple of days later after several activists began accessing the network from a local office in Alexandria. Egypt’s netizens, however, found ways to circumvent the government ban. For example, activists began using mobile and satellite mobiles to send short messages for broadcast by Egyptians abroad. Since fixed-phone lines were still working, foreign ISPs in France and Sweden offered modem connections to produce content. Meanwhile, Google and Twitter set up a system of voice tweets whereby people could call a foreign number and leave messages that were instantly posted on Twitter under the hashtag, “#</a:t>
            </a:r>
            <a:r>
              <a:rPr lang="en-US" sz="1200" b="0" i="0" u="none" strike="noStrike" kern="1200" dirty="0" err="1">
                <a:solidFill>
                  <a:schemeClr val="tx1"/>
                </a:solidFill>
                <a:effectLst/>
                <a:latin typeface="+mn-lt"/>
                <a:ea typeface="+mn-ea"/>
                <a:cs typeface="+mn-cs"/>
              </a:rPr>
              <a:t>egypt</a:t>
            </a:r>
            <a:r>
              <a:rPr lang="en-US" sz="1200" b="0" i="0" u="none" strike="noStrike" kern="1200" dirty="0">
                <a:solidFill>
                  <a:schemeClr val="tx1"/>
                </a:solidFill>
                <a:effectLst/>
                <a:latin typeface="+mn-lt"/>
                <a:ea typeface="+mn-ea"/>
                <a:cs typeface="+mn-cs"/>
              </a:rPr>
              <a:t>.” The authorities decided to unblock internet access on February 2, 2011.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Block mobile phone service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Mobile operators were ordered to cut all mobile phone service, including mobile internet and SMS text-messaging, under the pretext that “foreign intelligence [was] using communication technologies to plan terrorist actions,” according to State Intelligence. It’s privately own but under the company’s terms of agreement, the government had the right to cancel any or all mobile services when necessary. Granting broad powers to the president during emergencies to confiscate, suspend or shutdown all means of communication, the Emergency Law also provided legal justification for the Mubarak regime’s unprecedented decision to shut down all internet and mobile connections.</a:t>
            </a:r>
            <a:endParaRPr lang="en-US" dirty="0"/>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Censor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government censored five of the Muslim Brotherhood websites and disseminated denial-of-service (</a:t>
            </a:r>
            <a:r>
              <a:rPr lang="en-US" sz="1200" b="0" i="0" u="none" strike="noStrike" kern="1200" dirty="0" err="1">
                <a:solidFill>
                  <a:schemeClr val="tx1"/>
                </a:solidFill>
                <a:effectLst/>
                <a:latin typeface="+mn-lt"/>
                <a:ea typeface="+mn-ea"/>
                <a:cs typeface="+mn-cs"/>
              </a:rPr>
              <a:t>DoS</a:t>
            </a:r>
            <a:r>
              <a:rPr lang="en-US" sz="1200" b="0" i="0" u="none" strike="noStrike" kern="1200" dirty="0">
                <a:solidFill>
                  <a:schemeClr val="tx1"/>
                </a:solidFill>
                <a:effectLst/>
                <a:latin typeface="+mn-lt"/>
                <a:ea typeface="+mn-ea"/>
                <a:cs typeface="+mn-cs"/>
              </a:rPr>
              <a:t>) messages to media portals including Al Jazeera, BBC Arabic, and Al Arabiya. </a:t>
            </a:r>
            <a:endParaRPr lang="en-US" sz="12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government blocked Twitter, </a:t>
            </a:r>
            <a:r>
              <a:rPr lang="en-US" sz="1200" b="0" i="0" u="none" strike="noStrike" kern="1200" dirty="0" err="1">
                <a:solidFill>
                  <a:schemeClr val="tx1"/>
                </a:solidFill>
                <a:effectLst/>
                <a:latin typeface="+mn-lt"/>
                <a:ea typeface="+mn-ea"/>
                <a:cs typeface="+mn-cs"/>
              </a:rPr>
              <a:t>Bambuser</a:t>
            </a:r>
            <a:r>
              <a:rPr lang="en-US" sz="1200" b="0" i="0" u="none" strike="noStrike" kern="1200" dirty="0">
                <a:solidFill>
                  <a:schemeClr val="tx1"/>
                </a:solidFill>
                <a:effectLst/>
                <a:latin typeface="+mn-lt"/>
                <a:ea typeface="+mn-ea"/>
                <a:cs typeface="+mn-cs"/>
              </a:rPr>
              <a:t>, and Facebook websites</a:t>
            </a:r>
            <a:endParaRPr lang="fr-CA" b="1" dirty="0"/>
          </a:p>
          <a:p>
            <a:r>
              <a:rPr lang="en-US" b="1" dirty="0"/>
              <a:t> Surveillance: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News reports speculated that the authorities unblocked the internet to make it easier to monitor dissidents’ discussions and plans of actions online, since it was more difficult to monitor events as they unfolded on the 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2011, the government enforced an article from the 2003 Telecommunication Act (Law #65) that obliges ISPs and mobile operators to allow government access to customer databases.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Internet cafe customers need to provide their names, email addresses, and mobile numbers to receive a personal identification number (PIN) to access the internet. The country’s three mobile operators are also required to register their subscribers as well as keep records of their online activities, and an out-going phone call can be traced by a half-dozen government entities.</a:t>
            </a:r>
          </a:p>
          <a:p>
            <a:r>
              <a:rPr lang="en-US" sz="1200" b="1" i="0" u="none" strike="noStrike" kern="1200" dirty="0">
                <a:solidFill>
                  <a:schemeClr val="tx1"/>
                </a:solidFill>
                <a:effectLst/>
                <a:latin typeface="+mn-lt"/>
                <a:ea typeface="+mn-ea"/>
                <a:cs typeface="+mn-cs"/>
              </a:rPr>
              <a:t>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a:t>
            </a:r>
            <a:r>
              <a:rPr lang="fr-CA" dirty="0" err="1"/>
              <a:t>tate</a:t>
            </a:r>
            <a:r>
              <a:rPr lang="fr-CA" dirty="0"/>
              <a:t> police </a:t>
            </a:r>
            <a:r>
              <a:rPr lang="fr-CA" dirty="0" err="1"/>
              <a:t>admitted</a:t>
            </a:r>
            <a:r>
              <a:rPr lang="fr-CA" dirty="0"/>
              <a:t> monitor online dissident discussion</a:t>
            </a:r>
            <a:endParaRPr lang="en-CA" dirty="0"/>
          </a:p>
          <a:p>
            <a:r>
              <a:rPr lang="en-US" sz="1200" b="0" i="0" u="none" strike="noStrike" kern="1200" dirty="0">
                <a:solidFill>
                  <a:schemeClr val="tx1"/>
                </a:solidFill>
                <a:effectLst/>
                <a:latin typeface="+mn-lt"/>
                <a:ea typeface="+mn-ea"/>
                <a:cs typeface="+mn-cs"/>
              </a:rPr>
              <a:t>Both mobile service providers and ISPs are regulated by the National Telecommunication Regulatory Authority (NTRA),. there have been some reports revealing the NTRA’s ties to online access control and surveillance activities, such as controlling the database of mobile subscribers and mobile short messages (especially those of news website services), as well as monitoring social media applications such as WhatsApp.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ASD began experiencing systematic attempts, allegedly orchestrated by the military and government, to hack its website. The hacking resulted in the deletion of news items about protests against the government and the subsequent dissemination of pro-government/SCAF messages, which forced the group to change its Facebook account.</a:t>
            </a: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News </a:t>
            </a:r>
            <a:r>
              <a:rPr lang="fr-CA" b="0" dirty="0" err="1"/>
              <a:t>websites</a:t>
            </a:r>
            <a:r>
              <a:rPr lang="fr-CA" b="0" dirty="0"/>
              <a:t> </a:t>
            </a:r>
            <a:r>
              <a:rPr lang="fr-CA" b="0" dirty="0" err="1"/>
              <a:t>reported</a:t>
            </a:r>
            <a:r>
              <a:rPr lang="fr-CA" b="0" dirty="0"/>
              <a:t> slow networks and </a:t>
            </a:r>
            <a:r>
              <a:rPr lang="fr-CA" b="0" dirty="0" err="1"/>
              <a:t>usual</a:t>
            </a:r>
            <a:r>
              <a:rPr lang="fr-CA" b="0" dirty="0"/>
              <a:t> </a:t>
            </a:r>
            <a:r>
              <a:rPr lang="fr-CA" b="0" dirty="0" err="1"/>
              <a:t>cut-offs</a:t>
            </a:r>
            <a:r>
              <a:rPr lang="fr-CA" b="0" dirty="0"/>
              <a: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Detention: </a:t>
            </a:r>
            <a:r>
              <a:rPr lang="fr-CA" b="1" dirty="0"/>
              <a:t>Physical </a:t>
            </a:r>
            <a:r>
              <a:rPr lang="fr-CA" b="1" dirty="0" err="1"/>
              <a:t>attack</a:t>
            </a:r>
            <a:r>
              <a:rPr lang="fr-CA" b="1" dirty="0"/>
              <a:t>/ arrestation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These legal norms obligated the press “to exercise its vocation freely and independently in the </a:t>
            </a:r>
            <a:r>
              <a:rPr lang="en-US" sz="1200" b="1" i="0" u="none" strike="noStrike" kern="1200" dirty="0">
                <a:solidFill>
                  <a:schemeClr val="tx1"/>
                </a:solidFill>
                <a:effectLst/>
                <a:latin typeface="+mn-lt"/>
                <a:ea typeface="+mn-ea"/>
                <a:cs typeface="+mn-cs"/>
              </a:rPr>
              <a:t>service of society</a:t>
            </a:r>
            <a:r>
              <a:rPr lang="en-US" sz="1200" b="0" i="0" u="none" strike="noStrike" kern="1200" dirty="0">
                <a:solidFill>
                  <a:schemeClr val="tx1"/>
                </a:solidFill>
                <a:effectLst/>
                <a:latin typeface="+mn-lt"/>
                <a:ea typeface="+mn-ea"/>
                <a:cs typeface="+mn-cs"/>
              </a:rPr>
              <a:t>.” Arrested several bloggers, dissidents, activists, and human rights figures in an attempt to control online discussions.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Journalist prosecution </a:t>
            </a:r>
            <a:r>
              <a:rPr lang="en-US" sz="1200" b="0" i="0" u="none" strike="noStrike" kern="1200" dirty="0" err="1">
                <a:solidFill>
                  <a:schemeClr val="tx1"/>
                </a:solidFill>
                <a:effectLst/>
                <a:latin typeface="+mn-lt"/>
                <a:ea typeface="+mn-ea"/>
                <a:cs typeface="+mn-cs"/>
              </a:rPr>
              <a:t>bcse</a:t>
            </a:r>
            <a:r>
              <a:rPr lang="en-US" sz="1200" b="0" i="0" u="none" strike="noStrike" kern="1200" dirty="0">
                <a:solidFill>
                  <a:schemeClr val="tx1"/>
                </a:solidFill>
                <a:effectLst/>
                <a:latin typeface="+mn-lt"/>
                <a:ea typeface="+mn-ea"/>
                <a:cs typeface="+mn-cs"/>
              </a:rPr>
              <a:t> the freedom of press shall be in the service of society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Bloggers prosecution; not journalist </a:t>
            </a:r>
            <a:r>
              <a:rPr lang="en-US" sz="1200" b="0" i="0" u="none" strike="noStrike" kern="1200" dirty="0" err="1">
                <a:solidFill>
                  <a:schemeClr val="tx1"/>
                </a:solidFill>
                <a:effectLst/>
                <a:latin typeface="+mn-lt"/>
                <a:ea typeface="+mn-ea"/>
                <a:cs typeface="+mn-cs"/>
              </a:rPr>
              <a:t>bcs</a:t>
            </a:r>
            <a:r>
              <a:rPr lang="en-US" sz="1200" b="0" i="0" u="none" strike="noStrike" kern="1200" dirty="0">
                <a:solidFill>
                  <a:schemeClr val="tx1"/>
                </a:solidFill>
                <a:effectLst/>
                <a:latin typeface="+mn-lt"/>
                <a:ea typeface="+mn-ea"/>
                <a:cs typeface="+mn-cs"/>
              </a:rPr>
              <a:t> not professional; Constitution guaranteed the freedom of express and publicize opinion that “[s]elf criticism and constructive criticism shall guarantee the</a:t>
            </a:r>
            <a:r>
              <a:rPr lang="en-US" sz="1200" b="1" i="0" u="none" strike="noStrike" kern="1200" dirty="0">
                <a:solidFill>
                  <a:schemeClr val="tx1"/>
                </a:solidFill>
                <a:effectLst/>
                <a:latin typeface="+mn-lt"/>
                <a:ea typeface="+mn-ea"/>
                <a:cs typeface="+mn-cs"/>
              </a:rPr>
              <a:t> safety of the national structure</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The Mubarak regime and SCAF military administration used the Emergency Law to stifle freedom of expression, restrict citizens’ rights to access and publish information, and detain thousands of civilians between 2010 and early 2012, including several online activists.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Violations against users, especially bloggers, continued to grow between 2010 and 2012, with several bloggers and activists threatened, beaten, or harassed. Prior to the January 2011 revolution, a number of bloggers—including Wael Abbas, </a:t>
            </a:r>
            <a:r>
              <a:rPr lang="en-US" sz="1200" b="0" i="0" u="none" strike="noStrike" kern="1200" dirty="0" err="1">
                <a:solidFill>
                  <a:schemeClr val="tx1"/>
                </a:solidFill>
                <a:effectLst/>
                <a:latin typeface="+mn-lt"/>
                <a:ea typeface="+mn-ea"/>
                <a:cs typeface="+mn-cs"/>
              </a:rPr>
              <a:t>Israa</a:t>
            </a:r>
            <a:r>
              <a:rPr lang="en-US" sz="1200" b="0" i="0" u="none" strike="noStrike" kern="1200" dirty="0">
                <a:solidFill>
                  <a:schemeClr val="tx1"/>
                </a:solidFill>
                <a:effectLst/>
                <a:latin typeface="+mn-lt"/>
                <a:ea typeface="+mn-ea"/>
                <a:cs typeface="+mn-cs"/>
              </a:rPr>
              <a:t> Abdel Fattah and </a:t>
            </a:r>
            <a:r>
              <a:rPr lang="en-US" sz="1200" b="0" i="0" u="none" strike="noStrike" kern="1200" dirty="0" err="1">
                <a:solidFill>
                  <a:schemeClr val="tx1"/>
                </a:solidFill>
                <a:effectLst/>
                <a:latin typeface="+mn-lt"/>
                <a:ea typeface="+mn-ea"/>
                <a:cs typeface="+mn-cs"/>
              </a:rPr>
              <a:t>Asmaa</a:t>
            </a:r>
            <a:r>
              <a:rPr lang="en-US" sz="1200" b="0" i="0" u="none" strike="noStrike" kern="1200" dirty="0">
                <a:solidFill>
                  <a:schemeClr val="tx1"/>
                </a:solidFill>
                <a:effectLst/>
                <a:latin typeface="+mn-lt"/>
                <a:ea typeface="+mn-ea"/>
                <a:cs typeface="+mn-cs"/>
              </a:rPr>
              <a:t> Mahfouz—were detained to keep them from communicating online under claims that their posts endangered social welfare and/or threatened national security. During the first few days of the 2011 revolution, Egyptian security forces detained a number of activists, bloggers, and Facebook group administrators, including Wael </a:t>
            </a:r>
            <a:r>
              <a:rPr lang="en-US" sz="1200" b="0" i="0" u="none" strike="noStrike" kern="1200" dirty="0" err="1">
                <a:solidFill>
                  <a:schemeClr val="tx1"/>
                </a:solidFill>
                <a:effectLst/>
                <a:latin typeface="+mn-lt"/>
                <a:ea typeface="+mn-ea"/>
                <a:cs typeface="+mn-cs"/>
              </a:rPr>
              <a:t>Ghoneim</a:t>
            </a:r>
            <a:r>
              <a:rPr lang="en-US" sz="1200" b="0" i="0" u="none" strike="noStrike" kern="1200" dirty="0">
                <a:solidFill>
                  <a:schemeClr val="tx1"/>
                </a:solidFill>
                <a:effectLst/>
                <a:latin typeface="+mn-lt"/>
                <a:ea typeface="+mn-ea"/>
                <a:cs typeface="+mn-cs"/>
              </a:rPr>
              <a:t>, the founder of the “We are All Khaled Said” group that was created to protest Khaled Said’s brutal death by the hands of police forces in July 2010.</a:t>
            </a:r>
            <a:endParaRPr lang="fr-CA" b="1" dirty="0"/>
          </a:p>
          <a:p>
            <a:endParaRPr lang="fr-CA" b="1" dirty="0"/>
          </a:p>
          <a:p>
            <a:r>
              <a:rPr lang="fr-CA" b="1" dirty="0"/>
              <a:t>Prison sentences: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Egypt</a:t>
            </a:r>
            <a:r>
              <a:rPr lang="fr-CA" dirty="0"/>
              <a:t>: </a:t>
            </a:r>
            <a:r>
              <a:rPr lang="en-US" dirty="0"/>
              <a:t>Social media users received lengthy prison sentences for a range of alleged offenses, including insulting the country’s president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 March 2011, Sanad was arrested again in his home by military police and sentenced to three years’ imprisonment on charges of “insulting the military” in his blog post titled, “The Army and the People Were Never One Hand.” On December 14, 2011, the Egyptian supreme military court of appeals reduced his sentence to two years, and after mounting local and global pressure, Sanad was pardoned by the military on January 23, 2012.</a:t>
            </a:r>
            <a:endParaRPr lang="fr-CA" dirty="0"/>
          </a:p>
          <a:p>
            <a:pPr marL="0" indent="0">
              <a:buFont typeface="Arial" panose="020B0604020202020204" pitchFamily="34" charset="0"/>
              <a:buNone/>
            </a:pPr>
            <a:endParaRPr lang="fr-CA" b="1" dirty="0"/>
          </a:p>
          <a:p>
            <a:pPr marL="0" indent="0">
              <a:buFont typeface="Arial" panose="020B0604020202020204" pitchFamily="34" charset="0"/>
              <a:buNone/>
            </a:pPr>
            <a:r>
              <a:rPr lang="fr-CA" b="1" dirty="0"/>
              <a:t>***</a:t>
            </a:r>
            <a:r>
              <a:rPr lang="fr-CA" b="1" dirty="0" err="1"/>
              <a:t>Other</a:t>
            </a:r>
            <a:r>
              <a:rPr lang="fr-CA" b="1" dirty="0"/>
              <a:t> </a:t>
            </a:r>
            <a:r>
              <a:rPr lang="fr-CA" b="1" dirty="0" err="1"/>
              <a:t>examples</a:t>
            </a:r>
            <a:r>
              <a:rPr lang="fr-CA" b="1" dirty="0"/>
              <a:t>***</a:t>
            </a:r>
          </a:p>
          <a:p>
            <a:pPr fontAlgn="base"/>
            <a:r>
              <a:rPr lang="en-US" sz="1200" b="1" i="0" u="none" strike="noStrike" kern="1200" dirty="0">
                <a:solidFill>
                  <a:schemeClr val="tx1"/>
                </a:solidFill>
                <a:effectLst/>
                <a:latin typeface="+mn-lt"/>
                <a:ea typeface="+mn-ea"/>
                <a:cs typeface="+mn-cs"/>
              </a:rPr>
              <a:t>Governments restrict live video, especially during protests</a:t>
            </a:r>
          </a:p>
          <a:p>
            <a:pPr fontAlgn="base"/>
            <a:r>
              <a:rPr lang="en-US" sz="1200" b="0" i="0" u="none" strike="noStrike" kern="1200" dirty="0">
                <a:solidFill>
                  <a:schemeClr val="tx1"/>
                </a:solidFill>
                <a:effectLst/>
                <a:latin typeface="+mn-lt"/>
                <a:ea typeface="+mn-ea"/>
                <a:cs typeface="+mn-cs"/>
              </a:rPr>
              <a:t>Net Freedom 2017 another key trend: </a:t>
            </a:r>
            <a:r>
              <a:rPr lang="en-US" sz="1200" b="1" i="0" u="none" strike="noStrike" kern="1200" dirty="0">
                <a:solidFill>
                  <a:schemeClr val="tx1"/>
                </a:solidFill>
                <a:effectLst/>
                <a:latin typeface="+mn-lt"/>
                <a:ea typeface="+mn-ea"/>
                <a:cs typeface="+mn-cs"/>
                <a:hlinkClick r:id="rId4"/>
              </a:rPr>
              <a:t>More governments restrict live video.</a:t>
            </a:r>
            <a:r>
              <a:rPr lang="en-US" sz="1200" b="0" i="0" u="none" strike="noStrike" kern="1200" dirty="0">
                <a:solidFill>
                  <a:schemeClr val="tx1"/>
                </a:solidFill>
                <a:effectLst/>
                <a:latin typeface="+mn-lt"/>
                <a:ea typeface="+mn-ea"/>
                <a:cs typeface="+mn-cs"/>
              </a:rPr>
              <a:t> As live video streaming gained popularity over the last two years with the emergence of platforms like Facebook Live and Snapchat’s Live Stories, some governments have attempted to restrict it, particularly during political protests, by blocking live-streaming applications and arresting people who are trying to broadcast abuse. Internet users faced restrictions or attacks for streaming live video in at least nine countries. Live broadcasting tools and channels were subject to blocking, and several people were detained to halt real-time coverage of antigovernment demonstrations. Government censors have had to adapt to the </a:t>
            </a:r>
            <a:r>
              <a:rPr lang="en-US" sz="1200" b="0" i="0" u="none" strike="noStrike" kern="1200" dirty="0" err="1">
                <a:solidFill>
                  <a:schemeClr val="tx1"/>
                </a:solidFill>
                <a:effectLst/>
                <a:latin typeface="+mn-lt"/>
                <a:ea typeface="+mn-ea"/>
                <a:cs typeface="+mn-cs"/>
              </a:rPr>
              <a:t>trend.The</a:t>
            </a:r>
            <a:r>
              <a:rPr lang="en-US" sz="1200" b="0" i="0" u="none" strike="noStrike" kern="1200" dirty="0">
                <a:solidFill>
                  <a:schemeClr val="tx1"/>
                </a:solidFill>
                <a:effectLst/>
                <a:latin typeface="+mn-lt"/>
                <a:ea typeface="+mn-ea"/>
                <a:cs typeface="+mn-cs"/>
              </a:rPr>
              <a:t> public use of smartphones to document events in real time turned ordinary internet users into citizen journalists—and easy targets for law enforcement officials.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Considering that citizen journalists most often stream political protests on their mobile phones, governments in countries like </a:t>
            </a:r>
            <a:r>
              <a:rPr lang="en-US" sz="1200" b="0" i="0" u="none" strike="noStrike" kern="1200" dirty="0">
                <a:solidFill>
                  <a:schemeClr val="tx1"/>
                </a:solidFill>
                <a:effectLst/>
                <a:latin typeface="+mn-lt"/>
                <a:ea typeface="+mn-ea"/>
                <a:cs typeface="+mn-cs"/>
                <a:hlinkClick r:id="rId5"/>
              </a:rPr>
              <a:t>Belarus</a:t>
            </a:r>
            <a:r>
              <a:rPr lang="en-US" sz="1200" b="0" i="0" u="none" strike="noStrike" kern="1200" dirty="0">
                <a:solidFill>
                  <a:schemeClr val="tx1"/>
                </a:solidFill>
                <a:effectLst/>
                <a:latin typeface="+mn-lt"/>
                <a:ea typeface="+mn-ea"/>
                <a:cs typeface="+mn-cs"/>
              </a:rPr>
              <a:t> have at times disrupted mobile connectivity specifically to prevent live-streamed images from reaching mass audiences. Officials often justified their restrictions by noting that live streaming can be </a:t>
            </a:r>
            <a:r>
              <a:rPr lang="en-US" sz="1200" b="1" i="0" u="none" strike="noStrike" kern="1200" dirty="0">
                <a:solidFill>
                  <a:schemeClr val="tx1"/>
                </a:solidFill>
                <a:effectLst/>
                <a:latin typeface="+mn-lt"/>
                <a:ea typeface="+mn-ea"/>
                <a:cs typeface="+mn-cs"/>
              </a:rPr>
              <a:t>misused to broadcast nudity or violence</a:t>
            </a:r>
            <a:r>
              <a:rPr lang="en-US" sz="1200" b="0" i="0" u="none" strike="noStrike" kern="1200" dirty="0">
                <a:solidFill>
                  <a:schemeClr val="tx1"/>
                </a:solidFill>
                <a:effectLst/>
                <a:latin typeface="+mn-lt"/>
                <a:ea typeface="+mn-ea"/>
                <a:cs typeface="+mn-cs"/>
              </a:rPr>
              <a:t>, but blanket bans on these tools prevent citizens from using them for any purpose.</a:t>
            </a: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t>Vietnam: </a:t>
            </a:r>
            <a:r>
              <a:rPr lang="fr-CA" dirty="0" err="1"/>
              <a:t>February</a:t>
            </a:r>
            <a:r>
              <a:rPr lang="fr-CA" dirty="0"/>
              <a:t> 6, 2018: 14 </a:t>
            </a:r>
            <a:r>
              <a:rPr lang="fr-CA" dirty="0" err="1"/>
              <a:t>years</a:t>
            </a:r>
            <a:r>
              <a:rPr lang="fr-CA" dirty="0"/>
              <a:t> in prison: </a:t>
            </a:r>
            <a:r>
              <a:rPr lang="fr-CA" dirty="0" err="1"/>
              <a:t>he</a:t>
            </a:r>
            <a:r>
              <a:rPr lang="fr-CA" dirty="0"/>
              <a:t> </a:t>
            </a:r>
            <a:r>
              <a:rPr lang="fr-CA" dirty="0" err="1"/>
              <a:t>was</a:t>
            </a:r>
            <a:r>
              <a:rPr lang="fr-CA" dirty="0"/>
              <a:t> </a:t>
            </a:r>
            <a:r>
              <a:rPr lang="fr-CA" dirty="0" err="1"/>
              <a:t>convicted</a:t>
            </a:r>
            <a:r>
              <a:rPr lang="fr-CA" dirty="0"/>
              <a:t> of </a:t>
            </a:r>
            <a:r>
              <a:rPr lang="fr-CA" dirty="0" err="1"/>
              <a:t>abusing</a:t>
            </a:r>
            <a:r>
              <a:rPr lang="fr-CA" dirty="0"/>
              <a:t> </a:t>
            </a:r>
            <a:r>
              <a:rPr lang="fr-CA" dirty="0" err="1"/>
              <a:t>democratic</a:t>
            </a:r>
            <a:r>
              <a:rPr lang="fr-CA" dirty="0"/>
              <a:t> </a:t>
            </a:r>
            <a:r>
              <a:rPr lang="fr-CA" dirty="0" err="1"/>
              <a:t>freedoms</a:t>
            </a:r>
            <a:r>
              <a:rPr lang="fr-CA" dirty="0"/>
              <a:t> to </a:t>
            </a:r>
            <a:r>
              <a:rPr lang="fr-CA" dirty="0" err="1"/>
              <a:t>infringe</a:t>
            </a:r>
            <a:r>
              <a:rPr lang="fr-CA" dirty="0"/>
              <a:t> on the </a:t>
            </a:r>
            <a:r>
              <a:rPr lang="fr-CA" dirty="0" err="1"/>
              <a:t>interest</a:t>
            </a:r>
            <a:r>
              <a:rPr lang="fr-CA" dirty="0"/>
              <a:t> of the state and </a:t>
            </a:r>
            <a:r>
              <a:rPr lang="fr-CA" dirty="0" err="1"/>
              <a:t>opposing</a:t>
            </a:r>
            <a:r>
              <a:rPr lang="fr-CA" dirty="0"/>
              <a:t> </a:t>
            </a:r>
            <a:r>
              <a:rPr lang="fr-CA" dirty="0" err="1"/>
              <a:t>officers</a:t>
            </a:r>
            <a:r>
              <a:rPr lang="fr-CA" dirty="0"/>
              <a:t> on </a:t>
            </a:r>
            <a:r>
              <a:rPr lang="fr-CA" dirty="0" err="1"/>
              <a:t>duty</a:t>
            </a:r>
            <a:r>
              <a:rPr lang="fr-CA" dirty="0"/>
              <a:t>. The </a:t>
            </a:r>
            <a:r>
              <a:rPr lang="fr-CA" dirty="0" err="1"/>
              <a:t>activist</a:t>
            </a:r>
            <a:r>
              <a:rPr lang="fr-CA" dirty="0"/>
              <a:t> </a:t>
            </a:r>
            <a:r>
              <a:rPr lang="fr-CA" dirty="0" err="1"/>
              <a:t>was</a:t>
            </a:r>
            <a:r>
              <a:rPr lang="fr-CA" dirty="0"/>
              <a:t> </a:t>
            </a:r>
            <a:r>
              <a:rPr lang="fr-CA" dirty="0" err="1"/>
              <a:t>livestreaming</a:t>
            </a:r>
            <a:r>
              <a:rPr lang="fr-CA" dirty="0"/>
              <a:t> on FB </a:t>
            </a:r>
            <a:r>
              <a:rPr lang="fr-CA" dirty="0" err="1"/>
              <a:t>fisherman</a:t>
            </a:r>
            <a:r>
              <a:rPr lang="fr-CA" dirty="0"/>
              <a:t> </a:t>
            </a:r>
            <a:r>
              <a:rPr lang="fr-CA" dirty="0" err="1"/>
              <a:t>marching</a:t>
            </a:r>
            <a:r>
              <a:rPr lang="fr-CA" dirty="0"/>
              <a:t> to file a </a:t>
            </a:r>
            <a:r>
              <a:rPr lang="fr-CA" dirty="0" err="1"/>
              <a:t>lawsuit</a:t>
            </a:r>
            <a:r>
              <a:rPr lang="fr-CA" dirty="0"/>
              <a:t> </a:t>
            </a:r>
            <a:r>
              <a:rPr lang="fr-CA" dirty="0" err="1"/>
              <a:t>against</a:t>
            </a:r>
            <a:r>
              <a:rPr lang="fr-CA" dirty="0"/>
              <a:t> a Taiwan-</a:t>
            </a:r>
            <a:r>
              <a:rPr lang="fr-CA" dirty="0" err="1"/>
              <a:t>owned</a:t>
            </a:r>
            <a:r>
              <a:rPr lang="fr-CA" dirty="0"/>
              <a:t> </a:t>
            </a:r>
            <a:r>
              <a:rPr lang="fr-CA" dirty="0" err="1"/>
              <a:t>steel</a:t>
            </a:r>
            <a:r>
              <a:rPr lang="fr-CA" dirty="0"/>
              <a:t> </a:t>
            </a:r>
            <a:r>
              <a:rPr lang="fr-CA" dirty="0" err="1"/>
              <a:t>plant’s</a:t>
            </a:r>
            <a:r>
              <a:rPr lang="fr-CA" dirty="0"/>
              <a:t> </a:t>
            </a:r>
            <a:r>
              <a:rPr lang="fr-CA" dirty="0" err="1"/>
              <a:t>spill</a:t>
            </a:r>
            <a:r>
              <a:rPr lang="fr-CA" dirty="0"/>
              <a:t> of </a:t>
            </a:r>
            <a:r>
              <a:rPr lang="fr-CA" dirty="0" err="1"/>
              <a:t>toxins</a:t>
            </a:r>
            <a:r>
              <a:rPr lang="fr-CA" dirty="0"/>
              <a:t> </a:t>
            </a:r>
            <a:r>
              <a:rPr lang="fr-CA" dirty="0" err="1"/>
              <a:t>into</a:t>
            </a:r>
            <a:r>
              <a:rPr lang="fr-CA" dirty="0"/>
              <a:t> the </a:t>
            </a:r>
            <a:r>
              <a:rPr lang="fr-CA" dirty="0" err="1"/>
              <a:t>ocean</a:t>
            </a:r>
            <a:r>
              <a:rPr lang="fr-CA" dirty="0"/>
              <a:t> in April 2016. It </a:t>
            </a:r>
            <a:r>
              <a:rPr lang="fr-CA" dirty="0" err="1"/>
              <a:t>killet</a:t>
            </a:r>
            <a:r>
              <a:rPr lang="fr-CA" dirty="0"/>
              <a:t> massive </a:t>
            </a:r>
            <a:r>
              <a:rPr lang="fr-CA" dirty="0" err="1"/>
              <a:t>amounts</a:t>
            </a:r>
            <a:r>
              <a:rPr lang="fr-CA" dirty="0"/>
              <a:t> of </a:t>
            </a:r>
            <a:r>
              <a:rPr lang="fr-CA" dirty="0" err="1"/>
              <a:t>fish</a:t>
            </a:r>
            <a:r>
              <a:rPr lang="fr-CA" dirty="0"/>
              <a:t>. He </a:t>
            </a:r>
            <a:r>
              <a:rPr lang="fr-CA" dirty="0" err="1"/>
              <a:t>commented</a:t>
            </a:r>
            <a:r>
              <a:rPr lang="fr-CA" dirty="0"/>
              <a:t> </a:t>
            </a:r>
            <a:r>
              <a:rPr lang="fr-CA" dirty="0" err="1"/>
              <a:t>that</a:t>
            </a:r>
            <a:r>
              <a:rPr lang="fr-CA" dirty="0"/>
              <a:t> the </a:t>
            </a:r>
            <a:r>
              <a:rPr lang="fr-CA" dirty="0" err="1"/>
              <a:t>fisherman</a:t>
            </a:r>
            <a:r>
              <a:rPr lang="fr-CA" dirty="0"/>
              <a:t> </a:t>
            </a:r>
            <a:r>
              <a:rPr lang="fr-CA" dirty="0" err="1"/>
              <a:t>were</a:t>
            </a:r>
            <a:r>
              <a:rPr lang="fr-CA" dirty="0"/>
              <a:t> </a:t>
            </a:r>
            <a:r>
              <a:rPr lang="fr-CA" dirty="0" err="1"/>
              <a:t>stopped</a:t>
            </a:r>
            <a:r>
              <a:rPr lang="fr-CA" dirty="0"/>
              <a:t> and </a:t>
            </a:r>
            <a:r>
              <a:rPr lang="fr-CA" dirty="0" err="1"/>
              <a:t>beaten</a:t>
            </a:r>
            <a:r>
              <a:rPr lang="fr-CA" dirty="0"/>
              <a:t> by </a:t>
            </a:r>
            <a:r>
              <a:rPr lang="fr-CA" dirty="0" err="1"/>
              <a:t>authorities</a:t>
            </a:r>
            <a:r>
              <a:rPr lang="fr-CA" dirty="0"/>
              <a:t>. The court </a:t>
            </a:r>
            <a:r>
              <a:rPr lang="fr-CA" dirty="0" err="1"/>
              <a:t>said</a:t>
            </a:r>
            <a:r>
              <a:rPr lang="fr-CA" dirty="0"/>
              <a:t> </a:t>
            </a:r>
            <a:r>
              <a:rPr lang="fr-CA" dirty="0" err="1"/>
              <a:t>his</a:t>
            </a:r>
            <a:r>
              <a:rPr lang="fr-CA" dirty="0"/>
              <a:t> </a:t>
            </a:r>
            <a:r>
              <a:rPr lang="fr-CA" dirty="0" err="1"/>
              <a:t>comments</a:t>
            </a:r>
            <a:r>
              <a:rPr lang="fr-CA" dirty="0"/>
              <a:t> </a:t>
            </a:r>
            <a:r>
              <a:rPr lang="fr-CA" dirty="0" err="1"/>
              <a:t>were</a:t>
            </a:r>
            <a:r>
              <a:rPr lang="fr-CA" dirty="0"/>
              <a:t> </a:t>
            </a:r>
            <a:r>
              <a:rPr lang="fr-CA" dirty="0" err="1"/>
              <a:t>untrue</a:t>
            </a:r>
            <a:r>
              <a:rPr lang="fr-CA" dirty="0"/>
              <a:t> and </a:t>
            </a:r>
            <a:r>
              <a:rPr lang="fr-CA" dirty="0" err="1"/>
              <a:t>slandered</a:t>
            </a:r>
            <a:r>
              <a:rPr lang="fr-CA" dirty="0"/>
              <a:t> </a:t>
            </a:r>
            <a:r>
              <a:rPr lang="fr-CA" dirty="0" err="1"/>
              <a:t>authorities</a:t>
            </a:r>
            <a:r>
              <a:rPr lang="fr-CA" dirty="0"/>
              <a:t>. http://vancouversun.com/pmn/news-pmn/vietnam-jails-activist-for-livestreaming-pollution-march/wcm/30ff8a6c-db6a-4dc9-80b4-d99a1cf0c829</a:t>
            </a:r>
          </a:p>
          <a:p>
            <a:pPr marL="0" indent="0">
              <a:buFont typeface="Arial" panose="020B0604020202020204" pitchFamily="34" charset="0"/>
              <a:buNone/>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t>E.g. </a:t>
            </a:r>
            <a:r>
              <a:rPr lang="fr-CA" dirty="0" err="1"/>
              <a:t>Spain’s</a:t>
            </a:r>
            <a:r>
              <a:rPr lang="fr-CA" dirty="0"/>
              <a:t> gag </a:t>
            </a:r>
            <a:r>
              <a:rPr lang="fr-CA" dirty="0" err="1"/>
              <a:t>law</a:t>
            </a:r>
            <a:r>
              <a:rPr lang="fr-CA" dirty="0"/>
              <a:t>: (</a:t>
            </a:r>
            <a:r>
              <a:rPr lang="fr-CA" dirty="0" err="1"/>
              <a:t>july</a:t>
            </a:r>
            <a:r>
              <a:rPr lang="fr-CA" dirty="0"/>
              <a:t> 2015 – I </a:t>
            </a:r>
            <a:r>
              <a:rPr lang="fr-CA" dirty="0" err="1"/>
              <a:t>think</a:t>
            </a:r>
            <a:r>
              <a:rPr lang="fr-CA" dirty="0"/>
              <a:t> </a:t>
            </a:r>
            <a:r>
              <a:rPr lang="fr-CA" dirty="0" err="1"/>
              <a:t>that</a:t>
            </a:r>
            <a:r>
              <a:rPr lang="fr-CA" dirty="0"/>
              <a:t> </a:t>
            </a:r>
            <a:r>
              <a:rPr lang="fr-CA" dirty="0" err="1"/>
              <a:t>now</a:t>
            </a:r>
            <a:r>
              <a:rPr lang="fr-CA" dirty="0"/>
              <a:t> </a:t>
            </a:r>
            <a:r>
              <a:rPr lang="fr-CA" dirty="0" err="1"/>
              <a:t>inconstitutional</a:t>
            </a:r>
            <a:r>
              <a:rPr lang="fr-CA" dirty="0"/>
              <a:t>) </a:t>
            </a:r>
            <a:r>
              <a:rPr lang="en-US" sz="1200" b="0" i="0" u="none" strike="noStrike" kern="1200" dirty="0">
                <a:solidFill>
                  <a:schemeClr val="tx1"/>
                </a:solidFill>
                <a:effectLst/>
                <a:latin typeface="+mn-lt"/>
                <a:ea typeface="+mn-ea"/>
                <a:cs typeface="+mn-cs"/>
              </a:rPr>
              <a:t>Local and international press groups are particularly concerned by the law's ban on the unauthorized use of images of law enforcement authorities or police--a measure seemingly aimed at photographers, camera crews or ordinary citizens with cameras </a:t>
            </a:r>
            <a:r>
              <a:rPr lang="en-US" sz="1200" b="0" i="0" u="none" strike="noStrike" kern="1200" dirty="0">
                <a:solidFill>
                  <a:schemeClr val="tx1"/>
                </a:solidFill>
                <a:effectLst/>
                <a:latin typeface="+mn-lt"/>
                <a:ea typeface="+mn-ea"/>
                <a:cs typeface="+mn-cs"/>
                <a:hlinkClick r:id="rId6"/>
              </a:rPr>
              <a:t>documenting police action</a:t>
            </a:r>
            <a:r>
              <a:rPr lang="en-US" sz="1200" b="0" i="0" u="none" strike="noStrike" kern="1200" dirty="0">
                <a:solidFill>
                  <a:schemeClr val="tx1"/>
                </a:solidFill>
                <a:effectLst/>
                <a:latin typeface="+mn-lt"/>
                <a:ea typeface="+mn-ea"/>
                <a:cs typeface="+mn-cs"/>
              </a:rPr>
              <a:t> during protests. Such "use" would draw a €30,000 fine. According to the </a:t>
            </a:r>
            <a:r>
              <a:rPr lang="en-US" sz="1200" b="0" i="0" u="none" strike="noStrike" kern="1200" dirty="0">
                <a:solidFill>
                  <a:schemeClr val="tx1"/>
                </a:solidFill>
                <a:effectLst/>
                <a:latin typeface="+mn-lt"/>
                <a:ea typeface="+mn-ea"/>
                <a:cs typeface="+mn-cs"/>
                <a:hlinkClick r:id="rId7"/>
              </a:rPr>
              <a:t>IPI mission report</a:t>
            </a:r>
            <a:r>
              <a:rPr lang="en-US" sz="1200" b="0" i="0" u="none" strike="noStrike" kern="1200" dirty="0">
                <a:solidFill>
                  <a:schemeClr val="tx1"/>
                </a:solidFill>
                <a:effectLst/>
                <a:latin typeface="+mn-lt"/>
                <a:ea typeface="+mn-ea"/>
                <a:cs typeface="+mn-cs"/>
              </a:rPr>
              <a:t> published last month, the vague wording of the law (see </a:t>
            </a:r>
            <a:r>
              <a:rPr lang="en-US" sz="1200" b="0" i="0" u="none" strike="noStrike" kern="1200" dirty="0">
                <a:solidFill>
                  <a:schemeClr val="tx1"/>
                </a:solidFill>
                <a:effectLst/>
                <a:latin typeface="+mn-lt"/>
                <a:ea typeface="+mn-ea"/>
                <a:cs typeface="+mn-cs"/>
                <a:hlinkClick r:id="rId8"/>
              </a:rPr>
              <a:t>article 36/23</a:t>
            </a:r>
            <a:r>
              <a:rPr lang="en-US" sz="1200" b="0" i="0" u="none" strike="noStrike" kern="1200" dirty="0">
                <a:solidFill>
                  <a:schemeClr val="tx1"/>
                </a:solidFill>
                <a:effectLst/>
                <a:latin typeface="+mn-lt"/>
                <a:ea typeface="+mn-ea"/>
                <a:cs typeface="+mn-cs"/>
              </a:rPr>
              <a:t>) "potentially offers security forces carte blanche to prevent journalists from carrying out their work.“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E.g.: </a:t>
            </a:r>
            <a:r>
              <a:rPr lang="en-US" dirty="0"/>
              <a:t>. In Bahrain, the information ministry banned news websites from streaming live video altogether in July 2016. </a:t>
            </a:r>
          </a:p>
          <a:p>
            <a:r>
              <a:rPr lang="en-US" dirty="0" err="1"/>
              <a:t>E.g</a:t>
            </a:r>
            <a:r>
              <a:rPr lang="en-US" dirty="0"/>
              <a:t>: Iran blocked Instagram, used more ad hoc methods, to disrupt live streaming when it was already in progress.</a:t>
            </a:r>
          </a:p>
          <a:p>
            <a:r>
              <a:rPr lang="en-US" dirty="0"/>
              <a:t>E.g.: </a:t>
            </a:r>
            <a:r>
              <a:rPr lang="en-US" sz="1200" b="0" i="0" u="none" strike="noStrike" kern="1200" dirty="0">
                <a:solidFill>
                  <a:schemeClr val="tx1"/>
                </a:solidFill>
                <a:effectLst/>
                <a:latin typeface="+mn-lt"/>
                <a:ea typeface="+mn-ea"/>
                <a:cs typeface="+mn-cs"/>
              </a:rPr>
              <a:t>Some countries restricted real-time broadcasts to curb obscenity, but the effects extended to journalism and digital activism. </a:t>
            </a:r>
          </a:p>
          <a:p>
            <a:r>
              <a:rPr lang="en-US" sz="1200" b="0" i="0" u="none" strike="noStrike" kern="1200" dirty="0" err="1">
                <a:solidFill>
                  <a:schemeClr val="tx1"/>
                </a:solidFill>
                <a:effectLst/>
                <a:latin typeface="+mn-lt"/>
                <a:ea typeface="+mn-ea"/>
                <a:cs typeface="+mn-cs"/>
              </a:rPr>
              <a:t>E.g</a:t>
            </a:r>
            <a:r>
              <a:rPr lang="en-US" sz="1200" b="0" i="0" u="none" strike="noStrike" kern="1200" dirty="0">
                <a:solidFill>
                  <a:schemeClr val="tx1"/>
                </a:solidFill>
                <a:effectLst/>
                <a:latin typeface="+mn-lt"/>
                <a:ea typeface="+mn-ea"/>
                <a:cs typeface="+mn-cs"/>
              </a:rPr>
              <a:t>: Singaporean streaming app </a:t>
            </a:r>
            <a:r>
              <a:rPr lang="en-US" sz="1200" b="0" i="0" u="none" strike="noStrike" kern="1200" dirty="0" err="1">
                <a:solidFill>
                  <a:schemeClr val="tx1"/>
                </a:solidFill>
                <a:effectLst/>
                <a:latin typeface="+mn-lt"/>
                <a:ea typeface="+mn-ea"/>
                <a:cs typeface="+mn-cs"/>
              </a:rPr>
              <a:t>Bigo</a:t>
            </a:r>
            <a:r>
              <a:rPr lang="en-US" sz="1200" b="0" i="0" u="none" strike="noStrike" kern="1200" dirty="0">
                <a:solidFill>
                  <a:schemeClr val="tx1"/>
                </a:solidFill>
                <a:effectLst/>
                <a:latin typeface="+mn-lt"/>
                <a:ea typeface="+mn-ea"/>
                <a:cs typeface="+mn-cs"/>
              </a:rPr>
              <a:t> Live was shuttered for a month in </a:t>
            </a:r>
            <a:r>
              <a:rPr lang="en-US" sz="1200" b="0" i="0" u="none" strike="noStrike" kern="1200" dirty="0">
                <a:solidFill>
                  <a:schemeClr val="tx1"/>
                </a:solidFill>
                <a:effectLst/>
                <a:latin typeface="+mn-lt"/>
                <a:ea typeface="+mn-ea"/>
                <a:cs typeface="+mn-cs"/>
                <a:hlinkClick r:id="rId9"/>
              </a:rPr>
              <a:t>Indonesia</a:t>
            </a:r>
            <a:r>
              <a:rPr lang="en-US" sz="1200" b="0" i="0" u="none" strike="noStrike" kern="1200" dirty="0">
                <a:solidFill>
                  <a:schemeClr val="tx1"/>
                </a:solidFill>
                <a:effectLst/>
                <a:latin typeface="+mn-lt"/>
                <a:ea typeface="+mn-ea"/>
                <a:cs typeface="+mn-cs"/>
              </a:rPr>
              <a:t> until it brokered a deal with the government to limit streaming activity that violates Indonesia’s broad bans on obscene or otherwise “negative” content. </a:t>
            </a:r>
          </a:p>
          <a:p>
            <a:r>
              <a:rPr lang="en-US" sz="1200" b="0" i="0" u="none" strike="noStrike" kern="1200" dirty="0">
                <a:solidFill>
                  <a:schemeClr val="tx1"/>
                </a:solidFill>
                <a:effectLst/>
                <a:latin typeface="+mn-lt"/>
                <a:ea typeface="+mn-ea"/>
                <a:cs typeface="+mn-cs"/>
              </a:rPr>
              <a:t>E.g.: In China, police in southern Guangdong Province shut down hundreds of live-streaming channels during a purge of pornography and other illegal content—a category that includes banned news and commentary.</a:t>
            </a:r>
          </a:p>
          <a:p>
            <a:pPr fontAlgn="base"/>
            <a:r>
              <a:rPr lang="en-US" sz="1200" b="0" i="0" u="none" strike="noStrike" kern="1200" dirty="0" err="1">
                <a:solidFill>
                  <a:schemeClr val="tx1"/>
                </a:solidFill>
                <a:effectLst/>
                <a:latin typeface="+mn-lt"/>
                <a:ea typeface="+mn-ea"/>
                <a:cs typeface="+mn-cs"/>
              </a:rPr>
              <a:t>E.g.:Venezuelan</a:t>
            </a:r>
            <a:r>
              <a:rPr lang="en-US" sz="1200" b="0" i="0" u="none" strike="noStrike" kern="1200" dirty="0">
                <a:solidFill>
                  <a:schemeClr val="tx1"/>
                </a:solidFill>
                <a:effectLst/>
                <a:latin typeface="+mn-lt"/>
                <a:ea typeface="+mn-ea"/>
                <a:cs typeface="+mn-cs"/>
              </a:rPr>
              <a:t> regulators ordered service providers to block three websites that broadcast live as tens of thousands of protesters marched against President Maduro in April 2017. </a:t>
            </a:r>
          </a:p>
          <a:p>
            <a:pPr fontAlgn="base"/>
            <a:r>
              <a:rPr lang="en-US" sz="1200" b="0" i="0" u="none" strike="noStrike" kern="1200" dirty="0" err="1">
                <a:solidFill>
                  <a:schemeClr val="tx1"/>
                </a:solidFill>
                <a:effectLst/>
                <a:latin typeface="+mn-lt"/>
                <a:ea typeface="+mn-ea"/>
                <a:cs typeface="+mn-cs"/>
              </a:rPr>
              <a:t>E.g</a:t>
            </a:r>
            <a:r>
              <a:rPr lang="en-US" sz="1200" b="0" i="0" u="none" strike="noStrike" kern="1200" dirty="0">
                <a:solidFill>
                  <a:schemeClr val="tx1"/>
                </a:solidFill>
                <a:effectLst/>
                <a:latin typeface="+mn-lt"/>
                <a:ea typeface="+mn-ea"/>
                <a:cs typeface="+mn-cs"/>
              </a:rPr>
              <a:t>: In June, live coverage of anticorruption protests in Russia was interrupted when the electricity supply to the office of opposition leader Aleksey </a:t>
            </a:r>
            <a:r>
              <a:rPr lang="en-US" sz="1200" b="0" i="0" u="none" strike="noStrike" kern="1200" dirty="0" err="1">
                <a:solidFill>
                  <a:schemeClr val="tx1"/>
                </a:solidFill>
                <a:effectLst/>
                <a:latin typeface="+mn-lt"/>
                <a:ea typeface="+mn-ea"/>
                <a:cs typeface="+mn-cs"/>
              </a:rPr>
              <a:t>Navalny</a:t>
            </a:r>
            <a:r>
              <a:rPr lang="en-US" sz="1200" b="0" i="0" u="none" strike="noStrike" kern="1200" dirty="0">
                <a:solidFill>
                  <a:schemeClr val="tx1"/>
                </a:solidFill>
                <a:effectLst/>
                <a:latin typeface="+mn-lt"/>
                <a:ea typeface="+mn-ea"/>
                <a:cs typeface="+mn-cs"/>
              </a:rPr>
              <a:t> was intentionally cut off, leaving his YouTube channel </a:t>
            </a:r>
            <a:r>
              <a:rPr lang="en-US" sz="1200" b="0" i="0" u="none" strike="noStrike" kern="1200" dirty="0" err="1">
                <a:solidFill>
                  <a:schemeClr val="tx1"/>
                </a:solidFill>
                <a:effectLst/>
                <a:latin typeface="+mn-lt"/>
                <a:ea typeface="+mn-ea"/>
                <a:cs typeface="+mn-cs"/>
              </a:rPr>
              <a:t>Navalny</a:t>
            </a:r>
            <a:r>
              <a:rPr lang="en-US" sz="1200" b="0" i="0" u="none" strike="noStrike" kern="1200" dirty="0">
                <a:solidFill>
                  <a:schemeClr val="tx1"/>
                </a:solidFill>
                <a:effectLst/>
                <a:latin typeface="+mn-lt"/>
                <a:ea typeface="+mn-ea"/>
                <a:cs typeface="+mn-cs"/>
              </a:rPr>
              <a:t> Live without light and sound.</a:t>
            </a:r>
          </a:p>
          <a:p>
            <a:pPr fontAlgn="base"/>
            <a:r>
              <a:rPr lang="en-US" sz="1200" b="0" i="0" u="none" strike="noStrike" kern="1200" dirty="0">
                <a:solidFill>
                  <a:schemeClr val="tx1"/>
                </a:solidFill>
                <a:effectLst/>
                <a:latin typeface="+mn-lt"/>
                <a:ea typeface="+mn-ea"/>
                <a:cs typeface="+mn-cs"/>
              </a:rPr>
              <a:t>e.g.: </a:t>
            </a:r>
            <a:r>
              <a:rPr lang="en-US" sz="1200" b="1" i="0" u="none" strike="noStrike" kern="1200" dirty="0">
                <a:solidFill>
                  <a:schemeClr val="tx1"/>
                </a:solidFill>
                <a:effectLst/>
                <a:latin typeface="+mn-lt"/>
                <a:ea typeface="+mn-ea"/>
                <a:cs typeface="+mn-cs"/>
              </a:rPr>
              <a:t>The internet freedom status of Venezuela and </a:t>
            </a:r>
            <a:r>
              <a:rPr lang="en-US" sz="1200" b="1" i="0" u="none" strike="noStrike" kern="1200" dirty="0">
                <a:solidFill>
                  <a:schemeClr val="tx1"/>
                </a:solidFill>
                <a:effectLst/>
                <a:latin typeface="+mn-lt"/>
                <a:ea typeface="+mn-ea"/>
                <a:cs typeface="+mn-cs"/>
                <a:hlinkClick r:id="rId10"/>
              </a:rPr>
              <a:t>Armenia</a:t>
            </a:r>
            <a:r>
              <a:rPr lang="en-US" sz="1200" b="1" i="0" u="none" strike="noStrike" kern="1200" dirty="0">
                <a:solidFill>
                  <a:schemeClr val="tx1"/>
                </a:solidFill>
                <a:effectLst/>
                <a:latin typeface="+mn-lt"/>
                <a:ea typeface="+mn-ea"/>
                <a:cs typeface="+mn-cs"/>
              </a:rPr>
              <a:t> was downgraded.</a:t>
            </a:r>
            <a:r>
              <a:rPr lang="en-US" sz="1200" b="0" i="0" u="none" strike="noStrike" kern="1200" dirty="0">
                <a:solidFill>
                  <a:schemeClr val="tx1"/>
                </a:solidFill>
                <a:effectLst/>
                <a:latin typeface="+mn-lt"/>
                <a:ea typeface="+mn-ea"/>
                <a:cs typeface="+mn-cs"/>
              </a:rPr>
              <a:t> Venezuela went from Partly Free to Not Free amid a broader crackdown on E.g.: At least two video bloggers were arrested and a third was fined for broadcasting antigovernment Freedom Day protests in Belarus; local colleagues observed that they lack the institutional support and legal protections of their professional counterparts. </a:t>
            </a:r>
          </a:p>
          <a:p>
            <a:pPr fontAlgn="base"/>
            <a:r>
              <a:rPr lang="en-US" sz="1200" b="0" i="0" u="none" strike="noStrike" kern="1200" dirty="0">
                <a:solidFill>
                  <a:schemeClr val="tx1"/>
                </a:solidFill>
                <a:effectLst/>
                <a:latin typeface="+mn-lt"/>
                <a:ea typeface="+mn-ea"/>
                <a:cs typeface="+mn-cs"/>
              </a:rPr>
              <a:t>E.g.: a Belarusian animal rights worker was fined in a separate case because a court found that her live video from a rescue shelter violated a law governing mass media broadcasts.</a:t>
            </a:r>
          </a:p>
          <a:p>
            <a:r>
              <a:rPr lang="en-US" sz="1200" b="0" i="0" u="none" strike="noStrike" kern="1200" dirty="0">
                <a:solidFill>
                  <a:schemeClr val="tx1"/>
                </a:solidFill>
                <a:effectLst/>
                <a:latin typeface="+mn-lt"/>
                <a:ea typeface="+mn-ea"/>
                <a:cs typeface="+mn-cs"/>
              </a:rPr>
              <a:t>political rights and civil liberties following President Nicolás Maduro’s May 2016 declaration of a “state of exception and economic emergency,” which was renewed in May 2017. The government blocked a handful of sites that provided live coverage of antigovernment protests, claiming the sites were “instigating war.” Armed gangs physically attacked citizen and online journalists who tried to document antigovernment protests, while the political opposition and independent outlets experienced an unprecedented wave of cyberattacks, effectively taking their sites offline for periods of time and disabling their accounts. In Armenia, which dropped from Free to Partly Free, the police attacked and obstructed journalists and netizens who were trying to live stream antigovernment protests. Thousands of people demonstrated in response to the police’s mishandling of a hostage situation, during which officials temporarily restricted access to Facebook.</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20</a:t>
            </a:fld>
            <a:endParaRPr lang="en-CA"/>
          </a:p>
        </p:txBody>
      </p:sp>
    </p:spTree>
    <p:extLst>
      <p:ext uri="{BB962C8B-B14F-4D97-AF65-F5344CB8AC3E}">
        <p14:creationId xmlns:p14="http://schemas.microsoft.com/office/powerpoint/2010/main" val="769734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rPr dirty="0"/>
              <a:t>Encryption</a:t>
            </a:r>
            <a:r>
              <a:rPr lang="fr-CA" dirty="0"/>
              <a:t> (2min) *</a:t>
            </a:r>
            <a:r>
              <a:rPr lang="fr-CA" dirty="0" err="1"/>
              <a:t>ads</a:t>
            </a:r>
            <a:endParaRPr dirty="0"/>
          </a:p>
          <a:p>
            <a:r>
              <a:rPr u="sng" dirty="0">
                <a:solidFill>
                  <a:srgbClr val="0000FF"/>
                </a:solidFill>
                <a:uFill>
                  <a:solidFill>
                    <a:srgbClr val="0000FF"/>
                  </a:solidFill>
                </a:uFill>
                <a:hlinkClick r:id="" action="ppaction://noaction"/>
              </a:rPr>
              <a:t>http://www.cbc.ca/player/play/2652001088/</a:t>
            </a:r>
          </a:p>
          <a:p>
            <a:endParaRPr u="sng" dirty="0">
              <a:solidFill>
                <a:srgbClr val="0000FF"/>
              </a:solidFill>
              <a:uFill>
                <a:solidFill>
                  <a:srgbClr val="0000FF"/>
                </a:solidFill>
              </a:uFill>
              <a:hlinkClick r:id="" action="ppaction://noaction"/>
            </a:endParaRPr>
          </a:p>
        </p:txBody>
      </p:sp>
    </p:spTree>
    <p:extLst>
      <p:ext uri="{BB962C8B-B14F-4D97-AF65-F5344CB8AC3E}">
        <p14:creationId xmlns:p14="http://schemas.microsoft.com/office/powerpoint/2010/main" val="347358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Peer-to-peer</a:t>
            </a:r>
          </a:p>
        </p:txBody>
      </p:sp>
    </p:spTree>
    <p:extLst>
      <p:ext uri="{BB962C8B-B14F-4D97-AF65-F5344CB8AC3E}">
        <p14:creationId xmlns:p14="http://schemas.microsoft.com/office/powerpoint/2010/main" val="737844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Hacktivism 1</a:t>
            </a:r>
          </a:p>
        </p:txBody>
      </p:sp>
    </p:spTree>
    <p:extLst>
      <p:ext uri="{BB962C8B-B14F-4D97-AF65-F5344CB8AC3E}">
        <p14:creationId xmlns:p14="http://schemas.microsoft.com/office/powerpoint/2010/main" val="379392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DiMaggio et al. (2001)</a:t>
            </a:r>
            <a:r>
              <a:rPr lang="en-US" dirty="0"/>
              <a:t> argue that the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4"/>
              </a:rPr>
              <a:t>Video</a:t>
            </a:r>
            <a:endParaRPr lang="en-CA" dirty="0"/>
          </a:p>
          <a:p>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2</a:t>
            </a:fld>
            <a:endParaRPr lang="en-CA"/>
          </a:p>
        </p:txBody>
      </p:sp>
    </p:spTree>
    <p:extLst>
      <p:ext uri="{BB962C8B-B14F-4D97-AF65-F5344CB8AC3E}">
        <p14:creationId xmlns:p14="http://schemas.microsoft.com/office/powerpoint/2010/main" val="64532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Hacktivism 2</a:t>
            </a:r>
          </a:p>
        </p:txBody>
      </p:sp>
    </p:spTree>
    <p:extLst>
      <p:ext uri="{BB962C8B-B14F-4D97-AF65-F5344CB8AC3E}">
        <p14:creationId xmlns:p14="http://schemas.microsoft.com/office/powerpoint/2010/main" val="3324992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rPr dirty="0"/>
              <a:t>Hacktivism 3</a:t>
            </a:r>
          </a:p>
        </p:txBody>
      </p:sp>
    </p:spTree>
    <p:extLst>
      <p:ext uri="{BB962C8B-B14F-4D97-AF65-F5344CB8AC3E}">
        <p14:creationId xmlns:p14="http://schemas.microsoft.com/office/powerpoint/2010/main" val="2218954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from: </a:t>
            </a:r>
            <a:r>
              <a:rPr lang="en-US" dirty="0" err="1"/>
              <a:t>AsKoﬁ</a:t>
            </a:r>
            <a:r>
              <a:rPr lang="en-US" dirty="0"/>
              <a:t> Annan stated in 2003.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Tension: Internet </a:t>
            </a:r>
            <a:r>
              <a:rPr lang="fr-CA" dirty="0" err="1"/>
              <a:t>tool</a:t>
            </a:r>
            <a:r>
              <a:rPr lang="fr-CA" dirty="0"/>
              <a:t> of </a:t>
            </a:r>
            <a:r>
              <a:rPr lang="fr-CA" dirty="0" err="1"/>
              <a:t>democracy</a:t>
            </a:r>
            <a:r>
              <a:rPr lang="fr-CA" dirty="0"/>
              <a:t> and </a:t>
            </a:r>
            <a:r>
              <a:rPr lang="fr-CA" dirty="0" err="1"/>
              <a:t>tool</a:t>
            </a:r>
            <a:r>
              <a:rPr lang="fr-CA" dirty="0"/>
              <a:t> of control.</a:t>
            </a:r>
          </a:p>
          <a:p>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28</a:t>
            </a:fld>
            <a:endParaRPr lang="en-CA"/>
          </a:p>
        </p:txBody>
      </p:sp>
    </p:spTree>
    <p:extLst>
      <p:ext uri="{BB962C8B-B14F-4D97-AF65-F5344CB8AC3E}">
        <p14:creationId xmlns:p14="http://schemas.microsoft.com/office/powerpoint/2010/main" val="4064077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Solution:</a:t>
            </a:r>
          </a:p>
          <a:p>
            <a:pPr lvl="1"/>
            <a:r>
              <a:rPr lang="en-CA" dirty="0"/>
              <a:t>Strengthen regulations on entity who control the technology of Internet: private co governance as social </a:t>
            </a:r>
            <a:r>
              <a:rPr lang="en-CA" dirty="0" err="1"/>
              <a:t>responsability</a:t>
            </a:r>
            <a:r>
              <a:rPr lang="en-CA" dirty="0"/>
              <a:t> vs government regulation</a:t>
            </a:r>
          </a:p>
          <a:p>
            <a:pPr lvl="1"/>
            <a:r>
              <a:rPr lang="en-CA" dirty="0"/>
              <a:t>creating an independent body in the form of the Digital Rights Commission</a:t>
            </a:r>
          </a:p>
          <a:p>
            <a:pPr lvl="1"/>
            <a:r>
              <a:rPr lang="en-CA" dirty="0"/>
              <a:t>More active role of tech Co? </a:t>
            </a:r>
            <a:r>
              <a:rPr lang="en-CA" dirty="0" err="1"/>
              <a:t>reexamining</a:t>
            </a:r>
            <a:r>
              <a:rPr lang="en-CA" dirty="0"/>
              <a:t> algorithms, disabling fake antidemocratic account</a:t>
            </a:r>
          </a:p>
          <a:p>
            <a:pPr lvl="1"/>
            <a:r>
              <a:rPr lang="en-CA" dirty="0"/>
              <a:t>Social Media Enforcement Law</a:t>
            </a:r>
          </a:p>
          <a:p>
            <a:endParaRPr lang="en-US" dirty="0"/>
          </a:p>
          <a:p>
            <a:r>
              <a:rPr lang="en-US" dirty="0"/>
              <a:t>https://www-cambridge-org.ezproxy.library.ubc.ca/core/services/aop-cambridge-core/content/view/AEFBA8BCA0CD6CDB3E4AD61B706D1BCF/9781107278721c1_p1-35_CBO.pdf/internet_as_a_democratising_force.pdf</a:t>
            </a:r>
          </a:p>
          <a:p>
            <a:endParaRPr lang="en-US" dirty="0"/>
          </a:p>
          <a:p>
            <a:r>
              <a:rPr lang="en-US" dirty="0"/>
              <a:t>The ﬁrst phase, paralleling the preceding discussion, was the phase of the open internet, in which the internet was seen as a separate space outside of governmental and other legal control. The second phase, from 2000 to 2005, he describes as the </a:t>
            </a:r>
            <a:r>
              <a:rPr lang="en-US" b="1" dirty="0"/>
              <a:t>access-denied phase</a:t>
            </a:r>
            <a:r>
              <a:rPr lang="en-US" dirty="0"/>
              <a:t>, in which the internet was seen by states as something to be managed; this period was therefore characterized by the use of ﬁltering technologies. The third phase – </a:t>
            </a:r>
            <a:r>
              <a:rPr lang="en-US" b="1" dirty="0"/>
              <a:t>access-controlled</a:t>
            </a:r>
            <a:r>
              <a:rPr lang="en-US" dirty="0"/>
              <a:t>, from 2005 to 2010 – was characterized by more nuanced and sophisticated forms of control often layered on other forms of regulation. Filters were still used, but they could be targeted to particularly sensitive political events, such as the ﬁltering of a controversial photo from the Tiananmen Square massacre leading up to the twenty year anniversary. Additionally, it was characterized by the increasing use of private companies to regulate online content through data collection and sharing or blocking, licensing schemes to publish online, or a combination of ﬁlters combined with laws, as seen in cases like Twentieth Century Fox Film Corp &amp; </a:t>
            </a:r>
            <a:r>
              <a:rPr lang="en-US" dirty="0" err="1"/>
              <a:t>Ors</a:t>
            </a:r>
            <a:r>
              <a:rPr lang="en-US" dirty="0"/>
              <a:t> v. British Telecommunications Plc,28 where a UK court ordered ISPs to block access to ﬁle-sharing sites. </a:t>
            </a:r>
          </a:p>
          <a:p>
            <a:r>
              <a:rPr lang="en-US" dirty="0"/>
              <a:t>We have moved into a new phase, aptly described by one scholar as the time of the ‘cyberrealists’,29 where discussions of the internet as a </a:t>
            </a:r>
            <a:r>
              <a:rPr lang="en-US" dirty="0" err="1"/>
              <a:t>democratising</a:t>
            </a:r>
            <a:r>
              <a:rPr lang="en-US" dirty="0"/>
              <a:t> force are re-emerging but with more sophistication and less naivety than in the past. Users are simultaneously creators and consumers of content. The </a:t>
            </a:r>
            <a:r>
              <a:rPr lang="en-US" b="1" dirty="0"/>
              <a:t>access-contested phase</a:t>
            </a:r>
            <a:r>
              <a:rPr lang="en-US" dirty="0"/>
              <a:t>, in which ‘the regulation that states have imposed in the earlier phase is giving rise to strong responses from the private sector and from other states unhappy with this regulation ... </a:t>
            </a:r>
            <a:r>
              <a:rPr lang="en-US" b="1" dirty="0"/>
              <a:t>Regulation online is increasingly a blend of the public and private</a:t>
            </a:r>
            <a:r>
              <a:rPr lang="en-US" dirty="0"/>
              <a:t>’.</a:t>
            </a:r>
          </a:p>
          <a:p>
            <a:endParaRPr lang="en-US" dirty="0"/>
          </a:p>
          <a:p>
            <a:r>
              <a:rPr lang="en-US" dirty="0"/>
              <a:t>https://www-cambridge-org.ezproxy.library.ubc.ca/core/books/regulating-speech-in-cyberspace/concluding-remarks/E22F7F59D5860FD324FE1C1B6C1FD17E/core-reader#FN-fn-1224</a:t>
            </a:r>
          </a:p>
          <a:p>
            <a:r>
              <a:rPr lang="en-US" sz="1200" b="0" i="0" u="none" strike="noStrike" kern="1200" dirty="0">
                <a:solidFill>
                  <a:schemeClr val="tx1"/>
                </a:solidFill>
                <a:effectLst/>
                <a:latin typeface="+mn-lt"/>
                <a:ea typeface="+mn-ea"/>
                <a:cs typeface="+mn-cs"/>
              </a:rPr>
              <a:t>. This book showed that CSR is the link that has been missing from discussions of internet regulation to address human rights issues, bridging the extralegal dimension of human rights with the rule-making arm of the law.</a:t>
            </a:r>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29</a:t>
            </a:fld>
            <a:endParaRPr lang="en-CA"/>
          </a:p>
        </p:txBody>
      </p:sp>
    </p:spTree>
    <p:extLst>
      <p:ext uri="{BB962C8B-B14F-4D97-AF65-F5344CB8AC3E}">
        <p14:creationId xmlns:p14="http://schemas.microsoft.com/office/powerpoint/2010/main" val="4228727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Solution:</a:t>
            </a:r>
          </a:p>
          <a:p>
            <a:pPr lvl="1"/>
            <a:r>
              <a:rPr lang="en-CA" dirty="0"/>
              <a:t>Strengthen regulations on entity who control the technology of Internet: private co governance as social </a:t>
            </a:r>
            <a:r>
              <a:rPr lang="en-CA" dirty="0" err="1"/>
              <a:t>responsability</a:t>
            </a:r>
            <a:r>
              <a:rPr lang="en-CA" dirty="0"/>
              <a:t> vs government regulation</a:t>
            </a:r>
          </a:p>
          <a:p>
            <a:pPr lvl="1"/>
            <a:r>
              <a:rPr lang="en-CA" dirty="0"/>
              <a:t>creating an independent body in the form of the Digital Rights Commission</a:t>
            </a:r>
          </a:p>
          <a:p>
            <a:pPr lvl="1"/>
            <a:r>
              <a:rPr lang="en-CA" dirty="0"/>
              <a:t>More active role of tech Co? </a:t>
            </a:r>
            <a:r>
              <a:rPr lang="en-CA" dirty="0" err="1"/>
              <a:t>reexamining</a:t>
            </a:r>
            <a:r>
              <a:rPr lang="en-CA" dirty="0"/>
              <a:t> algorithms, disabling fake antidemocratic account</a:t>
            </a:r>
          </a:p>
          <a:p>
            <a:pPr lvl="1"/>
            <a:r>
              <a:rPr lang="en-CA" dirty="0"/>
              <a:t>Social Media Enforcement Law</a:t>
            </a:r>
          </a:p>
          <a:p>
            <a:endParaRPr lang="en-US" dirty="0"/>
          </a:p>
          <a:p>
            <a:r>
              <a:rPr lang="en-US" dirty="0"/>
              <a:t>https://www-cambridge-org.ezproxy.library.ubc.ca/core/services/aop-cambridge-core/content/view/AEFBA8BCA0CD6CDB3E4AD61B706D1BCF/9781107278721c1_p1-35_CBO.pdf/internet_as_a_democratising_force.pdf</a:t>
            </a:r>
          </a:p>
          <a:p>
            <a:endParaRPr lang="en-US" dirty="0"/>
          </a:p>
          <a:p>
            <a:r>
              <a:rPr lang="en-US" dirty="0"/>
              <a:t>The ﬁrst phase, paralleling the preceding discussion, was the phase of the open internet, in which the internet was seen as a separate space outside of governmental and other legal control. The second phase, from 2000 to 2005, he describes as the </a:t>
            </a:r>
            <a:r>
              <a:rPr lang="en-US" b="1" dirty="0"/>
              <a:t>access-denied phase</a:t>
            </a:r>
            <a:r>
              <a:rPr lang="en-US" dirty="0"/>
              <a:t>, in which the internet was seen by states as something to be managed; this period was therefore characterized by the use of ﬁltering technologies. The third phase – </a:t>
            </a:r>
            <a:r>
              <a:rPr lang="en-US" b="1" dirty="0"/>
              <a:t>access-controlled</a:t>
            </a:r>
            <a:r>
              <a:rPr lang="en-US" dirty="0"/>
              <a:t>, from 2005 to 2010 – was characterized by more nuanced and sophisticated forms of control often layered on other forms of regulation. Filters were still used, but they could be targeted to particularly sensitive political events, such as the ﬁltering of a controversial photo from the Tiananmen Square massacre leading up to the twenty year anniversary. Additionally, it was characterized by the increasing use of private companies to regulate online content through data collection and sharing or blocking, licensing schemes to publish online, or a combination of ﬁlters combined with laws, as seen in cases like Twentieth Century Fox Film Corp &amp; </a:t>
            </a:r>
            <a:r>
              <a:rPr lang="en-US" dirty="0" err="1"/>
              <a:t>Ors</a:t>
            </a:r>
            <a:r>
              <a:rPr lang="en-US" dirty="0"/>
              <a:t> v. British Telecommunications Plc,28 where a UK court ordered ISPs to block access to ﬁle-sharing sites. </a:t>
            </a:r>
          </a:p>
          <a:p>
            <a:r>
              <a:rPr lang="en-US" dirty="0"/>
              <a:t>We have moved into a new phase, aptly described by one scholar as the time of the ‘cyberrealists’,29 where discussions of the internet as a </a:t>
            </a:r>
            <a:r>
              <a:rPr lang="en-US" dirty="0" err="1"/>
              <a:t>democratising</a:t>
            </a:r>
            <a:r>
              <a:rPr lang="en-US" dirty="0"/>
              <a:t> force are re-emerging but with more sophistication and less naivety than in the past. Users are simultaneously creators and consumers of content. The </a:t>
            </a:r>
            <a:r>
              <a:rPr lang="en-US" b="1" dirty="0"/>
              <a:t>access-contested phase</a:t>
            </a:r>
            <a:r>
              <a:rPr lang="en-US" dirty="0"/>
              <a:t>, in which ‘the regulation that states have imposed in the earlier phase is giving rise to strong responses from the private sector and from other states unhappy with this regulation ... </a:t>
            </a:r>
            <a:r>
              <a:rPr lang="en-US" b="1" dirty="0"/>
              <a:t>Regulation online is increasingly a blend of the public and private</a:t>
            </a:r>
            <a:r>
              <a:rPr lang="en-US" dirty="0"/>
              <a:t>’.</a:t>
            </a:r>
          </a:p>
          <a:p>
            <a:endParaRPr lang="en-US" dirty="0"/>
          </a:p>
          <a:p>
            <a:r>
              <a:rPr lang="en-US" dirty="0"/>
              <a:t>https://www-cambridge-org.ezproxy.library.ubc.ca/core/books/regulating-speech-in-cyberspace/concluding-remarks/E22F7F59D5860FD324FE1C1B6C1FD17E/core-reader#FN-fn-1224</a:t>
            </a:r>
          </a:p>
          <a:p>
            <a:r>
              <a:rPr lang="en-US" sz="1200" b="0" i="0" u="none" strike="noStrike" kern="1200" dirty="0">
                <a:solidFill>
                  <a:schemeClr val="tx1"/>
                </a:solidFill>
                <a:effectLst/>
                <a:latin typeface="+mn-lt"/>
                <a:ea typeface="+mn-ea"/>
                <a:cs typeface="+mn-cs"/>
              </a:rPr>
              <a:t>. This book showed that CSR is the link that has been missing from discussions of internet regulation to address human rights issues, bridging the extralegal dimension of human rights with the rule-making arm of the law.</a:t>
            </a:r>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30</a:t>
            </a:fld>
            <a:endParaRPr lang="en-CA"/>
          </a:p>
        </p:txBody>
      </p:sp>
    </p:spTree>
    <p:extLst>
      <p:ext uri="{BB962C8B-B14F-4D97-AF65-F5344CB8AC3E}">
        <p14:creationId xmlns:p14="http://schemas.microsoft.com/office/powerpoint/2010/main" val="247995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3 min</a:t>
            </a:r>
          </a:p>
          <a:p>
            <a:r>
              <a:rPr lang="fr-CA" dirty="0"/>
              <a:t>Start at .15</a:t>
            </a:r>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3</a:t>
            </a:fld>
            <a:endParaRPr lang="en-CA"/>
          </a:p>
        </p:txBody>
      </p:sp>
    </p:spTree>
    <p:extLst>
      <p:ext uri="{BB962C8B-B14F-4D97-AF65-F5344CB8AC3E}">
        <p14:creationId xmlns:p14="http://schemas.microsoft.com/office/powerpoint/2010/main" val="221659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A" b="1" dirty="0" err="1">
                <a:sym typeface="Wingdings" panose="05000000000000000000" pitchFamily="2" charset="2"/>
              </a:rPr>
              <a:t>Definition</a:t>
            </a:r>
            <a:endParaRPr lang="fr-CA" b="1" dirty="0">
              <a:sym typeface="Wingdings" panose="05000000000000000000" pitchFamily="2" charset="2"/>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Over the last 15years, online activism has become increasingly prevalent for </a:t>
            </a:r>
            <a:r>
              <a:rPr lang="en-US" sz="1200" b="1" i="0" u="none" strike="noStrike" kern="1200" dirty="0">
                <a:solidFill>
                  <a:schemeClr val="tx1"/>
                </a:solidFill>
                <a:effectLst/>
                <a:latin typeface="+mn-lt"/>
                <a:ea typeface="+mn-ea"/>
                <a:cs typeface="+mn-cs"/>
              </a:rPr>
              <a:t>sharing information </a:t>
            </a:r>
            <a:r>
              <a:rPr lang="en-US" sz="1200" b="0" i="0" u="none" strike="noStrike" kern="1200" dirty="0">
                <a:solidFill>
                  <a:schemeClr val="tx1"/>
                </a:solidFill>
                <a:effectLst/>
                <a:latin typeface="+mn-lt"/>
                <a:ea typeface="+mn-ea"/>
                <a:cs typeface="+mn-cs"/>
              </a:rPr>
              <a:t>and </a:t>
            </a:r>
            <a:r>
              <a:rPr lang="en-US" sz="1200" b="1" i="0" u="none" strike="noStrike" kern="1200" dirty="0">
                <a:solidFill>
                  <a:schemeClr val="tx1"/>
                </a:solidFill>
                <a:effectLst/>
                <a:latin typeface="+mn-lt"/>
                <a:ea typeface="+mn-ea"/>
                <a:cs typeface="+mn-cs"/>
              </a:rPr>
              <a:t>organizing people </a:t>
            </a:r>
            <a:r>
              <a:rPr lang="en-US" sz="1200" b="0" i="0" u="none" strike="noStrike" kern="1200" dirty="0">
                <a:solidFill>
                  <a:schemeClr val="tx1"/>
                </a:solidFill>
                <a:effectLst/>
                <a:latin typeface="+mn-lt"/>
                <a:ea typeface="+mn-ea"/>
                <a:cs typeface="+mn-cs"/>
              </a:rPr>
              <a:t>to express resistance to dominant organizational elites.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3 main categories: </a:t>
            </a:r>
            <a:r>
              <a:rPr lang="en-CA" b="1" dirty="0"/>
              <a:t>Awareness/advocacy</a:t>
            </a:r>
            <a:r>
              <a:rPr lang="en-CA" dirty="0"/>
              <a:t>, </a:t>
            </a:r>
            <a:r>
              <a:rPr lang="en-CA" b="1" dirty="0"/>
              <a:t>organization/mobilization</a:t>
            </a:r>
            <a:r>
              <a:rPr lang="en-CA" dirty="0"/>
              <a:t>, and </a:t>
            </a:r>
            <a:r>
              <a:rPr lang="en-CA" b="1" dirty="0"/>
              <a:t>action/reaction</a:t>
            </a:r>
            <a:r>
              <a:rPr lang="en-CA" dirty="0"/>
              <a:t> </a:t>
            </a:r>
          </a:p>
          <a:p>
            <a:pPr marL="0" indent="0">
              <a:buFont typeface="Arial" panose="020B0604020202020204" pitchFamily="34" charset="0"/>
              <a:buNone/>
            </a:pPr>
            <a:r>
              <a:rPr lang="fr-CA" dirty="0"/>
              <a:t>e.g.: </a:t>
            </a:r>
          </a:p>
          <a:p>
            <a:pPr marL="171450" indent="-171450">
              <a:buFont typeface="Arial" panose="020B0604020202020204" pitchFamily="34" charset="0"/>
              <a:buChar char="•"/>
            </a:pPr>
            <a:r>
              <a:rPr lang="fr-CA" dirty="0"/>
              <a:t>e-</a:t>
            </a:r>
            <a:r>
              <a:rPr lang="fr-CA" dirty="0" err="1"/>
              <a:t>petitions</a:t>
            </a:r>
            <a:endParaRPr lang="fr-CA" dirty="0"/>
          </a:p>
          <a:p>
            <a:pPr marL="171450" indent="-171450">
              <a:buFont typeface="Arial" panose="020B0604020202020204" pitchFamily="34" charset="0"/>
              <a:buChar char="•"/>
            </a:pPr>
            <a:r>
              <a:rPr lang="fr-CA" dirty="0" err="1"/>
              <a:t>Hastag</a:t>
            </a:r>
            <a:r>
              <a:rPr lang="fr-CA" dirty="0"/>
              <a:t> </a:t>
            </a:r>
            <a:r>
              <a:rPr lang="fr-CA" dirty="0" err="1"/>
              <a:t>activism</a:t>
            </a:r>
            <a:r>
              <a:rPr lang="fr-CA" dirty="0"/>
              <a:t>: « #</a:t>
            </a:r>
            <a:r>
              <a:rPr lang="fr-CA" dirty="0" err="1"/>
              <a:t>IamJada</a:t>
            </a:r>
            <a:r>
              <a:rPr lang="fr-CA" dirty="0"/>
              <a:t> » </a:t>
            </a:r>
            <a:r>
              <a:rPr lang="fr-CA" dirty="0">
                <a:sym typeface="Wingdings" panose="05000000000000000000" pitchFamily="2" charset="2"/>
              </a:rPr>
              <a:t> anti-</a:t>
            </a:r>
            <a:r>
              <a:rPr lang="fr-CA" dirty="0" err="1">
                <a:sym typeface="Wingdings" panose="05000000000000000000" pitchFamily="2" charset="2"/>
              </a:rPr>
              <a:t>rape</a:t>
            </a:r>
            <a:r>
              <a:rPr lang="fr-CA" dirty="0">
                <a:sym typeface="Wingdings" panose="05000000000000000000" pitchFamily="2" charset="2"/>
              </a:rPr>
              <a:t> message (2014); #</a:t>
            </a:r>
            <a:r>
              <a:rPr lang="fr-CA" dirty="0" err="1">
                <a:sym typeface="Wingdings" panose="05000000000000000000" pitchFamily="2" charset="2"/>
              </a:rPr>
              <a:t>metoo</a:t>
            </a:r>
            <a:r>
              <a:rPr lang="fr-CA" dirty="0">
                <a:sym typeface="Wingdings" panose="05000000000000000000" pitchFamily="2" charset="2"/>
              </a:rPr>
              <a:t>  anti-</a:t>
            </a:r>
            <a:r>
              <a:rPr lang="fr-CA" dirty="0" err="1">
                <a:sym typeface="Wingdings" panose="05000000000000000000" pitchFamily="2" charset="2"/>
              </a:rPr>
              <a:t>rape</a:t>
            </a:r>
            <a:r>
              <a:rPr lang="fr-CA" dirty="0">
                <a:sym typeface="Wingdings" panose="05000000000000000000" pitchFamily="2" charset="2"/>
              </a:rPr>
              <a:t> culture (2017); « #</a:t>
            </a:r>
            <a:r>
              <a:rPr lang="fr-CA" dirty="0" err="1">
                <a:sym typeface="Wingdings" panose="05000000000000000000" pitchFamily="2" charset="2"/>
              </a:rPr>
              <a:t>Iamcharlie</a:t>
            </a:r>
            <a:r>
              <a:rPr lang="fr-CA" dirty="0">
                <a:sym typeface="Wingdings" panose="05000000000000000000" pitchFamily="2" charset="2"/>
              </a:rPr>
              <a:t> »  </a:t>
            </a:r>
            <a:r>
              <a:rPr lang="fr-CA" dirty="0" err="1">
                <a:sym typeface="Wingdings" panose="05000000000000000000" pitchFamily="2" charset="2"/>
              </a:rPr>
              <a:t>freedom</a:t>
            </a:r>
            <a:r>
              <a:rPr lang="fr-CA" dirty="0">
                <a:sym typeface="Wingdings" panose="05000000000000000000" pitchFamily="2" charset="2"/>
              </a:rPr>
              <a:t> of speech, </a:t>
            </a:r>
            <a:r>
              <a:rPr lang="fr-CA" dirty="0" err="1">
                <a:sym typeface="Wingdings" panose="05000000000000000000" pitchFamily="2" charset="2"/>
              </a:rPr>
              <a:t>freedom</a:t>
            </a:r>
            <a:r>
              <a:rPr lang="fr-CA" dirty="0">
                <a:sym typeface="Wingdings" panose="05000000000000000000" pitchFamily="2" charset="2"/>
              </a:rPr>
              <a:t> of </a:t>
            </a:r>
            <a:r>
              <a:rPr lang="fr-CA" dirty="0" err="1">
                <a:sym typeface="Wingdings" panose="05000000000000000000" pitchFamily="2" charset="2"/>
              </a:rPr>
              <a:t>press</a:t>
            </a:r>
            <a:r>
              <a:rPr lang="fr-CA" dirty="0">
                <a:sym typeface="Wingdings" panose="05000000000000000000" pitchFamily="2" charset="2"/>
              </a:rPr>
              <a:t> (2015)</a:t>
            </a:r>
          </a:p>
          <a:p>
            <a:pPr marL="171450" indent="-171450">
              <a:buFont typeface="Arial" panose="020B0604020202020204" pitchFamily="34" charset="0"/>
              <a:buChar char="•"/>
            </a:pPr>
            <a:r>
              <a:rPr lang="en-CA" dirty="0"/>
              <a:t>Use in Political campaigns, catalyst for protestation,  corporate activism, health and diet activism, religious, environmental, fundraising</a:t>
            </a:r>
            <a:endParaRPr lang="en-US" dirty="0"/>
          </a:p>
          <a:p>
            <a:pPr marL="0" indent="0">
              <a:buFont typeface="Arial" panose="020B0604020202020204" pitchFamily="34" charset="0"/>
              <a:buNone/>
            </a:pPr>
            <a:endParaRPr lang="en-CA" b="1" dirty="0"/>
          </a:p>
          <a:p>
            <a:pPr marL="0" indent="0">
              <a:buFont typeface="Arial" panose="020B0604020202020204" pitchFamily="34" charset="0"/>
              <a:buNone/>
            </a:pPr>
            <a:r>
              <a:rPr lang="en-CA" b="1" dirty="0"/>
              <a:t>Purely online forms or partially online </a:t>
            </a:r>
          </a:p>
          <a:p>
            <a:pPr marL="0" indent="0">
              <a:buFont typeface="Arial" panose="020B0604020202020204" pitchFamily="34" charset="0"/>
              <a:buNone/>
            </a:pPr>
            <a:r>
              <a:rPr lang="fr-CA" b="0" dirty="0" err="1"/>
              <a:t>Some</a:t>
            </a:r>
            <a:r>
              <a:rPr lang="fr-CA" b="0" dirty="0"/>
              <a:t> argue </a:t>
            </a:r>
            <a:r>
              <a:rPr lang="fr-CA" b="0" dirty="0" err="1"/>
              <a:t>that</a:t>
            </a:r>
            <a:r>
              <a:rPr lang="fr-CA" b="0" dirty="0"/>
              <a:t> the cyber effort </a:t>
            </a:r>
            <a:r>
              <a:rPr lang="fr-CA" b="0" dirty="0" err="1"/>
              <a:t>need</a:t>
            </a:r>
            <a:r>
              <a:rPr lang="fr-CA" b="0" dirty="0"/>
              <a:t> to </a:t>
            </a:r>
            <a:r>
              <a:rPr lang="fr-CA" b="0" dirty="0" err="1"/>
              <a:t>be</a:t>
            </a:r>
            <a:r>
              <a:rPr lang="fr-CA" b="0" dirty="0"/>
              <a:t> </a:t>
            </a:r>
            <a:r>
              <a:rPr lang="fr-CA" b="0" dirty="0" err="1"/>
              <a:t>extended</a:t>
            </a:r>
            <a:r>
              <a:rPr lang="fr-CA" b="0" dirty="0"/>
              <a:t> </a:t>
            </a:r>
            <a:r>
              <a:rPr lang="fr-CA" b="0" dirty="0" err="1"/>
              <a:t>into</a:t>
            </a:r>
            <a:r>
              <a:rPr lang="fr-CA" b="0" dirty="0"/>
              <a:t> real </a:t>
            </a:r>
            <a:r>
              <a:rPr lang="fr-CA" b="0" dirty="0" err="1"/>
              <a:t>space</a:t>
            </a:r>
            <a:r>
              <a:rPr lang="fr-CA" b="0" dirty="0"/>
              <a:t> to </a:t>
            </a:r>
            <a:r>
              <a:rPr lang="fr-CA" b="0" dirty="0" err="1"/>
              <a:t>make</a:t>
            </a:r>
            <a:r>
              <a:rPr lang="fr-CA" b="0" dirty="0"/>
              <a:t> a change.</a:t>
            </a:r>
          </a:p>
        </p:txBody>
      </p:sp>
      <p:sp>
        <p:nvSpPr>
          <p:cNvPr id="4" name="Slide Number Placeholder 3"/>
          <p:cNvSpPr>
            <a:spLocks noGrp="1"/>
          </p:cNvSpPr>
          <p:nvPr>
            <p:ph type="sldNum" sz="quarter" idx="10"/>
          </p:nvPr>
        </p:nvSpPr>
        <p:spPr/>
        <p:txBody>
          <a:bodyPr/>
          <a:lstStyle/>
          <a:p>
            <a:fld id="{3223A8DA-140B-4726-AB1E-14DDEE3937BB}" type="slidenum">
              <a:rPr lang="en-CA" smtClean="0"/>
              <a:t>4</a:t>
            </a:fld>
            <a:endParaRPr lang="en-CA"/>
          </a:p>
        </p:txBody>
      </p:sp>
    </p:spTree>
    <p:extLst>
      <p:ext uri="{BB962C8B-B14F-4D97-AF65-F5344CB8AC3E}">
        <p14:creationId xmlns:p14="http://schemas.microsoft.com/office/powerpoint/2010/main" val="128350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Specifically, activism through the Internet can help organize people, initiate and mobilize crowds, and provide the possibility of organizing events with high levels of engagement, focus and network strength.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Diminish geographic boundaries, greater global audience, creation of networked </a:t>
            </a:r>
            <a:r>
              <a:rPr lang="en-US" sz="1200" b="0" i="0" u="none" strike="noStrike" kern="1200" dirty="0">
                <a:solidFill>
                  <a:schemeClr val="tx1"/>
                </a:solidFill>
                <a:effectLst/>
                <a:latin typeface="+mn-lt"/>
                <a:ea typeface="+mn-ea"/>
                <a:cs typeface="+mn-cs"/>
                <a:sym typeface="Wingdings" panose="05000000000000000000" pitchFamily="2" charset="2"/>
              </a:rPr>
              <a:t> international support e.g. Iran 2009, a</a:t>
            </a:r>
            <a:r>
              <a:rPr lang="en-US" sz="1200" b="0" i="0" u="none" strike="noStrike" kern="1200" dirty="0">
                <a:solidFill>
                  <a:schemeClr val="tx1"/>
                </a:solidFill>
                <a:effectLst/>
                <a:latin typeface="+mn-lt"/>
                <a:ea typeface="+mn-ea"/>
                <a:cs typeface="+mn-cs"/>
              </a:rPr>
              <a:t>s a result of shared videos, several protests emerged among Iranians in the US, Canada, Australia and Asia (interventions) showing solidarity with the protestors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Establish collective identity, solidarity and feelings of groupness; reduce attention to differences that exist within the group</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Anonymity provides the possibility of expressing views that might otherwise be punished or sanctioned</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Reduce likelihood of a real debate.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seek websites, forums or blogs with like-minded people who reinforce their views of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Online media is therefore distinct from traditional media: if one ﬂips on the television news, one is forced to view whatever news stories the mass media chooses to run, thus exposing oneself to opposing points of view and thereby gaining a fuller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Multiple sources </a:t>
            </a:r>
            <a:r>
              <a:rPr lang="en-US" sz="1200" b="0" i="0" u="none" strike="noStrike" kern="1200" dirty="0">
                <a:solidFill>
                  <a:schemeClr val="tx1"/>
                </a:solidFill>
                <a:effectLst/>
                <a:latin typeface="+mn-lt"/>
                <a:ea typeface="+mn-ea"/>
                <a:cs typeface="+mn-cs"/>
                <a:sym typeface="Wingdings" panose="05000000000000000000" pitchFamily="2" charset="2"/>
              </a:rPr>
              <a:t> unable to choose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latin typeface="+mn-lt"/>
                <a:ea typeface="+mn-ea"/>
                <a:cs typeface="+mn-cs"/>
              </a:rPr>
              <a:t>Fragmentation of </a:t>
            </a:r>
            <a:r>
              <a:rPr lang="fr-CA" sz="1200" b="1" kern="1200" dirty="0" err="1">
                <a:solidFill>
                  <a:schemeClr val="tx1"/>
                </a:solidFill>
                <a:latin typeface="+mn-lt"/>
                <a:ea typeface="+mn-ea"/>
                <a:cs typeface="+mn-cs"/>
              </a:rPr>
              <a:t>discourse</a:t>
            </a:r>
            <a:r>
              <a:rPr lang="fr-CA" sz="1200" b="1" kern="1200" dirty="0">
                <a:solidFill>
                  <a:schemeClr val="tx1"/>
                </a:solidFill>
                <a:latin typeface="+mn-lt"/>
                <a:ea typeface="+mn-ea"/>
                <a:cs typeface="+mn-cs"/>
              </a:rPr>
              <a:t> and </a:t>
            </a:r>
            <a:r>
              <a:rPr lang="fr-CA" sz="1200" b="1" kern="1200" dirty="0" err="1">
                <a:solidFill>
                  <a:schemeClr val="tx1"/>
                </a:solidFill>
                <a:latin typeface="+mn-lt"/>
                <a:ea typeface="+mn-ea"/>
                <a:cs typeface="+mn-cs"/>
              </a:rPr>
              <a:t>community</a:t>
            </a:r>
            <a:endParaRPr lang="en-CA" sz="1200" b="1"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Internet "allows people who agree with each other to talk to each other and gives them the impression of being part of a much larger network than is necessarily the case.“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discussions that lead to fragmentation and polarization rather than consensus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dirty="0">
                <a:solidFill>
                  <a:schemeClr val="tx1"/>
                </a:solidFill>
                <a:latin typeface="+mn-lt"/>
                <a:ea typeface="+mn-ea"/>
                <a:cs typeface="+mn-cs"/>
              </a:rPr>
              <a:t>Segmentation of </a:t>
            </a:r>
            <a:r>
              <a:rPr lang="fr-CA" sz="1200" b="1" kern="1200" dirty="0" err="1">
                <a:solidFill>
                  <a:schemeClr val="tx1"/>
                </a:solidFill>
                <a:latin typeface="+mn-lt"/>
                <a:ea typeface="+mn-ea"/>
                <a:cs typeface="+mn-cs"/>
              </a:rPr>
              <a:t>representative</a:t>
            </a:r>
            <a:r>
              <a:rPr lang="fr-CA" sz="1200" b="1" kern="1200" dirty="0">
                <a:solidFill>
                  <a:schemeClr val="tx1"/>
                </a:solidFill>
                <a:latin typeface="+mn-lt"/>
                <a:ea typeface="+mn-ea"/>
                <a:cs typeface="+mn-cs"/>
              </a:rPr>
              <a:t> </a:t>
            </a:r>
            <a:r>
              <a:rPr lang="fr-CA" sz="1200" b="1" kern="1200" dirty="0" err="1">
                <a:solidFill>
                  <a:schemeClr val="tx1"/>
                </a:solidFill>
                <a:latin typeface="+mn-lt"/>
                <a:ea typeface="+mn-ea"/>
                <a:cs typeface="+mn-cs"/>
              </a:rPr>
              <a:t>voices</a:t>
            </a:r>
            <a:endParaRPr lang="fr-CA" sz="1200" b="1"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became the voice of a selected group of people who had access to better Internet connection and had a better usage of anti-filtering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Does the net-activism rethink the concepts of participation and democracy?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Lost of the sense of “activity/action”. With all this information so readily available, there is a rising trend of "slacktivism" or "clicktivism".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2017 research’s findings suggested that contrary to public opinions and early theorizing, the Internet enhance political interest and fosters civic and democratic values. Online activism fuels offline activism and vise versa. Making young people engages in one type of activity makes it more probable that they would engage in others; making engage in soft activities makes it more probable that they would engage in “hard activities”.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people begin to think that clicking "like" on something is enough of a contribution, or that posting information about a current hot topic on their Facebook page or Twitter feed means that they have made a difference.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Give more voices to people who have access and ability… </a:t>
            </a:r>
            <a:r>
              <a:rPr lang="en-US" sz="1200" b="0" i="0" u="none" strike="noStrike" kern="1200" dirty="0" err="1">
                <a:solidFill>
                  <a:schemeClr val="tx1"/>
                </a:solidFill>
                <a:effectLst/>
                <a:latin typeface="+mn-lt"/>
                <a:ea typeface="+mn-ea"/>
                <a:cs typeface="+mn-cs"/>
              </a:rPr>
              <a:t>sociodemocratic</a:t>
            </a:r>
            <a:r>
              <a:rPr lang="en-US" sz="1200" b="0" i="0" u="none" strike="noStrike" kern="1200" dirty="0">
                <a:solidFill>
                  <a:schemeClr val="tx1"/>
                </a:solidFill>
                <a:effectLst/>
                <a:latin typeface="+mn-lt"/>
                <a:ea typeface="+mn-ea"/>
                <a:cs typeface="+mn-cs"/>
              </a:rPr>
              <a:t> categorization.</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hlinkClick r:id="rId3" tooltip="Hactivism"/>
            </a:endParaRPr>
          </a:p>
          <a:p>
            <a:pPr marL="0" indent="0">
              <a:buFont typeface="Arial" panose="020B0604020202020204" pitchFamily="34" charset="0"/>
              <a:buNone/>
            </a:pPr>
            <a:r>
              <a:rPr lang="en-US" b="1" dirty="0"/>
              <a:t>A form of net-activism? </a:t>
            </a:r>
            <a:r>
              <a:rPr lang="en-CA" dirty="0"/>
              <a:t>Civil disobedience</a:t>
            </a:r>
            <a:endParaRPr lang="en-US" sz="1200" b="1" i="0" u="none" strike="noStrike" kern="1200" dirty="0">
              <a:solidFill>
                <a:schemeClr val="tx1"/>
              </a:solidFill>
              <a:effectLst/>
              <a:latin typeface="+mn-lt"/>
              <a:ea typeface="+mn-ea"/>
              <a:cs typeface="+mn-cs"/>
              <a:hlinkClick r:id="rId3" tooltip="Hactivism"/>
            </a:endParaRPr>
          </a:p>
          <a:p>
            <a:r>
              <a:rPr lang="en-US" sz="1200" b="0" i="0" u="none" strike="noStrike" kern="1200" dirty="0" err="1">
                <a:solidFill>
                  <a:schemeClr val="tx1"/>
                </a:solidFill>
                <a:effectLst/>
                <a:latin typeface="+mn-lt"/>
                <a:ea typeface="+mn-ea"/>
                <a:cs typeface="+mn-cs"/>
                <a:hlinkClick r:id="rId3" tooltip="Hactivism"/>
              </a:rPr>
              <a:t>Hactivism</a:t>
            </a:r>
            <a:r>
              <a:rPr lang="en-US" sz="1200" b="0" i="0" u="none" strike="noStrike" kern="1200" dirty="0">
                <a:solidFill>
                  <a:schemeClr val="tx1"/>
                </a:solidFill>
                <a:effectLst/>
                <a:latin typeface="+mn-lt"/>
                <a:ea typeface="+mn-ea"/>
                <a:cs typeface="+mn-cs"/>
              </a:rPr>
              <a:t>: acts of electronic disruption </a:t>
            </a:r>
          </a:p>
          <a:p>
            <a:r>
              <a:rPr lang="en-US" sz="1200" b="1" i="0" u="none" strike="noStrike" kern="1200" dirty="0">
                <a:solidFill>
                  <a:schemeClr val="tx1"/>
                </a:solidFill>
                <a:effectLst/>
                <a:latin typeface="+mn-lt"/>
                <a:ea typeface="+mn-ea"/>
                <a:cs typeface="+mn-cs"/>
                <a:hlinkClick r:id="rId4" tooltip="Cyberterrorism"/>
              </a:rPr>
              <a:t>cyberterrorism</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acts of physical harm caused by the disruption of power grids, traffic control, and other systems of resource delivery and public safety)</a:t>
            </a:r>
          </a:p>
          <a:p>
            <a:r>
              <a:rPr lang="en-US" sz="1200" b="1" i="0" u="none" strike="noStrike" kern="1200" dirty="0" err="1">
                <a:solidFill>
                  <a:schemeClr val="tx1"/>
                </a:solidFill>
                <a:effectLst/>
                <a:latin typeface="+mn-lt"/>
                <a:ea typeface="+mn-ea"/>
                <a:cs typeface="+mn-cs"/>
              </a:rPr>
              <a:t>Cybersectarianism</a:t>
            </a:r>
            <a:r>
              <a:rPr lang="en-US" sz="1200" b="0" i="0" u="none" strike="noStrike" kern="1200" dirty="0">
                <a:solidFill>
                  <a:schemeClr val="tx1"/>
                </a:solidFill>
                <a:effectLst/>
                <a:latin typeface="+mn-lt"/>
                <a:ea typeface="+mn-ea"/>
                <a:cs typeface="+mn-cs"/>
              </a:rPr>
              <a:t> is the phenomenon of </a:t>
            </a:r>
            <a:r>
              <a:rPr lang="en-US" sz="1200" b="0" i="0" u="none" strike="noStrike" kern="1200" dirty="0">
                <a:solidFill>
                  <a:schemeClr val="tx1"/>
                </a:solidFill>
                <a:effectLst/>
                <a:latin typeface="+mn-lt"/>
                <a:ea typeface="+mn-ea"/>
                <a:cs typeface="+mn-cs"/>
                <a:hlinkClick r:id="rId5" tooltip="New religious movements"/>
              </a:rPr>
              <a:t>new religious movements</a:t>
            </a:r>
            <a:r>
              <a:rPr lang="en-US" sz="1200" b="0" i="0" u="none" strike="noStrike" kern="1200" dirty="0">
                <a:solidFill>
                  <a:schemeClr val="tx1"/>
                </a:solidFill>
                <a:effectLst/>
                <a:latin typeface="+mn-lt"/>
                <a:ea typeface="+mn-ea"/>
                <a:cs typeface="+mn-cs"/>
              </a:rPr>
              <a:t> and other groups using the </a:t>
            </a:r>
            <a:r>
              <a:rPr lang="en-US" sz="1200" b="0" i="0" u="none" strike="noStrike" kern="1200" dirty="0">
                <a:solidFill>
                  <a:schemeClr val="tx1"/>
                </a:solidFill>
                <a:effectLst/>
                <a:latin typeface="+mn-lt"/>
                <a:ea typeface="+mn-ea"/>
                <a:cs typeface="+mn-cs"/>
                <a:hlinkClick r:id="rId6" tooltip="Internet"/>
              </a:rPr>
              <a:t>Internet</a:t>
            </a:r>
            <a:r>
              <a:rPr lang="en-US" sz="1200" b="0" i="0" u="none" strike="noStrike" kern="1200" dirty="0">
                <a:solidFill>
                  <a:schemeClr val="tx1"/>
                </a:solidFill>
                <a:effectLst/>
                <a:latin typeface="+mn-lt"/>
                <a:ea typeface="+mn-ea"/>
                <a:cs typeface="+mn-cs"/>
              </a:rPr>
              <a:t> for text distribution, recruitment, and </a:t>
            </a:r>
            <a:r>
              <a:rPr lang="en-US" sz="1200" b="0" i="0" u="none" strike="noStrike" kern="1200" dirty="0">
                <a:solidFill>
                  <a:schemeClr val="tx1"/>
                </a:solidFill>
                <a:effectLst/>
                <a:latin typeface="+mn-lt"/>
                <a:ea typeface="+mn-ea"/>
                <a:cs typeface="+mn-cs"/>
                <a:hlinkClick r:id="rId7" tooltip="Information sharing"/>
              </a:rPr>
              <a:t>information sharing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Cybersectarianism</a:t>
            </a:r>
            <a:r>
              <a:rPr lang="en-US" sz="1200" b="0" i="0" u="none" strike="noStrike" kern="1200" dirty="0">
                <a:solidFill>
                  <a:schemeClr val="tx1"/>
                </a:solidFill>
                <a:effectLst/>
                <a:latin typeface="+mn-lt"/>
                <a:ea typeface="+mn-ea"/>
                <a:cs typeface="+mn-cs"/>
              </a:rPr>
              <a:t> as an organizational form involves: "highly dispersed small groups of practitioners that may remain largely anonymous within the larger social context and operate in relative secrecy, while still linked remotely to a larger network of believers who share a set of practices and texts, and often a common devotion to a particular leader. Overseas supporters provide funding and support; domestic practitioners distribute tracts, participate in acts of resistance, and share information on the internal situation with outsiders. Collectively, members and practitioners of such sects construct viable virtual communities of faith, exchanging personal testimonies and engaging in collective study via email, on-line chat rooms and web-based message boards.</a:t>
            </a:r>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5</a:t>
            </a:fld>
            <a:endParaRPr lang="en-CA"/>
          </a:p>
        </p:txBody>
      </p:sp>
    </p:spTree>
    <p:extLst>
      <p:ext uri="{BB962C8B-B14F-4D97-AF65-F5344CB8AC3E}">
        <p14:creationId xmlns:p14="http://schemas.microsoft.com/office/powerpoint/2010/main" val="362964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noProof="0" dirty="0"/>
              <a:t>Net activism embody the idea to achieve political or social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t>It is taking place or is help by Internet. </a:t>
            </a:r>
          </a:p>
          <a:p>
            <a:r>
              <a:rPr lang="en-CA" b="0" noProof="0" dirty="0"/>
              <a:t>Internet is the environment where net activism lives.</a:t>
            </a:r>
          </a:p>
          <a:p>
            <a:r>
              <a:rPr lang="en-CA" b="0" noProof="0" dirty="0"/>
              <a:t>The way Internet is shaped / regulated will invariably influence its power to impact socio-political movements</a:t>
            </a:r>
          </a:p>
        </p:txBody>
      </p:sp>
      <p:sp>
        <p:nvSpPr>
          <p:cNvPr id="4" name="Slide Number Placeholder 3"/>
          <p:cNvSpPr>
            <a:spLocks noGrp="1"/>
          </p:cNvSpPr>
          <p:nvPr>
            <p:ph type="sldNum" sz="quarter" idx="10"/>
          </p:nvPr>
        </p:nvSpPr>
        <p:spPr/>
        <p:txBody>
          <a:bodyPr/>
          <a:lstStyle/>
          <a:p>
            <a:fld id="{3223A8DA-140B-4726-AB1E-14DDEE3937BB}" type="slidenum">
              <a:rPr lang="en-CA" smtClean="0"/>
              <a:t>6</a:t>
            </a:fld>
            <a:endParaRPr lang="en-CA"/>
          </a:p>
        </p:txBody>
      </p:sp>
    </p:spTree>
    <p:extLst>
      <p:ext uri="{BB962C8B-B14F-4D97-AF65-F5344CB8AC3E}">
        <p14:creationId xmlns:p14="http://schemas.microsoft.com/office/powerpoint/2010/main" val="345494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https://freedomhouse.org/report/freedom-net/freedom-net-2017</a:t>
            </a:r>
          </a:p>
          <a:p>
            <a:r>
              <a:rPr lang="en-US" sz="1200" b="0" i="0" u="none" strike="noStrike" kern="1200" dirty="0">
                <a:solidFill>
                  <a:schemeClr val="tx1"/>
                </a:solidFill>
                <a:effectLst/>
                <a:latin typeface="+mn-lt"/>
                <a:ea typeface="+mn-ea"/>
                <a:cs typeface="+mn-cs"/>
              </a:rPr>
              <a:t>Free zone: meaning there are no major obstacles to access, onerous restrictions on content, or serious violations of user rights in the form of unchecked surveillance or unjust repercussions for legitimate speech.</a:t>
            </a:r>
          </a:p>
          <a:p>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rPr>
              <a:t>Freedom House is </a:t>
            </a:r>
            <a:r>
              <a:rPr lang="en-US" sz="1200" b="0" i="0" u="none" strike="noStrike" kern="1200" dirty="0">
                <a:solidFill>
                  <a:schemeClr val="tx1"/>
                </a:solidFill>
                <a:effectLst/>
                <a:latin typeface="+mn-lt"/>
                <a:ea typeface="+mn-ea"/>
                <a:cs typeface="+mn-cs"/>
              </a:rPr>
              <a:t>an independent watchdog organization dedicated to the expansion of freedom and democracy around the world.</a:t>
            </a:r>
          </a:p>
          <a:p>
            <a:pPr fontAlgn="base"/>
            <a:r>
              <a:rPr lang="en-US" sz="1200" b="0" i="0" u="none" strike="noStrike" kern="1200" dirty="0">
                <a:solidFill>
                  <a:schemeClr val="tx1"/>
                </a:solidFill>
                <a:effectLst/>
                <a:latin typeface="+mn-lt"/>
                <a:ea typeface="+mn-ea"/>
                <a:cs typeface="+mn-cs"/>
              </a:rPr>
              <a:t>We analyze the challenges to freedom, advocate for greater political rights and civil liberties, and support frontline activists to defend human rights and promote democratic change. Founded in 1941, Freedom House was the first American organization to champion the advancement of freedom globally.</a:t>
            </a:r>
          </a:p>
          <a:p>
            <a:pPr fontAlgn="base"/>
            <a:r>
              <a:rPr lang="en-US" sz="1200" b="0" i="0" u="none" strike="noStrike" kern="1200" dirty="0">
                <a:solidFill>
                  <a:schemeClr val="tx1"/>
                </a:solidFill>
                <a:effectLst/>
                <a:latin typeface="+mn-lt"/>
                <a:ea typeface="+mn-ea"/>
                <a:cs typeface="+mn-cs"/>
              </a:rPr>
              <a:t>We recognize that freedom is possible only in democratic political environments where governments are accountable to their own people; the rule of law prevails; and freedoms of expression, association, and belief, as well as respect for the rights of minorities and women, are guaranteed. More than 2.5 billion people live in countries that Freedom House designates “Not Free,” more than a third of the globe’s population.</a:t>
            </a:r>
          </a:p>
          <a:p>
            <a:endParaRPr lang="en-CA" dirty="0"/>
          </a:p>
          <a:p>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7</a:t>
            </a:fld>
            <a:endParaRPr lang="en-CA"/>
          </a:p>
        </p:txBody>
      </p:sp>
    </p:spTree>
    <p:extLst>
      <p:ext uri="{BB962C8B-B14F-4D97-AF65-F5344CB8AC3E}">
        <p14:creationId xmlns:p14="http://schemas.microsoft.com/office/powerpoint/2010/main" val="37021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dirty="0"/>
              <a:t>https://freedomhouse.org/report/freedom-net/freedom-net-2017</a:t>
            </a:r>
          </a:p>
          <a:p>
            <a:r>
              <a:rPr lang="fr-CA" sz="1600" dirty="0"/>
              <a:t>32 countries</a:t>
            </a:r>
            <a:r>
              <a:rPr lang="en-CA" sz="1600" dirty="0"/>
              <a:t> have been on decline of freedom vs 13 have made gains</a:t>
            </a:r>
          </a:p>
          <a:p>
            <a:pPr marL="742950" lvl="1" indent="-285750">
              <a:buFont typeface="Arial" panose="020B0604020202020204" pitchFamily="34" charset="0"/>
              <a:buChar char="•"/>
            </a:pPr>
            <a:r>
              <a:rPr lang="fr-CA" dirty="0"/>
              <a:t>32 countries</a:t>
            </a:r>
            <a:r>
              <a:rPr lang="en-CA" dirty="0"/>
              <a:t> have been on decline of freedom vs 13 have made gains</a:t>
            </a:r>
          </a:p>
          <a:p>
            <a:pPr marL="742950" lvl="1" indent="-285750">
              <a:buFont typeface="Arial" panose="020B0604020202020204" pitchFamily="34" charset="0"/>
              <a:buChar char="•"/>
            </a:pPr>
            <a:r>
              <a:rPr lang="fr-CA" dirty="0"/>
              <a:t>B</a:t>
            </a:r>
            <a:r>
              <a:rPr lang="en-CA" dirty="0" err="1"/>
              <a:t>iggest</a:t>
            </a:r>
            <a:r>
              <a:rPr lang="en-CA" dirty="0"/>
              <a:t> declines: Ukraine, Egypt, Turkey</a:t>
            </a:r>
          </a:p>
          <a:p>
            <a:pPr marL="228600" indent="-228600">
              <a:buFont typeface="+mj-lt"/>
              <a:buAutoNum type="arabicPeriod"/>
            </a:pPr>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8</a:t>
            </a:fld>
            <a:endParaRPr lang="en-CA"/>
          </a:p>
        </p:txBody>
      </p:sp>
    </p:spTree>
    <p:extLst>
      <p:ext uri="{BB962C8B-B14F-4D97-AF65-F5344CB8AC3E}">
        <p14:creationId xmlns:p14="http://schemas.microsoft.com/office/powerpoint/2010/main" val="358088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23A8DA-140B-4726-AB1E-14DDEE3937BB}" type="slidenum">
              <a:rPr lang="en-CA" smtClean="0"/>
              <a:t>9</a:t>
            </a:fld>
            <a:endParaRPr lang="en-CA"/>
          </a:p>
        </p:txBody>
      </p:sp>
    </p:spTree>
    <p:extLst>
      <p:ext uri="{BB962C8B-B14F-4D97-AF65-F5344CB8AC3E}">
        <p14:creationId xmlns:p14="http://schemas.microsoft.com/office/powerpoint/2010/main" val="231908101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2/26/2018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2/26/2018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2/26/2018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2/26/2018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wired.com/2016/11/livestreaming-transforming-activism/"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hyperlink" Target="https://www.huffingtonpost.com/2010/02/16/neda-video-wins-polk-award_n_463378.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19248086"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g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gif"/><Relationship Id="rId9" Type="http://schemas.openxmlformats.org/officeDocument/2006/relationships/image" Target="../media/image38.png"/><Relationship Id="rId14" Type="http://schemas.openxmlformats.org/officeDocument/2006/relationships/hyperlink" Target="http://www.cbc.ca/player/play/265200108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AN-kIJI_5w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D3BF-6B0A-4D28-B641-EA0309C2A917}"/>
              </a:ext>
            </a:extLst>
          </p:cNvPr>
          <p:cNvSpPr>
            <a:spLocks noGrp="1"/>
          </p:cNvSpPr>
          <p:nvPr>
            <p:ph type="ctrTitle"/>
          </p:nvPr>
        </p:nvSpPr>
        <p:spPr/>
        <p:txBody>
          <a:bodyPr/>
          <a:lstStyle/>
          <a:p>
            <a:r>
              <a:rPr lang="fr-CA" dirty="0"/>
              <a:t>Net-</a:t>
            </a:r>
            <a:r>
              <a:rPr lang="fr-CA" dirty="0" err="1"/>
              <a:t>Activism</a:t>
            </a:r>
            <a:endParaRPr lang="en-CA" dirty="0"/>
          </a:p>
        </p:txBody>
      </p:sp>
      <p:sp>
        <p:nvSpPr>
          <p:cNvPr id="3" name="Subtitle 2">
            <a:extLst>
              <a:ext uri="{FF2B5EF4-FFF2-40B4-BE49-F238E27FC236}">
                <a16:creationId xmlns:a16="http://schemas.microsoft.com/office/drawing/2014/main" id="{B8109832-31B9-468A-97A4-2A228C1982BC}"/>
              </a:ext>
            </a:extLst>
          </p:cNvPr>
          <p:cNvSpPr>
            <a:spLocks noGrp="1"/>
          </p:cNvSpPr>
          <p:nvPr>
            <p:ph type="subTitle" idx="1"/>
          </p:nvPr>
        </p:nvSpPr>
        <p:spPr/>
        <p:txBody>
          <a:bodyPr>
            <a:normAutofit/>
          </a:bodyPr>
          <a:lstStyle/>
          <a:p>
            <a:r>
              <a:rPr lang="fr-CA" dirty="0"/>
              <a:t>By Claudio </a:t>
            </a:r>
            <a:r>
              <a:rPr lang="fr-CA" dirty="0" err="1"/>
              <a:t>Storelli</a:t>
            </a:r>
            <a:r>
              <a:rPr lang="fr-CA" dirty="0"/>
              <a:t> and Laura Courdi</a:t>
            </a:r>
          </a:p>
          <a:p>
            <a:r>
              <a:rPr lang="fr-CA" dirty="0" err="1"/>
              <a:t>February</a:t>
            </a:r>
            <a:r>
              <a:rPr lang="fr-CA" dirty="0"/>
              <a:t> 28, 2018</a:t>
            </a:r>
            <a:endParaRPr lang="en-CA" dirty="0"/>
          </a:p>
        </p:txBody>
      </p:sp>
    </p:spTree>
    <p:extLst>
      <p:ext uri="{BB962C8B-B14F-4D97-AF65-F5344CB8AC3E}">
        <p14:creationId xmlns:p14="http://schemas.microsoft.com/office/powerpoint/2010/main" val="42910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ight to Privacy…"/>
          <p:cNvSpPr txBox="1"/>
          <p:nvPr/>
        </p:nvSpPr>
        <p:spPr>
          <a:xfrm>
            <a:off x="331188" y="1583031"/>
            <a:ext cx="3624874" cy="46253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180472" indent="-180472">
              <a:buSzPct val="100000"/>
              <a:buChar char="-"/>
              <a:defRPr>
                <a:latin typeface="Rockwell"/>
                <a:ea typeface="Rockwell"/>
                <a:cs typeface="Rockwell"/>
                <a:sym typeface="Rockwell"/>
              </a:defRPr>
            </a:pPr>
            <a:r>
              <a:rPr dirty="0"/>
              <a:t>Right to Privacy</a:t>
            </a:r>
          </a:p>
          <a:p>
            <a:pPr marL="180472" indent="-180472">
              <a:buSzPct val="100000"/>
              <a:buChar cha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Right to Freedom of Expression</a:t>
            </a:r>
          </a:p>
          <a:p>
            <a:pPr marL="180472" indent="-180472">
              <a:buSzPct val="100000"/>
              <a:buChar cha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Right to be Forgotten</a:t>
            </a:r>
          </a:p>
          <a:p>
            <a:pPr marL="180472" indent="-180472">
              <a:buSzPct val="100000"/>
              <a:buChar cha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Right to Internet Access</a:t>
            </a:r>
          </a:p>
          <a:p>
            <a:pPr marL="180472" indent="-180472">
              <a:buSzPct val="100000"/>
              <a:buChar cha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Right to Own Data</a:t>
            </a:r>
          </a:p>
          <a:p>
            <a:pPr marL="180472" indent="-180472">
              <a:buSzPct val="100000"/>
              <a:buChar cha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Copyrights</a:t>
            </a:r>
          </a:p>
          <a:p>
            <a:pPr marL="180472" indent="-180472">
              <a:buSzPct val="100000"/>
              <a:buChar cha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Moral Rights</a:t>
            </a:r>
          </a:p>
          <a:p>
            <a:pP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Contract Law</a:t>
            </a:r>
          </a:p>
          <a:p>
            <a:pPr>
              <a:defRPr>
                <a:latin typeface="Rockwell"/>
                <a:ea typeface="Rockwell"/>
                <a:cs typeface="Rockwell"/>
                <a:sym typeface="Rockwell"/>
              </a:defRPr>
            </a:pPr>
            <a:endParaRPr dirty="0"/>
          </a:p>
          <a:p>
            <a:pPr marL="180472" indent="-180472">
              <a:buSzPct val="100000"/>
              <a:buChar char="-"/>
              <a:defRPr>
                <a:latin typeface="Rockwell"/>
                <a:ea typeface="Rockwell"/>
                <a:cs typeface="Rockwell"/>
                <a:sym typeface="Rockwell"/>
              </a:defRPr>
            </a:pPr>
            <a:r>
              <a:rPr dirty="0"/>
              <a:t>And…?</a:t>
            </a:r>
          </a:p>
        </p:txBody>
      </p:sp>
      <p:pic>
        <p:nvPicPr>
          <p:cNvPr id="346" name="Internet_map_1024_-_transparent,_inverted.png" descr="Internet_map_1024_-_transparent,_inverted.png"/>
          <p:cNvPicPr>
            <a:picLocks noChangeAspect="1"/>
          </p:cNvPicPr>
          <p:nvPr/>
        </p:nvPicPr>
        <p:blipFill>
          <a:blip r:embed="rId3">
            <a:extLst/>
          </a:blip>
          <a:stretch>
            <a:fillRect/>
          </a:stretch>
        </p:blipFill>
        <p:spPr>
          <a:xfrm>
            <a:off x="4856963" y="731520"/>
            <a:ext cx="5959083" cy="5721532"/>
          </a:xfrm>
          <a:prstGeom prst="rect">
            <a:avLst/>
          </a:prstGeom>
          <a:ln w="12700">
            <a:miter lim="400000"/>
          </a:ln>
        </p:spPr>
      </p:pic>
      <p:sp>
        <p:nvSpPr>
          <p:cNvPr id="6" name="Title 1">
            <a:extLst>
              <a:ext uri="{FF2B5EF4-FFF2-40B4-BE49-F238E27FC236}">
                <a16:creationId xmlns:a16="http://schemas.microsoft.com/office/drawing/2014/main" id="{02EC1F84-8C3C-4704-9E9D-8C00C2BADD13}"/>
              </a:ext>
            </a:extLst>
          </p:cNvPr>
          <p:cNvSpPr>
            <a:spLocks noGrp="1"/>
          </p:cNvSpPr>
          <p:nvPr>
            <p:ph type="title"/>
          </p:nvPr>
        </p:nvSpPr>
        <p:spPr>
          <a:xfrm>
            <a:off x="429768" y="163637"/>
            <a:ext cx="10058123" cy="946706"/>
          </a:xfrm>
        </p:spPr>
        <p:txBody>
          <a:bodyPr/>
          <a:lstStyle/>
          <a:p>
            <a:r>
              <a:rPr lang="fr-CA" dirty="0"/>
              <a:t>Digital </a:t>
            </a:r>
            <a:r>
              <a:rPr lang="fr-CA" dirty="0" err="1"/>
              <a:t>rights</a:t>
            </a:r>
            <a:endParaRPr lang="en-CA" dirty="0"/>
          </a:p>
        </p:txBody>
      </p:sp>
    </p:spTree>
    <p:extLst>
      <p:ext uri="{BB962C8B-B14F-4D97-AF65-F5344CB8AC3E}">
        <p14:creationId xmlns:p14="http://schemas.microsoft.com/office/powerpoint/2010/main" val="1898367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D4A72-8D61-4F29-B95B-402913E60493}"/>
              </a:ext>
            </a:extLst>
          </p:cNvPr>
          <p:cNvSpPr>
            <a:spLocks noGrp="1"/>
          </p:cNvSpPr>
          <p:nvPr>
            <p:ph type="ctrTitle"/>
          </p:nvPr>
        </p:nvSpPr>
        <p:spPr/>
        <p:txBody>
          <a:bodyPr>
            <a:normAutofit/>
          </a:bodyPr>
          <a:lstStyle/>
          <a:p>
            <a:r>
              <a:rPr lang="en-CA" sz="8800" dirty="0"/>
              <a:t>digital communication tools</a:t>
            </a:r>
          </a:p>
        </p:txBody>
      </p:sp>
      <p:sp>
        <p:nvSpPr>
          <p:cNvPr id="6" name="Subtitle 5">
            <a:extLst>
              <a:ext uri="{FF2B5EF4-FFF2-40B4-BE49-F238E27FC236}">
                <a16:creationId xmlns:a16="http://schemas.microsoft.com/office/drawing/2014/main" id="{F751F8EA-633E-44D4-9F84-2EC91A5DD1D2}"/>
              </a:ext>
            </a:extLst>
          </p:cNvPr>
          <p:cNvSpPr>
            <a:spLocks noGrp="1"/>
          </p:cNvSpPr>
          <p:nvPr>
            <p:ph type="subTitle" idx="1"/>
          </p:nvPr>
        </p:nvSpPr>
        <p:spPr>
          <a:xfrm>
            <a:off x="1069848" y="4389120"/>
            <a:ext cx="8001000" cy="1069848"/>
          </a:xfrm>
        </p:spPr>
        <p:txBody>
          <a:bodyPr>
            <a:normAutofit/>
          </a:bodyPr>
          <a:lstStyle/>
          <a:p>
            <a:r>
              <a:rPr lang="en-CA" sz="4400" dirty="0"/>
              <a:t>Promoting Net-Activism</a:t>
            </a:r>
          </a:p>
        </p:txBody>
      </p:sp>
    </p:spTree>
    <p:extLst>
      <p:ext uri="{BB962C8B-B14F-4D97-AF65-F5344CB8AC3E}">
        <p14:creationId xmlns:p14="http://schemas.microsoft.com/office/powerpoint/2010/main" val="256791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BAC2-913B-4F66-B3C4-5B1631946F14}"/>
              </a:ext>
            </a:extLst>
          </p:cNvPr>
          <p:cNvSpPr>
            <a:spLocks noGrp="1"/>
          </p:cNvSpPr>
          <p:nvPr>
            <p:ph type="title"/>
          </p:nvPr>
        </p:nvSpPr>
        <p:spPr/>
        <p:txBody>
          <a:bodyPr/>
          <a:lstStyle/>
          <a:p>
            <a:r>
              <a:rPr lang="fr-CA" dirty="0"/>
              <a:t>E-</a:t>
            </a:r>
            <a:r>
              <a:rPr lang="fr-CA" dirty="0" err="1"/>
              <a:t>petition</a:t>
            </a:r>
            <a:endParaRPr lang="en-CA" dirty="0"/>
          </a:p>
        </p:txBody>
      </p:sp>
      <p:sp>
        <p:nvSpPr>
          <p:cNvPr id="3" name="Text Placeholder 2">
            <a:extLst>
              <a:ext uri="{FF2B5EF4-FFF2-40B4-BE49-F238E27FC236}">
                <a16:creationId xmlns:a16="http://schemas.microsoft.com/office/drawing/2014/main" id="{9EC2D158-5418-4E22-854F-1E49330CDC20}"/>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33175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p:cNvSpPr txBox="1">
            <a:spLocks noGrp="1"/>
          </p:cNvSpPr>
          <p:nvPr>
            <p:ph type="title"/>
          </p:nvPr>
        </p:nvSpPr>
        <p:spPr>
          <a:xfrm>
            <a:off x="8549640" y="1025144"/>
            <a:ext cx="3640040" cy="1494524"/>
          </a:xfrm>
          <a:prstGeom prst="rect">
            <a:avLst/>
          </a:prstGeom>
        </p:spPr>
        <p:txBody>
          <a:bodyPr/>
          <a:lstStyle/>
          <a:p>
            <a:r>
              <a:rPr lang="fr-CA" dirty="0"/>
              <a:t>E-</a:t>
            </a:r>
            <a:r>
              <a:rPr dirty="0"/>
              <a:t>Petitions = Slacktivism?</a:t>
            </a:r>
          </a:p>
        </p:txBody>
      </p:sp>
      <p:sp>
        <p:nvSpPr>
          <p:cNvPr id="208" name="Text Placeholder 3"/>
          <p:cNvSpPr txBox="1">
            <a:spLocks noGrp="1"/>
          </p:cNvSpPr>
          <p:nvPr>
            <p:ph type="body" sz="quarter" idx="1"/>
          </p:nvPr>
        </p:nvSpPr>
        <p:spPr>
          <a:xfrm>
            <a:off x="8549640" y="2423160"/>
            <a:ext cx="3200402" cy="3291841"/>
          </a:xfrm>
          <a:prstGeom prst="rect">
            <a:avLst/>
          </a:prstGeom>
        </p:spPr>
        <p:txBody>
          <a:bodyPr/>
          <a:lstStyle/>
          <a:p>
            <a:pPr marL="0" indent="0">
              <a:lnSpc>
                <a:spcPct val="100000"/>
              </a:lnSpc>
              <a:spcBef>
                <a:spcPts val="1000"/>
              </a:spcBef>
              <a:buSzTx/>
              <a:buNone/>
              <a:defRPr sz="1400">
                <a:solidFill>
                  <a:srgbClr val="9E3611"/>
                </a:solidFill>
              </a:defRPr>
            </a:pPr>
            <a:endParaRPr dirty="0"/>
          </a:p>
        </p:txBody>
      </p:sp>
      <p:pic>
        <p:nvPicPr>
          <p:cNvPr id="209" name="Change Logo.png" descr="Change Logo.png"/>
          <p:cNvPicPr>
            <a:picLocks noChangeAspect="1"/>
          </p:cNvPicPr>
          <p:nvPr/>
        </p:nvPicPr>
        <p:blipFill>
          <a:blip r:embed="rId3">
            <a:extLst/>
          </a:blip>
          <a:stretch>
            <a:fillRect/>
          </a:stretch>
        </p:blipFill>
        <p:spPr>
          <a:xfrm>
            <a:off x="349547" y="884932"/>
            <a:ext cx="1943101" cy="571502"/>
          </a:xfrm>
          <a:prstGeom prst="rect">
            <a:avLst/>
          </a:prstGeom>
          <a:ln w="12700">
            <a:miter lim="400000"/>
          </a:ln>
        </p:spPr>
      </p:pic>
      <p:sp>
        <p:nvSpPr>
          <p:cNvPr id="210" name="- - - - - - - -    200 million people in 196 countries"/>
          <p:cNvSpPr txBox="1"/>
          <p:nvPr/>
        </p:nvSpPr>
        <p:spPr>
          <a:xfrm>
            <a:off x="2530231" y="991611"/>
            <a:ext cx="5245411"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Rockwell"/>
                <a:ea typeface="Rockwell"/>
                <a:cs typeface="Rockwell"/>
                <a:sym typeface="Rockwell"/>
              </a:defRPr>
            </a:lvl1pPr>
          </a:lstStyle>
          <a:p>
            <a:r>
              <a:t>- - - - - - - -    200 million people in 196 countries</a:t>
            </a:r>
          </a:p>
        </p:txBody>
      </p:sp>
      <p:pic>
        <p:nvPicPr>
          <p:cNvPr id="211" name="Avaaz Logo.png" descr="Avaaz Logo.png"/>
          <p:cNvPicPr>
            <a:picLocks noChangeAspect="1"/>
          </p:cNvPicPr>
          <p:nvPr/>
        </p:nvPicPr>
        <p:blipFill>
          <a:blip r:embed="rId4">
            <a:extLst/>
          </a:blip>
          <a:stretch>
            <a:fillRect/>
          </a:stretch>
        </p:blipFill>
        <p:spPr>
          <a:xfrm>
            <a:off x="432096" y="2360807"/>
            <a:ext cx="1570038" cy="721369"/>
          </a:xfrm>
          <a:prstGeom prst="rect">
            <a:avLst/>
          </a:prstGeom>
          <a:ln w="12700">
            <a:miter lim="400000"/>
          </a:ln>
        </p:spPr>
      </p:pic>
      <p:sp>
        <p:nvSpPr>
          <p:cNvPr id="212" name="- - - - - - - -    46 million people in 194 countries"/>
          <p:cNvSpPr txBox="1"/>
          <p:nvPr/>
        </p:nvSpPr>
        <p:spPr>
          <a:xfrm>
            <a:off x="2530231" y="2565903"/>
            <a:ext cx="5245411"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Rockwell"/>
                <a:ea typeface="Rockwell"/>
                <a:cs typeface="Rockwell"/>
                <a:sym typeface="Rockwell"/>
              </a:defRPr>
            </a:lvl1pPr>
          </a:lstStyle>
          <a:p>
            <a:r>
              <a:t>- - - - - - - -    46 million people in 194 countries</a:t>
            </a:r>
          </a:p>
        </p:txBody>
      </p:sp>
      <p:sp>
        <p:nvSpPr>
          <p:cNvPr id="213" name="PETITION PLATFORMS"/>
          <p:cNvSpPr txBox="1"/>
          <p:nvPr/>
        </p:nvSpPr>
        <p:spPr>
          <a:xfrm>
            <a:off x="349547" y="265295"/>
            <a:ext cx="4938288"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3200" b="1">
                <a:latin typeface="Rockwell"/>
                <a:ea typeface="Rockwell"/>
                <a:cs typeface="Rockwell"/>
                <a:sym typeface="Rockwell"/>
              </a:defRPr>
            </a:lvl1pPr>
          </a:lstStyle>
          <a:p>
            <a:r>
              <a:rPr dirty="0">
                <a:latin typeface="Rockwell Condensed" panose="02060603050405020104" pitchFamily="18" charset="0"/>
              </a:rPr>
              <a:t>PETITION</a:t>
            </a:r>
            <a:r>
              <a:rPr dirty="0"/>
              <a:t> </a:t>
            </a:r>
            <a:r>
              <a:rPr dirty="0">
                <a:latin typeface="Rockwell Condensed" panose="02060603050405020104" pitchFamily="18" charset="0"/>
              </a:rPr>
              <a:t>PLATFORMS</a:t>
            </a:r>
          </a:p>
        </p:txBody>
      </p:sp>
      <p:pic>
        <p:nvPicPr>
          <p:cNvPr id="214" name="Causes Logo.png" descr="Causes Logo.png"/>
          <p:cNvPicPr>
            <a:picLocks noChangeAspect="1"/>
          </p:cNvPicPr>
          <p:nvPr/>
        </p:nvPicPr>
        <p:blipFill>
          <a:blip r:embed="rId5">
            <a:extLst/>
          </a:blip>
          <a:stretch>
            <a:fillRect/>
          </a:stretch>
        </p:blipFill>
        <p:spPr>
          <a:xfrm>
            <a:off x="237696" y="1616193"/>
            <a:ext cx="2085838" cy="622953"/>
          </a:xfrm>
          <a:prstGeom prst="rect">
            <a:avLst/>
          </a:prstGeom>
          <a:ln w="12700">
            <a:miter lim="400000"/>
          </a:ln>
        </p:spPr>
      </p:pic>
      <p:sp>
        <p:nvSpPr>
          <p:cNvPr id="215" name="- - - - - - - -    186 million people in 156 countries"/>
          <p:cNvSpPr txBox="1"/>
          <p:nvPr/>
        </p:nvSpPr>
        <p:spPr>
          <a:xfrm>
            <a:off x="2523881" y="1772406"/>
            <a:ext cx="5245412"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Rockwell"/>
                <a:ea typeface="Rockwell"/>
                <a:cs typeface="Rockwell"/>
                <a:sym typeface="Rockwell"/>
              </a:defRPr>
            </a:lvl1pPr>
          </a:lstStyle>
          <a:p>
            <a:r>
              <a:t>- - - - - - - -    186 million people in 156 countries</a:t>
            </a:r>
          </a:p>
        </p:txBody>
      </p:sp>
      <p:pic>
        <p:nvPicPr>
          <p:cNvPr id="216" name="iPetitions Logo.png" descr="iPetitions Logo.png"/>
          <p:cNvPicPr>
            <a:picLocks noChangeAspect="1"/>
          </p:cNvPicPr>
          <p:nvPr/>
        </p:nvPicPr>
        <p:blipFill>
          <a:blip r:embed="rId6">
            <a:extLst/>
          </a:blip>
          <a:stretch>
            <a:fillRect/>
          </a:stretch>
        </p:blipFill>
        <p:spPr>
          <a:xfrm>
            <a:off x="174226" y="4669418"/>
            <a:ext cx="2073078" cy="660040"/>
          </a:xfrm>
          <a:prstGeom prst="rect">
            <a:avLst/>
          </a:prstGeom>
          <a:ln w="12700">
            <a:miter lim="400000"/>
          </a:ln>
        </p:spPr>
      </p:pic>
      <p:sp>
        <p:nvSpPr>
          <p:cNvPr id="217" name="- - - - - - - -    “one of the largest communities of online activists”"/>
          <p:cNvSpPr txBox="1"/>
          <p:nvPr/>
        </p:nvSpPr>
        <p:spPr>
          <a:xfrm>
            <a:off x="2523881" y="4799581"/>
            <a:ext cx="5245412"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latin typeface="Rockwell"/>
                <a:ea typeface="Rockwell"/>
                <a:cs typeface="Rockwell"/>
                <a:sym typeface="Rockwell"/>
              </a:defRPr>
            </a:pPr>
            <a:r>
              <a:t>- - - - - - - -    </a:t>
            </a:r>
            <a:r>
              <a:rPr sz="1300"/>
              <a:t>“one of the largest communities of online activists”</a:t>
            </a:r>
          </a:p>
        </p:txBody>
      </p:sp>
      <p:pic>
        <p:nvPicPr>
          <p:cNvPr id="218" name="YouSignLogo.png" descr="YouSignLogo.png"/>
          <p:cNvPicPr>
            <a:picLocks noChangeAspect="1"/>
          </p:cNvPicPr>
          <p:nvPr/>
        </p:nvPicPr>
        <p:blipFill>
          <a:blip r:embed="rId7">
            <a:extLst/>
          </a:blip>
          <a:stretch>
            <a:fillRect/>
          </a:stretch>
        </p:blipFill>
        <p:spPr>
          <a:xfrm>
            <a:off x="190797" y="3929379"/>
            <a:ext cx="2247902" cy="533402"/>
          </a:xfrm>
          <a:prstGeom prst="rect">
            <a:avLst/>
          </a:prstGeom>
          <a:ln w="12700">
            <a:miter lim="400000"/>
          </a:ln>
        </p:spPr>
      </p:pic>
      <p:sp>
        <p:nvSpPr>
          <p:cNvPr id="219" name="- - - - - - - -    1567 petitions and 647,382 profiles"/>
          <p:cNvSpPr txBox="1"/>
          <p:nvPr/>
        </p:nvSpPr>
        <p:spPr>
          <a:xfrm>
            <a:off x="2523881" y="4017009"/>
            <a:ext cx="5245412"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Rockwell"/>
                <a:ea typeface="Rockwell"/>
                <a:cs typeface="Rockwell"/>
                <a:sym typeface="Rockwell"/>
              </a:defRPr>
            </a:lvl1pPr>
          </a:lstStyle>
          <a:p>
            <a:r>
              <a:t>- - - - - - - -    1567 petitions and 647,382 profiles</a:t>
            </a:r>
          </a:p>
        </p:txBody>
      </p:sp>
      <p:pic>
        <p:nvPicPr>
          <p:cNvPr id="220" name="Activism.comLogo.png" descr="Activism.comLogo.png"/>
          <p:cNvPicPr>
            <a:picLocks noChangeAspect="1"/>
          </p:cNvPicPr>
          <p:nvPr/>
        </p:nvPicPr>
        <p:blipFill>
          <a:blip r:embed="rId8">
            <a:extLst/>
          </a:blip>
          <a:stretch>
            <a:fillRect/>
          </a:stretch>
        </p:blipFill>
        <p:spPr>
          <a:xfrm>
            <a:off x="84378" y="5427998"/>
            <a:ext cx="2392474" cy="763557"/>
          </a:xfrm>
          <a:prstGeom prst="rect">
            <a:avLst/>
          </a:prstGeom>
          <a:ln w="12700">
            <a:miter lim="400000"/>
          </a:ln>
        </p:spPr>
      </p:pic>
      <p:sp>
        <p:nvSpPr>
          <p:cNvPr id="221" name="- - - - - - - -    “the impetus to change the world can come from us”"/>
          <p:cNvSpPr txBox="1"/>
          <p:nvPr/>
        </p:nvSpPr>
        <p:spPr>
          <a:xfrm>
            <a:off x="2530231" y="5599734"/>
            <a:ext cx="5348450"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latin typeface="Rockwell"/>
                <a:ea typeface="Rockwell"/>
                <a:cs typeface="Rockwell"/>
                <a:sym typeface="Rockwell"/>
              </a:defRPr>
            </a:pPr>
            <a:r>
              <a:t>- - - - - - - -    </a:t>
            </a:r>
            <a:r>
              <a:rPr sz="1300"/>
              <a:t>“the impetus to change the world can come from us”</a:t>
            </a:r>
          </a:p>
        </p:txBody>
      </p:sp>
      <p:pic>
        <p:nvPicPr>
          <p:cNvPr id="222" name="Care2Logo.png" descr="Care2Logo.png"/>
          <p:cNvPicPr>
            <a:picLocks noChangeAspect="1"/>
          </p:cNvPicPr>
          <p:nvPr/>
        </p:nvPicPr>
        <p:blipFill>
          <a:blip r:embed="rId9">
            <a:extLst/>
          </a:blip>
          <a:stretch>
            <a:fillRect/>
          </a:stretch>
        </p:blipFill>
        <p:spPr>
          <a:xfrm>
            <a:off x="222132" y="3150115"/>
            <a:ext cx="2116966" cy="571502"/>
          </a:xfrm>
          <a:prstGeom prst="rect">
            <a:avLst/>
          </a:prstGeom>
          <a:ln w="12700">
            <a:miter lim="400000"/>
          </a:ln>
        </p:spPr>
      </p:pic>
      <p:sp>
        <p:nvSpPr>
          <p:cNvPr id="223" name="- - - - - - - -    39 million people around the world"/>
          <p:cNvSpPr txBox="1"/>
          <p:nvPr/>
        </p:nvSpPr>
        <p:spPr>
          <a:xfrm>
            <a:off x="2530231" y="3359398"/>
            <a:ext cx="5245411"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Rockwell"/>
                <a:ea typeface="Rockwell"/>
                <a:cs typeface="Rockwell"/>
                <a:sym typeface="Rockwell"/>
              </a:defRPr>
            </a:lvl1pPr>
          </a:lstStyle>
          <a:p>
            <a:r>
              <a:t>- - - - - - - -    39 million people around the world</a:t>
            </a:r>
          </a:p>
        </p:txBody>
      </p:sp>
      <p:pic>
        <p:nvPicPr>
          <p:cNvPr id="224" name="5CallsLogo.png" descr="5CallsLogo.png"/>
          <p:cNvPicPr>
            <a:picLocks noChangeAspect="1"/>
          </p:cNvPicPr>
          <p:nvPr/>
        </p:nvPicPr>
        <p:blipFill>
          <a:blip r:embed="rId10">
            <a:extLst/>
          </a:blip>
          <a:stretch>
            <a:fillRect/>
          </a:stretch>
        </p:blipFill>
        <p:spPr>
          <a:xfrm>
            <a:off x="444796" y="6250964"/>
            <a:ext cx="1544638" cy="533402"/>
          </a:xfrm>
          <a:prstGeom prst="rect">
            <a:avLst/>
          </a:prstGeom>
          <a:ln w="12700">
            <a:miter lim="400000"/>
          </a:ln>
        </p:spPr>
      </p:pic>
      <p:sp>
        <p:nvSpPr>
          <p:cNvPr id="225" name="- - - - - - - -    “Over 2.1 million calls to US Congress”"/>
          <p:cNvSpPr txBox="1"/>
          <p:nvPr/>
        </p:nvSpPr>
        <p:spPr>
          <a:xfrm>
            <a:off x="2530231" y="6338594"/>
            <a:ext cx="5245411"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a:latin typeface="Rockwell"/>
                <a:ea typeface="Rockwell"/>
                <a:cs typeface="Rockwell"/>
                <a:sym typeface="Rockwell"/>
              </a:defRPr>
            </a:pPr>
            <a:r>
              <a:t>- - - - - - - -    </a:t>
            </a:r>
            <a:r>
              <a:rPr sz="1300"/>
              <a:t>“Over 2.1 million calls to US Congress”</a:t>
            </a:r>
          </a:p>
        </p:txBody>
      </p:sp>
    </p:spTree>
    <p:extLst>
      <p:ext uri="{BB962C8B-B14F-4D97-AF65-F5344CB8AC3E}">
        <p14:creationId xmlns:p14="http://schemas.microsoft.com/office/powerpoint/2010/main" val="904175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a:spLocks noGrp="1"/>
          </p:cNvSpPr>
          <p:nvPr>
            <p:ph type="title"/>
          </p:nvPr>
        </p:nvSpPr>
        <p:spPr>
          <a:xfrm>
            <a:off x="8551960" y="864168"/>
            <a:ext cx="3640040" cy="1494524"/>
          </a:xfrm>
          <a:prstGeom prst="rect">
            <a:avLst/>
          </a:prstGeom>
        </p:spPr>
        <p:txBody>
          <a:bodyPr/>
          <a:lstStyle/>
          <a:p>
            <a:r>
              <a:rPr lang="en-CA" dirty="0">
                <a:latin typeface="Rockwell Condensed" panose="02060603050405020104" pitchFamily="18" charset="0"/>
              </a:rPr>
              <a:t>E-PETITIONS</a:t>
            </a:r>
            <a:endParaRPr dirty="0"/>
          </a:p>
        </p:txBody>
      </p:sp>
      <p:sp>
        <p:nvSpPr>
          <p:cNvPr id="230" name="Text Placeholder 3"/>
          <p:cNvSpPr txBox="1">
            <a:spLocks noGrp="1"/>
          </p:cNvSpPr>
          <p:nvPr>
            <p:ph type="body" sz="quarter" idx="1"/>
          </p:nvPr>
        </p:nvSpPr>
        <p:spPr>
          <a:xfrm>
            <a:off x="8549640" y="2423160"/>
            <a:ext cx="3200402" cy="3291841"/>
          </a:xfrm>
          <a:prstGeom prst="rect">
            <a:avLst/>
          </a:prstGeom>
        </p:spPr>
        <p:txBody>
          <a:bodyPr/>
          <a:lstStyle/>
          <a:p>
            <a:pPr marL="0" indent="0">
              <a:lnSpc>
                <a:spcPct val="100000"/>
              </a:lnSpc>
              <a:spcBef>
                <a:spcPts val="1000"/>
              </a:spcBef>
              <a:buSzTx/>
              <a:buNone/>
              <a:defRPr sz="1400">
                <a:solidFill>
                  <a:srgbClr val="9E3611"/>
                </a:solidFill>
              </a:defRPr>
            </a:pPr>
            <a:endParaRPr dirty="0"/>
          </a:p>
        </p:txBody>
      </p:sp>
      <p:sp>
        <p:nvSpPr>
          <p:cNvPr id="231" name="E-PETITIONS and GOVERNMENT CONDUCT"/>
          <p:cNvSpPr txBox="1"/>
          <p:nvPr/>
        </p:nvSpPr>
        <p:spPr>
          <a:xfrm>
            <a:off x="170247" y="279397"/>
            <a:ext cx="7106364" cy="58477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sz="3200" b="1">
                <a:latin typeface="Rockwell"/>
                <a:ea typeface="Rockwell"/>
                <a:cs typeface="Rockwell"/>
                <a:sym typeface="Rockwell"/>
              </a:defRPr>
            </a:lvl1pPr>
          </a:lstStyle>
          <a:p>
            <a:r>
              <a:rPr dirty="0">
                <a:latin typeface="Rockwell" panose="02060603020205020403" pitchFamily="18" charset="0"/>
              </a:rPr>
              <a:t>GOVERNMENT CONDUCT</a:t>
            </a:r>
          </a:p>
        </p:txBody>
      </p:sp>
      <p:pic>
        <p:nvPicPr>
          <p:cNvPr id="232" name="UK Parliament Petition.png" descr="UK Parliament Petition.png"/>
          <p:cNvPicPr>
            <a:picLocks noChangeAspect="1"/>
          </p:cNvPicPr>
          <p:nvPr/>
        </p:nvPicPr>
        <p:blipFill>
          <a:blip r:embed="rId3">
            <a:extLst/>
          </a:blip>
          <a:stretch>
            <a:fillRect/>
          </a:stretch>
        </p:blipFill>
        <p:spPr>
          <a:xfrm>
            <a:off x="4206819" y="1208055"/>
            <a:ext cx="3968125" cy="5151281"/>
          </a:xfrm>
          <a:prstGeom prst="rect">
            <a:avLst/>
          </a:prstGeom>
          <a:ln w="12700">
            <a:miter lim="400000"/>
          </a:ln>
        </p:spPr>
      </p:pic>
      <p:pic>
        <p:nvPicPr>
          <p:cNvPr id="233" name="CanadaPetitions.jpg" descr="CanadaPetitions.jpg"/>
          <p:cNvPicPr>
            <a:picLocks noChangeAspect="1"/>
          </p:cNvPicPr>
          <p:nvPr/>
        </p:nvPicPr>
        <p:blipFill>
          <a:blip r:embed="rId4">
            <a:extLst/>
          </a:blip>
          <a:stretch>
            <a:fillRect/>
          </a:stretch>
        </p:blipFill>
        <p:spPr>
          <a:xfrm>
            <a:off x="151607" y="1204974"/>
            <a:ext cx="3926415" cy="5081243"/>
          </a:xfrm>
          <a:prstGeom prst="rect">
            <a:avLst/>
          </a:prstGeom>
          <a:ln w="12700">
            <a:miter lim="400000"/>
          </a:ln>
        </p:spPr>
      </p:pic>
    </p:spTree>
    <p:extLst>
      <p:ext uri="{BB962C8B-B14F-4D97-AF65-F5344CB8AC3E}">
        <p14:creationId xmlns:p14="http://schemas.microsoft.com/office/powerpoint/2010/main" val="831333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itle 1"/>
          <p:cNvSpPr txBox="1">
            <a:spLocks noGrp="1"/>
          </p:cNvSpPr>
          <p:nvPr>
            <p:ph type="title"/>
          </p:nvPr>
        </p:nvSpPr>
        <p:spPr>
          <a:xfrm>
            <a:off x="8770401" y="1600200"/>
            <a:ext cx="3640040" cy="1494524"/>
          </a:xfrm>
          <a:prstGeom prst="rect">
            <a:avLst/>
          </a:prstGeom>
        </p:spPr>
        <p:txBody>
          <a:bodyPr/>
          <a:lstStyle/>
          <a:p>
            <a:r>
              <a:t>Online Petitions = Slacktivism?</a:t>
            </a:r>
          </a:p>
        </p:txBody>
      </p:sp>
      <p:sp>
        <p:nvSpPr>
          <p:cNvPr id="238" name="Text Placeholder 3"/>
          <p:cNvSpPr txBox="1">
            <a:spLocks noGrp="1"/>
          </p:cNvSpPr>
          <p:nvPr>
            <p:ph type="body" sz="quarter" idx="1"/>
          </p:nvPr>
        </p:nvSpPr>
        <p:spPr>
          <a:xfrm>
            <a:off x="8549640" y="2423160"/>
            <a:ext cx="3200402" cy="3291841"/>
          </a:xfrm>
          <a:prstGeom prst="rect">
            <a:avLst/>
          </a:prstGeom>
        </p:spPr>
        <p:txBody>
          <a:bodyPr/>
          <a:lstStyle/>
          <a:p>
            <a:pPr marL="0" indent="0">
              <a:lnSpc>
                <a:spcPct val="100000"/>
              </a:lnSpc>
              <a:spcBef>
                <a:spcPts val="1000"/>
              </a:spcBef>
              <a:buSzTx/>
              <a:buNone/>
              <a:defRPr sz="1400">
                <a:solidFill>
                  <a:srgbClr val="9E3611"/>
                </a:solidFill>
              </a:defRPr>
            </a:pPr>
            <a:endParaRPr/>
          </a:p>
        </p:txBody>
      </p:sp>
      <p:sp>
        <p:nvSpPr>
          <p:cNvPr id="239" name="SOME CRITICISMS OF E-PETITIONS"/>
          <p:cNvSpPr txBox="1"/>
          <p:nvPr/>
        </p:nvSpPr>
        <p:spPr>
          <a:xfrm>
            <a:off x="193964" y="246594"/>
            <a:ext cx="7805303" cy="58477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sz="3200" b="1">
                <a:latin typeface="Rockwell"/>
                <a:ea typeface="Rockwell"/>
                <a:cs typeface="Rockwell"/>
                <a:sym typeface="Rockwell"/>
              </a:defRPr>
            </a:lvl1pPr>
          </a:lstStyle>
          <a:p>
            <a:r>
              <a:rPr dirty="0">
                <a:latin typeface="+mn-lt"/>
              </a:rPr>
              <a:t>SOME CRITICISMS</a:t>
            </a:r>
          </a:p>
        </p:txBody>
      </p:sp>
      <p:pic>
        <p:nvPicPr>
          <p:cNvPr id="240" name="ProportionalRepPetition.png" descr="ProportionalRepPetition.png"/>
          <p:cNvPicPr>
            <a:picLocks noChangeAspect="1"/>
          </p:cNvPicPr>
          <p:nvPr/>
        </p:nvPicPr>
        <p:blipFill>
          <a:blip r:embed="rId3">
            <a:extLst/>
          </a:blip>
          <a:stretch>
            <a:fillRect/>
          </a:stretch>
        </p:blipFill>
        <p:spPr>
          <a:xfrm>
            <a:off x="26723" y="1087709"/>
            <a:ext cx="8752170" cy="5716310"/>
          </a:xfrm>
          <a:prstGeom prst="rect">
            <a:avLst/>
          </a:prstGeom>
          <a:ln w="12700">
            <a:miter lim="400000"/>
          </a:ln>
        </p:spPr>
      </p:pic>
      <p:pic>
        <p:nvPicPr>
          <p:cNvPr id="241" name="FCC.png" descr="FCC.png"/>
          <p:cNvPicPr>
            <a:picLocks noChangeAspect="1"/>
          </p:cNvPicPr>
          <p:nvPr/>
        </p:nvPicPr>
        <p:blipFill>
          <a:blip r:embed="rId4">
            <a:extLst/>
          </a:blip>
          <a:stretch>
            <a:fillRect/>
          </a:stretch>
        </p:blipFill>
        <p:spPr>
          <a:xfrm>
            <a:off x="5234882" y="1097053"/>
            <a:ext cx="6978434" cy="5104964"/>
          </a:xfrm>
          <a:prstGeom prst="rect">
            <a:avLst/>
          </a:prstGeom>
          <a:ln w="12700">
            <a:miter lim="400000"/>
          </a:ln>
        </p:spPr>
      </p:pic>
      <p:pic>
        <p:nvPicPr>
          <p:cNvPr id="242" name="McBoatface.jpg" descr="McBoatface.jpg"/>
          <p:cNvPicPr>
            <a:picLocks noChangeAspect="1"/>
          </p:cNvPicPr>
          <p:nvPr/>
        </p:nvPicPr>
        <p:blipFill>
          <a:blip r:embed="rId5">
            <a:extLst/>
          </a:blip>
          <a:stretch>
            <a:fillRect/>
          </a:stretch>
        </p:blipFill>
        <p:spPr>
          <a:xfrm>
            <a:off x="8782547" y="4374426"/>
            <a:ext cx="3372784" cy="1786433"/>
          </a:xfrm>
          <a:prstGeom prst="rect">
            <a:avLst/>
          </a:prstGeom>
          <a:ln w="12700">
            <a:miter lim="400000"/>
          </a:ln>
        </p:spPr>
      </p:pic>
      <p:pic>
        <p:nvPicPr>
          <p:cNvPr id="243" name="00002.jpg" descr="00002.jpg"/>
          <p:cNvPicPr>
            <a:picLocks noChangeAspect="1"/>
          </p:cNvPicPr>
          <p:nvPr/>
        </p:nvPicPr>
        <p:blipFill>
          <a:blip r:embed="rId6">
            <a:extLst/>
          </a:blip>
          <a:stretch>
            <a:fillRect/>
          </a:stretch>
        </p:blipFill>
        <p:spPr>
          <a:xfrm>
            <a:off x="3850830" y="3626384"/>
            <a:ext cx="4906557" cy="5231618"/>
          </a:xfrm>
          <a:prstGeom prst="rect">
            <a:avLst/>
          </a:prstGeom>
          <a:ln w="12700">
            <a:miter lim="400000"/>
          </a:ln>
        </p:spPr>
      </p:pic>
      <p:sp>
        <p:nvSpPr>
          <p:cNvPr id="9" name="Title 1">
            <a:extLst>
              <a:ext uri="{FF2B5EF4-FFF2-40B4-BE49-F238E27FC236}">
                <a16:creationId xmlns:a16="http://schemas.microsoft.com/office/drawing/2014/main" id="{BCEAE519-74B3-4DD5-9834-F87ABC82B35B}"/>
              </a:ext>
            </a:extLst>
          </p:cNvPr>
          <p:cNvSpPr txBox="1">
            <a:spLocks/>
          </p:cNvSpPr>
          <p:nvPr/>
        </p:nvSpPr>
        <p:spPr>
          <a:xfrm>
            <a:off x="8515291" y="53982"/>
            <a:ext cx="3640040" cy="7773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CA" dirty="0">
                <a:latin typeface="Rockwell Condensed" panose="02060603050405020104" pitchFamily="18" charset="0"/>
              </a:rPr>
              <a:t>E-PETITIONS</a:t>
            </a:r>
            <a:endParaRPr lang="en-CA" dirty="0"/>
          </a:p>
        </p:txBody>
      </p:sp>
    </p:spTree>
    <p:extLst>
      <p:ext uri="{BB962C8B-B14F-4D97-AF65-F5344CB8AC3E}">
        <p14:creationId xmlns:p14="http://schemas.microsoft.com/office/powerpoint/2010/main" val="882081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BAC2-913B-4F66-B3C4-5B1631946F14}"/>
              </a:ext>
            </a:extLst>
          </p:cNvPr>
          <p:cNvSpPr>
            <a:spLocks noGrp="1"/>
          </p:cNvSpPr>
          <p:nvPr>
            <p:ph type="title"/>
          </p:nvPr>
        </p:nvSpPr>
        <p:spPr/>
        <p:txBody>
          <a:bodyPr/>
          <a:lstStyle/>
          <a:p>
            <a:r>
              <a:rPr lang="fr-CA" dirty="0" err="1"/>
              <a:t>fundraising</a:t>
            </a:r>
            <a:endParaRPr lang="en-CA" dirty="0"/>
          </a:p>
        </p:txBody>
      </p:sp>
      <p:sp>
        <p:nvSpPr>
          <p:cNvPr id="3" name="Text Placeholder 2">
            <a:extLst>
              <a:ext uri="{FF2B5EF4-FFF2-40B4-BE49-F238E27FC236}">
                <a16:creationId xmlns:a16="http://schemas.microsoft.com/office/drawing/2014/main" id="{9EC2D158-5418-4E22-854F-1E49330CDC20}"/>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88371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ext Placeholder 3"/>
          <p:cNvSpPr txBox="1">
            <a:spLocks noGrp="1"/>
          </p:cNvSpPr>
          <p:nvPr>
            <p:ph type="body" sz="quarter" idx="1"/>
          </p:nvPr>
        </p:nvSpPr>
        <p:spPr>
          <a:xfrm>
            <a:off x="8549640" y="2423160"/>
            <a:ext cx="3200402" cy="3291841"/>
          </a:xfrm>
          <a:prstGeom prst="rect">
            <a:avLst/>
          </a:prstGeom>
        </p:spPr>
        <p:txBody>
          <a:bodyPr/>
          <a:lstStyle/>
          <a:p>
            <a:pPr marL="0" indent="0">
              <a:lnSpc>
                <a:spcPct val="100000"/>
              </a:lnSpc>
              <a:spcBef>
                <a:spcPts val="1000"/>
              </a:spcBef>
              <a:buSzTx/>
              <a:buNone/>
              <a:defRPr sz="1400">
                <a:solidFill>
                  <a:srgbClr val="9E3611"/>
                </a:solidFill>
              </a:defRPr>
            </a:pPr>
            <a:endParaRPr/>
          </a:p>
        </p:txBody>
      </p:sp>
      <p:sp>
        <p:nvSpPr>
          <p:cNvPr id="248" name="FUNDRAISING…"/>
          <p:cNvSpPr txBox="1"/>
          <p:nvPr/>
        </p:nvSpPr>
        <p:spPr>
          <a:xfrm>
            <a:off x="8583934" y="1421868"/>
            <a:ext cx="3115179" cy="107721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3200" b="1">
                <a:latin typeface="Rockwell"/>
                <a:ea typeface="Rockwell"/>
                <a:cs typeface="Rockwell"/>
                <a:sym typeface="Rockwell"/>
              </a:defRPr>
            </a:pPr>
            <a:r>
              <a:rPr dirty="0">
                <a:latin typeface="Rockwell Condensed" panose="02060603050405020104" pitchFamily="18" charset="0"/>
              </a:rPr>
              <a:t>FUNDRAISING</a:t>
            </a:r>
          </a:p>
          <a:p>
            <a:pPr>
              <a:defRPr sz="3200" b="1">
                <a:latin typeface="Rockwell"/>
                <a:ea typeface="Rockwell"/>
                <a:cs typeface="Rockwell"/>
                <a:sym typeface="Rockwell"/>
              </a:defRPr>
            </a:pPr>
            <a:r>
              <a:rPr dirty="0">
                <a:latin typeface="Rockwell Condensed" panose="02060603050405020104" pitchFamily="18" charset="0"/>
              </a:rPr>
              <a:t>ONLINE</a:t>
            </a:r>
          </a:p>
        </p:txBody>
      </p:sp>
      <p:pic>
        <p:nvPicPr>
          <p:cNvPr id="249" name="nTn17nTjEcm3vewKknGfQNxqy5s5oBXHzU35tNdEfG_3zWRIql5UBkM8KyhjUUK9gksgDBFjJBzEwAqehuJhBA5D3Ipu6VNX70yG_oFNyYcPUnAeo9qBiFe7AxzaYetj3Y_l_58.png" descr="nTn17nTjEcm3vewKknGfQNxqy5s5oBXHzU35tNdEfG_3zWRIql5UBkM8KyhjUUK9gksgDBFjJBzEwAqehuJhBA5D3Ipu6VNX70yG_oFNyYcPUnAeo9qBiFe7AxzaYetj3Y_l_58.png"/>
          <p:cNvPicPr>
            <a:picLocks noChangeAspect="1"/>
          </p:cNvPicPr>
          <p:nvPr/>
        </p:nvPicPr>
        <p:blipFill>
          <a:blip r:embed="rId3">
            <a:extLst/>
          </a:blip>
          <a:stretch>
            <a:fillRect/>
          </a:stretch>
        </p:blipFill>
        <p:spPr>
          <a:xfrm>
            <a:off x="416890" y="1708797"/>
            <a:ext cx="4022863" cy="4710406"/>
          </a:xfrm>
          <a:prstGeom prst="rect">
            <a:avLst/>
          </a:prstGeom>
          <a:ln w="12700">
            <a:miter lim="400000"/>
          </a:ln>
        </p:spPr>
      </p:pic>
      <p:pic>
        <p:nvPicPr>
          <p:cNvPr id="250" name="Crowdrise Logo.png" descr="Crowdrise Logo.png"/>
          <p:cNvPicPr>
            <a:picLocks noChangeAspect="1"/>
          </p:cNvPicPr>
          <p:nvPr/>
        </p:nvPicPr>
        <p:blipFill>
          <a:blip r:embed="rId4">
            <a:extLst/>
          </a:blip>
          <a:stretch>
            <a:fillRect/>
          </a:stretch>
        </p:blipFill>
        <p:spPr>
          <a:xfrm>
            <a:off x="5237395" y="1586067"/>
            <a:ext cx="2514602" cy="673102"/>
          </a:xfrm>
          <a:prstGeom prst="rect">
            <a:avLst/>
          </a:prstGeom>
          <a:ln w="12700">
            <a:miter lim="400000"/>
          </a:ln>
        </p:spPr>
      </p:pic>
      <p:pic>
        <p:nvPicPr>
          <p:cNvPr id="251" name="NetworkForGoodLogo.png" descr="NetworkForGoodLogo.png"/>
          <p:cNvPicPr>
            <a:picLocks noChangeAspect="1"/>
          </p:cNvPicPr>
          <p:nvPr/>
        </p:nvPicPr>
        <p:blipFill>
          <a:blip r:embed="rId5">
            <a:extLst/>
          </a:blip>
          <a:stretch>
            <a:fillRect/>
          </a:stretch>
        </p:blipFill>
        <p:spPr>
          <a:xfrm>
            <a:off x="5133425" y="4671953"/>
            <a:ext cx="2722541" cy="673102"/>
          </a:xfrm>
          <a:prstGeom prst="rect">
            <a:avLst/>
          </a:prstGeom>
          <a:ln w="12700">
            <a:miter lim="400000"/>
          </a:ln>
        </p:spPr>
      </p:pic>
      <p:pic>
        <p:nvPicPr>
          <p:cNvPr id="252" name="FundRazrLogo.png" descr="FundRazrLogo.png"/>
          <p:cNvPicPr>
            <a:picLocks noChangeAspect="1"/>
          </p:cNvPicPr>
          <p:nvPr/>
        </p:nvPicPr>
        <p:blipFill>
          <a:blip r:embed="rId6">
            <a:extLst/>
          </a:blip>
          <a:stretch>
            <a:fillRect/>
          </a:stretch>
        </p:blipFill>
        <p:spPr>
          <a:xfrm>
            <a:off x="5400464" y="3228600"/>
            <a:ext cx="2188466" cy="588206"/>
          </a:xfrm>
          <a:prstGeom prst="rect">
            <a:avLst/>
          </a:prstGeom>
          <a:ln w="12700">
            <a:miter lim="400000"/>
          </a:ln>
        </p:spPr>
      </p:pic>
      <p:pic>
        <p:nvPicPr>
          <p:cNvPr id="253" name="SalsaLabsLogo.png" descr="SalsaLabsLogo.png"/>
          <p:cNvPicPr>
            <a:picLocks noChangeAspect="1"/>
          </p:cNvPicPr>
          <p:nvPr/>
        </p:nvPicPr>
        <p:blipFill>
          <a:blip r:embed="rId7">
            <a:extLst/>
          </a:blip>
          <a:stretch>
            <a:fillRect/>
          </a:stretch>
        </p:blipFill>
        <p:spPr>
          <a:xfrm>
            <a:off x="5580295" y="2428517"/>
            <a:ext cx="1828802" cy="723902"/>
          </a:xfrm>
          <a:prstGeom prst="rect">
            <a:avLst/>
          </a:prstGeom>
          <a:ln w="12700">
            <a:miter lim="400000"/>
          </a:ln>
        </p:spPr>
      </p:pic>
      <p:sp>
        <p:nvSpPr>
          <p:cNvPr id="254" name="Fundraising Challenges"/>
          <p:cNvSpPr txBox="1"/>
          <p:nvPr/>
        </p:nvSpPr>
        <p:spPr>
          <a:xfrm>
            <a:off x="870916" y="697782"/>
            <a:ext cx="3114808" cy="396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000" b="1">
                <a:latin typeface="Rockwell"/>
                <a:ea typeface="Rockwell"/>
                <a:cs typeface="Rockwell"/>
                <a:sym typeface="Rockwell"/>
              </a:defRPr>
            </a:lvl1pPr>
          </a:lstStyle>
          <a:p>
            <a:r>
              <a:t>Fundraising Challenges</a:t>
            </a:r>
          </a:p>
        </p:txBody>
      </p:sp>
      <p:sp>
        <p:nvSpPr>
          <p:cNvPr id="255" name="Proposed Solutions"/>
          <p:cNvSpPr txBox="1"/>
          <p:nvPr/>
        </p:nvSpPr>
        <p:spPr>
          <a:xfrm>
            <a:off x="5257210" y="697782"/>
            <a:ext cx="2474971" cy="396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000" b="1">
                <a:latin typeface="Rockwell"/>
                <a:ea typeface="Rockwell"/>
                <a:cs typeface="Rockwell"/>
                <a:sym typeface="Rockwell"/>
              </a:defRPr>
            </a:lvl1pPr>
          </a:lstStyle>
          <a:p>
            <a:r>
              <a:t>Proposed Solutions</a:t>
            </a:r>
          </a:p>
        </p:txBody>
      </p:sp>
      <p:pic>
        <p:nvPicPr>
          <p:cNvPr id="256" name="WePayLogo.png" descr="WePayLogo.png"/>
          <p:cNvPicPr>
            <a:picLocks noChangeAspect="1"/>
          </p:cNvPicPr>
          <p:nvPr/>
        </p:nvPicPr>
        <p:blipFill>
          <a:blip r:embed="rId8">
            <a:extLst/>
          </a:blip>
          <a:stretch>
            <a:fillRect/>
          </a:stretch>
        </p:blipFill>
        <p:spPr>
          <a:xfrm>
            <a:off x="5535845" y="5614837"/>
            <a:ext cx="1917702" cy="838202"/>
          </a:xfrm>
          <a:prstGeom prst="rect">
            <a:avLst/>
          </a:prstGeom>
          <a:ln w="12700">
            <a:miter lim="400000"/>
          </a:ln>
        </p:spPr>
      </p:pic>
      <p:sp>
        <p:nvSpPr>
          <p:cNvPr id="257" name="Arrow"/>
          <p:cNvSpPr/>
          <p:nvPr/>
        </p:nvSpPr>
        <p:spPr>
          <a:xfrm rot="5400000">
            <a:off x="6321976" y="4121177"/>
            <a:ext cx="345442" cy="345442"/>
          </a:xfrm>
          <a:prstGeom prst="rightArrow">
            <a:avLst>
              <a:gd name="adj1" fmla="val 32000"/>
              <a:gd name="adj2" fmla="val 64000"/>
            </a:avLst>
          </a:prstGeom>
          <a:solidFill>
            <a:srgbClr val="E5F2FF"/>
          </a:solidFill>
          <a:ln w="25400">
            <a:solidFill>
              <a:srgbClr val="68A5D3"/>
            </a:solidFill>
            <a:miter lim="400000"/>
          </a:ln>
        </p:spPr>
        <p:txBody>
          <a:bodyPr lIns="45718" tIns="45718" rIns="45718" bIns="45718" anchor="ctr"/>
          <a:lstStyle/>
          <a:p>
            <a:pPr>
              <a:defRPr>
                <a:latin typeface="Rockwell"/>
                <a:ea typeface="Rockwell"/>
                <a:cs typeface="Rockwell"/>
                <a:sym typeface="Rockwell"/>
              </a:defRPr>
            </a:pPr>
            <a:endParaRPr/>
          </a:p>
        </p:txBody>
      </p:sp>
    </p:spTree>
    <p:extLst>
      <p:ext uri="{BB962C8B-B14F-4D97-AF65-F5344CB8AC3E}">
        <p14:creationId xmlns:p14="http://schemas.microsoft.com/office/powerpoint/2010/main" val="1049891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BAC2-913B-4F66-B3C4-5B1631946F14}"/>
              </a:ext>
            </a:extLst>
          </p:cNvPr>
          <p:cNvSpPr>
            <a:spLocks noGrp="1"/>
          </p:cNvSpPr>
          <p:nvPr>
            <p:ph type="title"/>
          </p:nvPr>
        </p:nvSpPr>
        <p:spPr/>
        <p:txBody>
          <a:bodyPr/>
          <a:lstStyle/>
          <a:p>
            <a:r>
              <a:rPr lang="fr-CA" dirty="0"/>
              <a:t>Visual </a:t>
            </a:r>
            <a:r>
              <a:rPr lang="fr-CA" dirty="0" err="1"/>
              <a:t>activism</a:t>
            </a:r>
            <a:endParaRPr lang="en-CA" dirty="0"/>
          </a:p>
        </p:txBody>
      </p:sp>
      <p:sp>
        <p:nvSpPr>
          <p:cNvPr id="3" name="Text Placeholder 2">
            <a:extLst>
              <a:ext uri="{FF2B5EF4-FFF2-40B4-BE49-F238E27FC236}">
                <a16:creationId xmlns:a16="http://schemas.microsoft.com/office/drawing/2014/main" id="{9EC2D158-5418-4E22-854F-1E49330CDC20}"/>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008004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C25AD8-8A8E-4572-B426-065CD6F4DC05}"/>
              </a:ext>
            </a:extLst>
          </p:cNvPr>
          <p:cNvSpPr>
            <a:spLocks noGrp="1"/>
          </p:cNvSpPr>
          <p:nvPr>
            <p:ph type="title"/>
          </p:nvPr>
        </p:nvSpPr>
        <p:spPr/>
        <p:txBody>
          <a:bodyPr anchor="t">
            <a:normAutofit/>
          </a:bodyPr>
          <a:lstStyle/>
          <a:p>
            <a:r>
              <a:rPr lang="en-CA" sz="2900" dirty="0"/>
              <a:t>Sharing high visibility videos</a:t>
            </a:r>
          </a:p>
        </p:txBody>
      </p:sp>
      <p:sp>
        <p:nvSpPr>
          <p:cNvPr id="5" name="Content Placeholder 4">
            <a:extLst>
              <a:ext uri="{FF2B5EF4-FFF2-40B4-BE49-F238E27FC236}">
                <a16:creationId xmlns:a16="http://schemas.microsoft.com/office/drawing/2014/main" id="{DAFFD652-87EE-4728-BF37-63C8D4E9533D}"/>
              </a:ext>
            </a:extLst>
          </p:cNvPr>
          <p:cNvSpPr>
            <a:spLocks noGrp="1"/>
          </p:cNvSpPr>
          <p:nvPr>
            <p:ph idx="1"/>
          </p:nvPr>
        </p:nvSpPr>
        <p:spPr/>
        <p:txBody>
          <a:bodyPr>
            <a:normAutofit fontScale="85000" lnSpcReduction="20000"/>
          </a:bodyPr>
          <a:lstStyle/>
          <a:p>
            <a:r>
              <a:rPr lang="fr-CA" dirty="0" err="1"/>
              <a:t>Videos</a:t>
            </a:r>
            <a:r>
              <a:rPr lang="fr-CA" dirty="0"/>
              <a:t>:</a:t>
            </a:r>
            <a:endParaRPr lang="en-CA" dirty="0"/>
          </a:p>
          <a:p>
            <a:pPr lvl="1"/>
            <a:r>
              <a:rPr lang="en-CA" dirty="0"/>
              <a:t>livestreaming: </a:t>
            </a:r>
            <a:r>
              <a:rPr lang="en-CA" dirty="0">
                <a:hlinkClick r:id="rId3"/>
              </a:rPr>
              <a:t>Black lives matter</a:t>
            </a:r>
            <a:endParaRPr lang="en-CA" dirty="0"/>
          </a:p>
          <a:p>
            <a:pPr lvl="1"/>
            <a:r>
              <a:rPr lang="en-CA" dirty="0"/>
              <a:t>online mash-up</a:t>
            </a:r>
          </a:p>
          <a:p>
            <a:pPr lvl="1"/>
            <a:r>
              <a:rPr lang="en-CA" dirty="0"/>
              <a:t>remixing</a:t>
            </a:r>
          </a:p>
          <a:p>
            <a:r>
              <a:rPr lang="en-CA" dirty="0"/>
              <a:t>Showing a political opportunities, mobilizing people and provoking action (e.g. protests)</a:t>
            </a:r>
          </a:p>
          <a:p>
            <a:r>
              <a:rPr lang="en-CA" dirty="0"/>
              <a:t>A form of citizen journalism (?):  </a:t>
            </a:r>
          </a:p>
          <a:p>
            <a:pPr lvl="1"/>
            <a:r>
              <a:rPr lang="en-CA" dirty="0"/>
              <a:t>platform for expression </a:t>
            </a:r>
          </a:p>
          <a:p>
            <a:pPr lvl="1"/>
            <a:r>
              <a:rPr lang="en-CA" dirty="0"/>
              <a:t>footage of own version of reality</a:t>
            </a:r>
          </a:p>
          <a:p>
            <a:pPr lvl="1"/>
            <a:r>
              <a:rPr lang="en-CA" dirty="0"/>
              <a:t>awarded by a journalist award in USA: </a:t>
            </a:r>
            <a:r>
              <a:rPr lang="en-CA" dirty="0">
                <a:hlinkClick r:id="rId4"/>
              </a:rPr>
              <a:t>Neda death </a:t>
            </a:r>
            <a:r>
              <a:rPr lang="en-CA" dirty="0"/>
              <a:t>- Iranian election protests (2009) </a:t>
            </a:r>
          </a:p>
          <a:p>
            <a:pPr marL="0" indent="0" defTabSz="457200">
              <a:buNone/>
            </a:pPr>
            <a:r>
              <a:rPr lang="en-CA" b="1" dirty="0"/>
              <a:t>Question</a:t>
            </a:r>
          </a:p>
          <a:p>
            <a:r>
              <a:rPr lang="en-CA" dirty="0"/>
              <a:t>Be a witness of human rights violation… </a:t>
            </a:r>
            <a:r>
              <a:rPr lang="fr-CA" dirty="0"/>
              <a:t>Is </a:t>
            </a:r>
            <a:r>
              <a:rPr lang="fr-CA" dirty="0" err="1"/>
              <a:t>it</a:t>
            </a:r>
            <a:r>
              <a:rPr lang="fr-CA" dirty="0"/>
              <a:t> a </a:t>
            </a:r>
            <a:r>
              <a:rPr lang="fr-CA" dirty="0" err="1"/>
              <a:t>form</a:t>
            </a:r>
            <a:r>
              <a:rPr lang="fr-CA" dirty="0"/>
              <a:t> of </a:t>
            </a:r>
            <a:r>
              <a:rPr lang="fr-CA" dirty="0" err="1"/>
              <a:t>journalism</a:t>
            </a:r>
            <a:r>
              <a:rPr lang="fr-CA" dirty="0"/>
              <a:t>? Is </a:t>
            </a:r>
            <a:r>
              <a:rPr lang="fr-CA" dirty="0" err="1"/>
              <a:t>it</a:t>
            </a:r>
            <a:r>
              <a:rPr lang="fr-CA" dirty="0"/>
              <a:t> a part of a </a:t>
            </a:r>
            <a:r>
              <a:rPr lang="fr-CA" dirty="0" err="1"/>
              <a:t>political</a:t>
            </a:r>
            <a:r>
              <a:rPr lang="fr-CA" dirty="0"/>
              <a:t> and social </a:t>
            </a:r>
            <a:r>
              <a:rPr lang="fr-CA" dirty="0" err="1"/>
              <a:t>debate</a:t>
            </a:r>
            <a:r>
              <a:rPr lang="fr-CA" dirty="0"/>
              <a:t>?</a:t>
            </a:r>
          </a:p>
          <a:p>
            <a:r>
              <a:rPr lang="fr-CA" dirty="0" err="1"/>
              <a:t>Should</a:t>
            </a:r>
            <a:r>
              <a:rPr lang="fr-CA" dirty="0"/>
              <a:t> </a:t>
            </a:r>
            <a:r>
              <a:rPr lang="fr-CA" dirty="0" err="1"/>
              <a:t>it</a:t>
            </a:r>
            <a:r>
              <a:rPr lang="fr-CA" dirty="0"/>
              <a:t> </a:t>
            </a:r>
            <a:r>
              <a:rPr lang="fr-CA" dirty="0" err="1"/>
              <a:t>be</a:t>
            </a:r>
            <a:r>
              <a:rPr lang="fr-CA" dirty="0"/>
              <a:t> </a:t>
            </a:r>
            <a:r>
              <a:rPr lang="fr-CA" dirty="0" err="1"/>
              <a:t>protected</a:t>
            </a:r>
            <a:r>
              <a:rPr lang="fr-CA" dirty="0"/>
              <a:t> </a:t>
            </a:r>
            <a:r>
              <a:rPr lang="fr-CA" dirty="0" err="1"/>
              <a:t>under</a:t>
            </a:r>
            <a:r>
              <a:rPr lang="fr-CA" dirty="0"/>
              <a:t> </a:t>
            </a:r>
            <a:r>
              <a:rPr lang="fr-CA" dirty="0" err="1"/>
              <a:t>freedom</a:t>
            </a:r>
            <a:r>
              <a:rPr lang="fr-CA" dirty="0"/>
              <a:t> of </a:t>
            </a:r>
            <a:r>
              <a:rPr lang="fr-CA" dirty="0" err="1"/>
              <a:t>press</a:t>
            </a:r>
            <a:r>
              <a:rPr lang="fr-CA" dirty="0"/>
              <a:t>? Or </a:t>
            </a:r>
            <a:r>
              <a:rPr lang="fr-CA" dirty="0" err="1"/>
              <a:t>it</a:t>
            </a:r>
            <a:r>
              <a:rPr lang="fr-CA" dirty="0"/>
              <a:t> </a:t>
            </a:r>
            <a:r>
              <a:rPr lang="fr-CA" dirty="0" err="1"/>
              <a:t>is</a:t>
            </a:r>
            <a:r>
              <a:rPr lang="fr-CA" dirty="0"/>
              <a:t> not a </a:t>
            </a:r>
            <a:r>
              <a:rPr lang="fr-CA" dirty="0" err="1"/>
              <a:t>form</a:t>
            </a:r>
            <a:r>
              <a:rPr lang="fr-CA" dirty="0"/>
              <a:t> of </a:t>
            </a:r>
            <a:r>
              <a:rPr lang="fr-CA" dirty="0" err="1"/>
              <a:t>journalism</a:t>
            </a:r>
            <a:r>
              <a:rPr lang="fr-CA" dirty="0"/>
              <a:t> and </a:t>
            </a:r>
            <a:r>
              <a:rPr lang="fr-CA" dirty="0" err="1"/>
              <a:t>it</a:t>
            </a:r>
            <a:r>
              <a:rPr lang="fr-CA" dirty="0"/>
              <a:t> </a:t>
            </a:r>
            <a:r>
              <a:rPr lang="fr-CA" dirty="0" err="1"/>
              <a:t>should</a:t>
            </a:r>
            <a:r>
              <a:rPr lang="fr-CA" dirty="0"/>
              <a:t> </a:t>
            </a:r>
            <a:r>
              <a:rPr lang="fr-CA" dirty="0" err="1"/>
              <a:t>be</a:t>
            </a:r>
            <a:r>
              <a:rPr lang="fr-CA" dirty="0"/>
              <a:t> </a:t>
            </a:r>
            <a:r>
              <a:rPr lang="fr-CA" dirty="0" err="1"/>
              <a:t>protected</a:t>
            </a:r>
            <a:r>
              <a:rPr lang="fr-CA" dirty="0"/>
              <a:t> </a:t>
            </a:r>
            <a:r>
              <a:rPr lang="fr-CA" dirty="0" err="1"/>
              <a:t>under</a:t>
            </a:r>
            <a:r>
              <a:rPr lang="fr-CA" dirty="0"/>
              <a:t> </a:t>
            </a:r>
            <a:r>
              <a:rPr lang="fr-CA" dirty="0" err="1"/>
              <a:t>freedom</a:t>
            </a:r>
            <a:r>
              <a:rPr lang="fr-CA" dirty="0"/>
              <a:t> of expression</a:t>
            </a:r>
          </a:p>
          <a:p>
            <a:r>
              <a:rPr lang="fr-CA" dirty="0" err="1"/>
              <a:t>Should</a:t>
            </a:r>
            <a:r>
              <a:rPr lang="fr-CA" dirty="0"/>
              <a:t> </a:t>
            </a:r>
            <a:r>
              <a:rPr lang="fr-CA" dirty="0" err="1"/>
              <a:t>freedom</a:t>
            </a:r>
            <a:r>
              <a:rPr lang="fr-CA" dirty="0"/>
              <a:t> to </a:t>
            </a:r>
            <a:r>
              <a:rPr lang="fr-CA" dirty="0" err="1"/>
              <a:t>access</a:t>
            </a:r>
            <a:r>
              <a:rPr lang="fr-CA" dirty="0"/>
              <a:t> </a:t>
            </a:r>
            <a:r>
              <a:rPr lang="fr-CA" dirty="0" err="1"/>
              <a:t>be</a:t>
            </a:r>
            <a:r>
              <a:rPr lang="fr-CA" dirty="0"/>
              <a:t> </a:t>
            </a:r>
            <a:r>
              <a:rPr lang="fr-CA" dirty="0" err="1"/>
              <a:t>protected</a:t>
            </a:r>
            <a:r>
              <a:rPr lang="fr-CA" dirty="0"/>
              <a:t>?</a:t>
            </a:r>
            <a:endParaRPr lang="en-CA" dirty="0"/>
          </a:p>
        </p:txBody>
      </p:sp>
      <p:sp>
        <p:nvSpPr>
          <p:cNvPr id="6" name="Text Placeholder 5">
            <a:extLst>
              <a:ext uri="{FF2B5EF4-FFF2-40B4-BE49-F238E27FC236}">
                <a16:creationId xmlns:a16="http://schemas.microsoft.com/office/drawing/2014/main" id="{C0F812DA-D065-48FA-B732-828E99AB9491}"/>
              </a:ext>
            </a:extLst>
          </p:cNvPr>
          <p:cNvSpPr>
            <a:spLocks noGrp="1"/>
          </p:cNvSpPr>
          <p:nvPr>
            <p:ph type="body" sz="half" idx="2"/>
          </p:nvPr>
        </p:nvSpPr>
        <p:spPr/>
        <p:txBody>
          <a:bodyPr>
            <a:normAutofit/>
          </a:bodyPr>
          <a:lstStyle/>
          <a:p>
            <a:r>
              <a:rPr lang="fr-CA" sz="2000" dirty="0"/>
              <a:t>Alternative </a:t>
            </a:r>
            <a:r>
              <a:rPr lang="fr-CA" sz="2000" dirty="0" err="1"/>
              <a:t>representation</a:t>
            </a:r>
            <a:r>
              <a:rPr lang="fr-CA" sz="2000" dirty="0"/>
              <a:t> to the mainstream (mis)</a:t>
            </a:r>
            <a:r>
              <a:rPr lang="fr-CA" sz="2000" dirty="0" err="1"/>
              <a:t>representation</a:t>
            </a:r>
            <a:endParaRPr lang="en-CA" sz="2000" dirty="0"/>
          </a:p>
        </p:txBody>
      </p:sp>
      <p:pic>
        <p:nvPicPr>
          <p:cNvPr id="3" name="Picture 2">
            <a:extLst>
              <a:ext uri="{FF2B5EF4-FFF2-40B4-BE49-F238E27FC236}">
                <a16:creationId xmlns:a16="http://schemas.microsoft.com/office/drawing/2014/main" id="{5C3AEC52-BF80-4C06-AA64-1A9E604A2587}"/>
              </a:ext>
            </a:extLst>
          </p:cNvPr>
          <p:cNvPicPr>
            <a:picLocks noChangeAspect="1"/>
          </p:cNvPicPr>
          <p:nvPr/>
        </p:nvPicPr>
        <p:blipFill>
          <a:blip r:embed="rId5"/>
          <a:stretch>
            <a:fillRect/>
          </a:stretch>
        </p:blipFill>
        <p:spPr>
          <a:xfrm>
            <a:off x="8549640" y="4088465"/>
            <a:ext cx="3515800" cy="2083735"/>
          </a:xfrm>
          <a:prstGeom prst="rect">
            <a:avLst/>
          </a:prstGeom>
        </p:spPr>
      </p:pic>
    </p:spTree>
    <p:extLst>
      <p:ext uri="{BB962C8B-B14F-4D97-AF65-F5344CB8AC3E}">
        <p14:creationId xmlns:p14="http://schemas.microsoft.com/office/powerpoint/2010/main" val="3376766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8210-FC64-4C87-B150-13DD04D9F2EA}"/>
              </a:ext>
            </a:extLst>
          </p:cNvPr>
          <p:cNvSpPr>
            <a:spLocks noGrp="1"/>
          </p:cNvSpPr>
          <p:nvPr>
            <p:ph type="title"/>
          </p:nvPr>
        </p:nvSpPr>
        <p:spPr/>
        <p:txBody>
          <a:bodyPr/>
          <a:lstStyle/>
          <a:p>
            <a:r>
              <a:rPr lang="fr-CA" dirty="0"/>
              <a:t>Net-</a:t>
            </a:r>
            <a:r>
              <a:rPr lang="fr-CA" dirty="0" err="1"/>
              <a:t>activisM</a:t>
            </a:r>
            <a:endParaRPr lang="en-CA" dirty="0"/>
          </a:p>
        </p:txBody>
      </p:sp>
      <p:sp>
        <p:nvSpPr>
          <p:cNvPr id="3" name="Content Placeholder 2">
            <a:extLst>
              <a:ext uri="{FF2B5EF4-FFF2-40B4-BE49-F238E27FC236}">
                <a16:creationId xmlns:a16="http://schemas.microsoft.com/office/drawing/2014/main" id="{60D6530E-57B9-4461-B369-8A1718594B4A}"/>
              </a:ext>
            </a:extLst>
          </p:cNvPr>
          <p:cNvSpPr>
            <a:spLocks noGrp="1"/>
          </p:cNvSpPr>
          <p:nvPr>
            <p:ph idx="1"/>
          </p:nvPr>
        </p:nvSpPr>
        <p:spPr>
          <a:xfrm>
            <a:off x="1069848" y="2121408"/>
            <a:ext cx="10058400" cy="4050792"/>
          </a:xfrm>
        </p:spPr>
        <p:txBody>
          <a:bodyPr>
            <a:normAutofit/>
          </a:bodyPr>
          <a:lstStyle/>
          <a:p>
            <a:r>
              <a:rPr lang="en-CA" dirty="0"/>
              <a:t>What is net-activism? How could digital communication tools be leveraged by net-activists?</a:t>
            </a:r>
          </a:p>
          <a:p>
            <a:r>
              <a:rPr lang="en-CA" dirty="0"/>
              <a:t>What are some of the responses generated by the appearance of net-activism?</a:t>
            </a:r>
          </a:p>
          <a:p>
            <a:pPr lvl="1"/>
            <a:r>
              <a:rPr lang="en-CA" dirty="0"/>
              <a:t>encouraging vs inhibiting interventions</a:t>
            </a:r>
          </a:p>
          <a:p>
            <a:r>
              <a:rPr lang="en-CA" dirty="0"/>
              <a:t>Should laws that govern the Internet be shaped to secure </a:t>
            </a:r>
            <a:r>
              <a:rPr lang="en-CA"/>
              <a:t>fundamental righs? </a:t>
            </a:r>
            <a:r>
              <a:rPr lang="en-CA" dirty="0"/>
              <a:t>Should new rights be created to promote a liberal Internet experience? </a:t>
            </a:r>
          </a:p>
        </p:txBody>
      </p:sp>
    </p:spTree>
    <p:extLst>
      <p:ext uri="{BB962C8B-B14F-4D97-AF65-F5344CB8AC3E}">
        <p14:creationId xmlns:p14="http://schemas.microsoft.com/office/powerpoint/2010/main" val="3805031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9C78-7D0E-4C54-B235-BC82ABD97E4B}"/>
              </a:ext>
            </a:extLst>
          </p:cNvPr>
          <p:cNvSpPr>
            <a:spLocks noGrp="1"/>
          </p:cNvSpPr>
          <p:nvPr>
            <p:ph type="title"/>
          </p:nvPr>
        </p:nvSpPr>
        <p:spPr/>
        <p:txBody>
          <a:bodyPr anchor="t">
            <a:normAutofit/>
          </a:bodyPr>
          <a:lstStyle/>
          <a:p>
            <a:r>
              <a:rPr lang="en-CA" dirty="0"/>
              <a:t>responses generated</a:t>
            </a:r>
            <a:br>
              <a:rPr lang="en-CA" dirty="0"/>
            </a:br>
            <a:r>
              <a:rPr lang="en-CA" sz="1600" dirty="0"/>
              <a:t>e.g. </a:t>
            </a:r>
            <a:r>
              <a:rPr lang="en-CA" sz="1600" dirty="0">
                <a:hlinkClick r:id="rId3"/>
              </a:rPr>
              <a:t>Egyptian Revolution 2011</a:t>
            </a:r>
            <a:br>
              <a:rPr lang="en-CA" sz="1600" dirty="0"/>
            </a:br>
            <a:br>
              <a:rPr lang="en-CA" sz="1600" dirty="0"/>
            </a:br>
            <a:r>
              <a:rPr lang="en-CA" sz="1600" dirty="0"/>
              <a:t>Legal context:</a:t>
            </a:r>
            <a:endParaRPr lang="en-CA" dirty="0"/>
          </a:p>
        </p:txBody>
      </p:sp>
      <p:sp>
        <p:nvSpPr>
          <p:cNvPr id="3" name="Content Placeholder 2">
            <a:extLst>
              <a:ext uri="{FF2B5EF4-FFF2-40B4-BE49-F238E27FC236}">
                <a16:creationId xmlns:a16="http://schemas.microsoft.com/office/drawing/2014/main" id="{DB24FDDD-DCD4-42B6-9E8A-6B27768098CF}"/>
              </a:ext>
            </a:extLst>
          </p:cNvPr>
          <p:cNvSpPr>
            <a:spLocks noGrp="1"/>
          </p:cNvSpPr>
          <p:nvPr>
            <p:ph idx="1"/>
          </p:nvPr>
        </p:nvSpPr>
        <p:spPr>
          <a:xfrm>
            <a:off x="838200" y="685800"/>
            <a:ext cx="6711696" cy="5020056"/>
          </a:xfrm>
        </p:spPr>
        <p:txBody>
          <a:bodyPr>
            <a:normAutofit fontScale="92500" lnSpcReduction="20000"/>
          </a:bodyPr>
          <a:lstStyle/>
          <a:p>
            <a:r>
              <a:rPr lang="en-CA" dirty="0"/>
              <a:t>Shut down of Internet network </a:t>
            </a:r>
          </a:p>
          <a:p>
            <a:r>
              <a:rPr lang="en-CA" dirty="0"/>
              <a:t>Block mobile phone service</a:t>
            </a:r>
          </a:p>
          <a:p>
            <a:r>
              <a:rPr lang="en-CA" dirty="0"/>
              <a:t>Censorship – “</a:t>
            </a:r>
            <a:r>
              <a:rPr lang="en-CA" i="1" dirty="0"/>
              <a:t>keep public order”</a:t>
            </a:r>
          </a:p>
          <a:p>
            <a:pPr lvl="1"/>
            <a:r>
              <a:rPr lang="en-CA" dirty="0"/>
              <a:t>Blocking websites, online news network or human rights organizations</a:t>
            </a:r>
          </a:p>
          <a:p>
            <a:pPr lvl="1"/>
            <a:r>
              <a:rPr lang="en-CA" dirty="0"/>
              <a:t>Restrict media coverage</a:t>
            </a:r>
          </a:p>
          <a:p>
            <a:pPr lvl="1"/>
            <a:r>
              <a:rPr lang="en-CA" dirty="0"/>
              <a:t>Slow down networks, service time-outs, denial-of-service attacks</a:t>
            </a:r>
          </a:p>
          <a:p>
            <a:r>
              <a:rPr lang="en-CA" dirty="0"/>
              <a:t>Surveillance or monitoring </a:t>
            </a:r>
          </a:p>
          <a:p>
            <a:pPr lvl="1"/>
            <a:r>
              <a:rPr lang="en-CA" dirty="0"/>
              <a:t>Access ISPs’ customer database</a:t>
            </a:r>
          </a:p>
          <a:p>
            <a:pPr lvl="1"/>
            <a:r>
              <a:rPr lang="en-CA" dirty="0"/>
              <a:t>FB accounts hacked, online </a:t>
            </a:r>
            <a:r>
              <a:rPr lang="en-CA" dirty="0" err="1"/>
              <a:t>comm</a:t>
            </a:r>
            <a:r>
              <a:rPr lang="en-CA" dirty="0"/>
              <a:t>, content removed or disseminated</a:t>
            </a:r>
          </a:p>
          <a:p>
            <a:r>
              <a:rPr lang="en-CA" dirty="0"/>
              <a:t>Detention</a:t>
            </a:r>
          </a:p>
          <a:p>
            <a:pPr lvl="1"/>
            <a:r>
              <a:rPr lang="en-CA" dirty="0"/>
              <a:t>journalists prosecution: </a:t>
            </a:r>
            <a:r>
              <a:rPr lang="en-CA" dirty="0" err="1"/>
              <a:t>fd</a:t>
            </a:r>
            <a:r>
              <a:rPr lang="en-CA" dirty="0"/>
              <a:t> of press – </a:t>
            </a:r>
            <a:r>
              <a:rPr lang="en-CA" i="1" dirty="0"/>
              <a:t>“in the service of society”</a:t>
            </a:r>
          </a:p>
          <a:p>
            <a:pPr lvl="1"/>
            <a:r>
              <a:rPr lang="en-CA" dirty="0"/>
              <a:t>bloggers prosecution: </a:t>
            </a:r>
            <a:r>
              <a:rPr lang="en-CA" dirty="0" err="1"/>
              <a:t>fd</a:t>
            </a:r>
            <a:r>
              <a:rPr lang="en-CA" dirty="0"/>
              <a:t> of expression – </a:t>
            </a:r>
            <a:r>
              <a:rPr lang="en-CA" i="1" dirty="0"/>
              <a:t>“safety of the national structure”</a:t>
            </a:r>
          </a:p>
          <a:p>
            <a:r>
              <a:rPr lang="en-CA" dirty="0"/>
              <a:t>Prison sentences</a:t>
            </a:r>
          </a:p>
        </p:txBody>
      </p:sp>
      <p:sp>
        <p:nvSpPr>
          <p:cNvPr id="4" name="Text Placeholder 3">
            <a:extLst>
              <a:ext uri="{FF2B5EF4-FFF2-40B4-BE49-F238E27FC236}">
                <a16:creationId xmlns:a16="http://schemas.microsoft.com/office/drawing/2014/main" id="{88333361-C107-414A-B6A6-514C4106B61B}"/>
              </a:ext>
            </a:extLst>
          </p:cNvPr>
          <p:cNvSpPr>
            <a:spLocks noGrp="1"/>
          </p:cNvSpPr>
          <p:nvPr>
            <p:ph type="body" sz="half" idx="2"/>
          </p:nvPr>
        </p:nvSpPr>
        <p:spPr/>
        <p:txBody>
          <a:bodyPr>
            <a:normAutofit lnSpcReduction="10000"/>
          </a:bodyPr>
          <a:lstStyle/>
          <a:p>
            <a:r>
              <a:rPr lang="fr-CA" dirty="0"/>
              <a:t>Constitution &amp; Media Laws: Right of free expression, free </a:t>
            </a:r>
            <a:r>
              <a:rPr lang="fr-CA" dirty="0" err="1"/>
              <a:t>press</a:t>
            </a:r>
            <a:r>
              <a:rPr lang="fr-CA" dirty="0"/>
              <a:t> </a:t>
            </a:r>
          </a:p>
          <a:p>
            <a:pPr marL="628650" lvl="1" indent="-171450">
              <a:buFontTx/>
              <a:buChar char="-"/>
            </a:pPr>
            <a:r>
              <a:rPr lang="fr-CA" dirty="0"/>
              <a:t>National </a:t>
            </a:r>
            <a:r>
              <a:rPr lang="fr-CA" dirty="0" err="1"/>
              <a:t>security</a:t>
            </a:r>
            <a:r>
              <a:rPr lang="fr-CA" dirty="0"/>
              <a:t> </a:t>
            </a:r>
          </a:p>
          <a:p>
            <a:pPr marL="628650" lvl="1" indent="-171450">
              <a:buFontTx/>
              <a:buChar char="-"/>
            </a:pPr>
            <a:r>
              <a:rPr lang="fr-CA" dirty="0"/>
              <a:t>Cultural value</a:t>
            </a:r>
          </a:p>
          <a:p>
            <a:pPr marL="628650" lvl="1" indent="-171450">
              <a:buFontTx/>
              <a:buChar char="-"/>
            </a:pPr>
            <a:r>
              <a:rPr lang="en-US" dirty="0"/>
              <a:t>Press freedom exercises in the service of society</a:t>
            </a:r>
            <a:endParaRPr lang="fr-CA" dirty="0"/>
          </a:p>
          <a:p>
            <a:r>
              <a:rPr lang="fr-CA" dirty="0"/>
              <a:t>Emergency </a:t>
            </a:r>
            <a:r>
              <a:rPr lang="fr-CA" dirty="0" err="1"/>
              <a:t>law</a:t>
            </a:r>
            <a:endParaRPr lang="fr-CA" dirty="0"/>
          </a:p>
          <a:p>
            <a:r>
              <a:rPr lang="fr-CA" dirty="0"/>
              <a:t>Broadcasting </a:t>
            </a:r>
            <a:r>
              <a:rPr lang="fr-CA" dirty="0" err="1"/>
              <a:t>outlets</a:t>
            </a:r>
            <a:r>
              <a:rPr lang="fr-CA" dirty="0"/>
              <a:t> state-</a:t>
            </a:r>
            <a:r>
              <a:rPr lang="fr-CA" dirty="0" err="1"/>
              <a:t>owned</a:t>
            </a:r>
            <a:endParaRPr lang="fr-CA" dirty="0"/>
          </a:p>
          <a:p>
            <a:r>
              <a:rPr lang="fr-CA" dirty="0"/>
              <a:t>No </a:t>
            </a:r>
            <a:r>
              <a:rPr lang="fr-CA" dirty="0" err="1"/>
              <a:t>specific</a:t>
            </a:r>
            <a:r>
              <a:rPr lang="fr-CA" dirty="0"/>
              <a:t> </a:t>
            </a:r>
            <a:r>
              <a:rPr lang="fr-CA" dirty="0" err="1"/>
              <a:t>laws</a:t>
            </a:r>
            <a:r>
              <a:rPr lang="fr-CA" dirty="0"/>
              <a:t> </a:t>
            </a:r>
            <a:r>
              <a:rPr lang="fr-CA" dirty="0" err="1"/>
              <a:t>governing</a:t>
            </a:r>
            <a:r>
              <a:rPr lang="fr-CA" dirty="0"/>
              <a:t> the Internet</a:t>
            </a:r>
          </a:p>
          <a:p>
            <a:r>
              <a:rPr lang="fr-CA" dirty="0"/>
              <a:t>Dev. of IT a national </a:t>
            </a:r>
            <a:r>
              <a:rPr lang="fr-CA" dirty="0" err="1"/>
              <a:t>priority</a:t>
            </a:r>
            <a:endParaRPr lang="fr-CA" dirty="0"/>
          </a:p>
          <a:p>
            <a:r>
              <a:rPr lang="fr-CA" dirty="0" err="1"/>
              <a:t>Economic</a:t>
            </a:r>
            <a:r>
              <a:rPr lang="fr-CA" dirty="0"/>
              <a:t> </a:t>
            </a:r>
            <a:r>
              <a:rPr lang="fr-CA" dirty="0" err="1"/>
              <a:t>liberalization</a:t>
            </a:r>
            <a:endParaRPr lang="fr-CA" dirty="0"/>
          </a:p>
        </p:txBody>
      </p:sp>
      <p:pic>
        <p:nvPicPr>
          <p:cNvPr id="6" name="Picture 5">
            <a:extLst>
              <a:ext uri="{FF2B5EF4-FFF2-40B4-BE49-F238E27FC236}">
                <a16:creationId xmlns:a16="http://schemas.microsoft.com/office/drawing/2014/main" id="{57B348EB-2973-488F-A581-BD04425A6A15}"/>
              </a:ext>
            </a:extLst>
          </p:cNvPr>
          <p:cNvPicPr>
            <a:picLocks noChangeAspect="1"/>
          </p:cNvPicPr>
          <p:nvPr/>
        </p:nvPicPr>
        <p:blipFill>
          <a:blip r:embed="rId4"/>
          <a:stretch>
            <a:fillRect/>
          </a:stretch>
        </p:blipFill>
        <p:spPr>
          <a:xfrm>
            <a:off x="0" y="5581176"/>
            <a:ext cx="8339328" cy="2370768"/>
          </a:xfrm>
          <a:prstGeom prst="rect">
            <a:avLst/>
          </a:prstGeom>
        </p:spPr>
      </p:pic>
    </p:spTree>
    <p:extLst>
      <p:ext uri="{BB962C8B-B14F-4D97-AF65-F5344CB8AC3E}">
        <p14:creationId xmlns:p14="http://schemas.microsoft.com/office/powerpoint/2010/main" val="1105477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60B6-C9A6-4CC2-9372-46C5A0EFEE28}"/>
              </a:ext>
            </a:extLst>
          </p:cNvPr>
          <p:cNvSpPr>
            <a:spLocks noGrp="1"/>
          </p:cNvSpPr>
          <p:nvPr>
            <p:ph type="title"/>
          </p:nvPr>
        </p:nvSpPr>
        <p:spPr/>
        <p:txBody>
          <a:bodyPr/>
          <a:lstStyle/>
          <a:p>
            <a:r>
              <a:rPr lang="fr-CA" dirty="0" err="1"/>
              <a:t>Encryption</a:t>
            </a:r>
            <a:r>
              <a:rPr lang="fr-CA" dirty="0"/>
              <a:t> and P2P</a:t>
            </a:r>
            <a:endParaRPr lang="en-CA" dirty="0"/>
          </a:p>
        </p:txBody>
      </p:sp>
      <p:sp>
        <p:nvSpPr>
          <p:cNvPr id="3" name="Text Placeholder 2">
            <a:extLst>
              <a:ext uri="{FF2B5EF4-FFF2-40B4-BE49-F238E27FC236}">
                <a16:creationId xmlns:a16="http://schemas.microsoft.com/office/drawing/2014/main" id="{DBEB37AE-1EDD-467A-A998-8C49E9811822}"/>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1092847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ENCRYPTION"/>
          <p:cNvSpPr txBox="1"/>
          <p:nvPr/>
        </p:nvSpPr>
        <p:spPr>
          <a:xfrm>
            <a:off x="8407960" y="851364"/>
            <a:ext cx="3458494" cy="58477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sz="3200" b="1">
                <a:latin typeface="Rockwell"/>
                <a:ea typeface="Rockwell"/>
                <a:cs typeface="Rockwell"/>
                <a:sym typeface="Rockwell"/>
              </a:defRPr>
            </a:lvl1pPr>
          </a:lstStyle>
          <a:p>
            <a:r>
              <a:rPr dirty="0">
                <a:latin typeface="Rockwell Condensed" panose="02060603050405020104" pitchFamily="18" charset="0"/>
              </a:rPr>
              <a:t>ENCRYPTION</a:t>
            </a:r>
          </a:p>
        </p:txBody>
      </p:sp>
      <p:pic>
        <p:nvPicPr>
          <p:cNvPr id="305" name="encryption-diagram-1.gif" descr="encryption-diagram-1.gif"/>
          <p:cNvPicPr>
            <a:picLocks noChangeAspect="1"/>
          </p:cNvPicPr>
          <p:nvPr/>
        </p:nvPicPr>
        <p:blipFill>
          <a:blip r:embed="rId3">
            <a:extLst/>
          </a:blip>
          <a:stretch>
            <a:fillRect/>
          </a:stretch>
        </p:blipFill>
        <p:spPr>
          <a:xfrm>
            <a:off x="623533" y="1411225"/>
            <a:ext cx="3614157" cy="2945221"/>
          </a:xfrm>
          <a:prstGeom prst="rect">
            <a:avLst/>
          </a:prstGeom>
          <a:ln w="12700">
            <a:miter lim="400000"/>
          </a:ln>
        </p:spPr>
      </p:pic>
      <p:pic>
        <p:nvPicPr>
          <p:cNvPr id="306" name="encryption-diagram-2.gif" descr="encryption-diagram-2.gif"/>
          <p:cNvPicPr>
            <a:picLocks noChangeAspect="1"/>
          </p:cNvPicPr>
          <p:nvPr/>
        </p:nvPicPr>
        <p:blipFill>
          <a:blip r:embed="rId4">
            <a:extLst/>
          </a:blip>
          <a:stretch>
            <a:fillRect/>
          </a:stretch>
        </p:blipFill>
        <p:spPr>
          <a:xfrm>
            <a:off x="4478344" y="1370727"/>
            <a:ext cx="3709555" cy="3026217"/>
          </a:xfrm>
          <a:prstGeom prst="rect">
            <a:avLst/>
          </a:prstGeom>
          <a:ln w="12700">
            <a:miter lim="400000"/>
          </a:ln>
        </p:spPr>
      </p:pic>
      <p:sp>
        <p:nvSpPr>
          <p:cNvPr id="307" name="Symmetric Encryption"/>
          <p:cNvSpPr txBox="1"/>
          <p:nvPr/>
        </p:nvSpPr>
        <p:spPr>
          <a:xfrm>
            <a:off x="860303" y="964681"/>
            <a:ext cx="2453875" cy="358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Rockwell"/>
                <a:ea typeface="Rockwell"/>
                <a:cs typeface="Rockwell"/>
                <a:sym typeface="Rockwell"/>
              </a:defRPr>
            </a:lvl1pPr>
          </a:lstStyle>
          <a:p>
            <a:r>
              <a:t>Symmetric Encryption</a:t>
            </a:r>
          </a:p>
        </p:txBody>
      </p:sp>
      <p:sp>
        <p:nvSpPr>
          <p:cNvPr id="308" name="Asymmetric Encryption"/>
          <p:cNvSpPr txBox="1"/>
          <p:nvPr/>
        </p:nvSpPr>
        <p:spPr>
          <a:xfrm>
            <a:off x="4574028" y="964681"/>
            <a:ext cx="2596861" cy="358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Rockwell"/>
                <a:ea typeface="Rockwell"/>
                <a:cs typeface="Rockwell"/>
                <a:sym typeface="Rockwell"/>
              </a:defRPr>
            </a:lvl1pPr>
          </a:lstStyle>
          <a:p>
            <a:r>
              <a:rPr dirty="0"/>
              <a:t>Asymmetric Encryption</a:t>
            </a:r>
          </a:p>
        </p:txBody>
      </p:sp>
      <p:pic>
        <p:nvPicPr>
          <p:cNvPr id="309" name="Signal.png" descr="Signal.png"/>
          <p:cNvPicPr>
            <a:picLocks noChangeAspect="1"/>
          </p:cNvPicPr>
          <p:nvPr/>
        </p:nvPicPr>
        <p:blipFill>
          <a:blip r:embed="rId5">
            <a:extLst/>
          </a:blip>
          <a:stretch>
            <a:fillRect/>
          </a:stretch>
        </p:blipFill>
        <p:spPr>
          <a:xfrm>
            <a:off x="496265" y="4756608"/>
            <a:ext cx="1612901" cy="762002"/>
          </a:xfrm>
          <a:prstGeom prst="rect">
            <a:avLst/>
          </a:prstGeom>
          <a:ln w="12700">
            <a:miter lim="400000"/>
          </a:ln>
        </p:spPr>
      </p:pic>
      <p:pic>
        <p:nvPicPr>
          <p:cNvPr id="310" name="Wickr.png" descr="Wickr.png"/>
          <p:cNvPicPr>
            <a:picLocks noChangeAspect="1"/>
          </p:cNvPicPr>
          <p:nvPr/>
        </p:nvPicPr>
        <p:blipFill>
          <a:blip r:embed="rId6">
            <a:extLst/>
          </a:blip>
          <a:stretch>
            <a:fillRect/>
          </a:stretch>
        </p:blipFill>
        <p:spPr>
          <a:xfrm>
            <a:off x="2644286" y="4874514"/>
            <a:ext cx="1252081" cy="1459322"/>
          </a:xfrm>
          <a:prstGeom prst="rect">
            <a:avLst/>
          </a:prstGeom>
          <a:ln w="12700">
            <a:miter lim="400000"/>
          </a:ln>
        </p:spPr>
      </p:pic>
      <p:pic>
        <p:nvPicPr>
          <p:cNvPr id="311" name="Silent Circle.png" descr="Silent Circle.png"/>
          <p:cNvPicPr>
            <a:picLocks noChangeAspect="1"/>
          </p:cNvPicPr>
          <p:nvPr/>
        </p:nvPicPr>
        <p:blipFill>
          <a:blip r:embed="rId7">
            <a:extLst/>
          </a:blip>
          <a:stretch>
            <a:fillRect/>
          </a:stretch>
        </p:blipFill>
        <p:spPr>
          <a:xfrm>
            <a:off x="172149" y="5617688"/>
            <a:ext cx="2324101" cy="927102"/>
          </a:xfrm>
          <a:prstGeom prst="rect">
            <a:avLst/>
          </a:prstGeom>
          <a:ln w="12700">
            <a:miter lim="400000"/>
          </a:ln>
        </p:spPr>
      </p:pic>
      <p:pic>
        <p:nvPicPr>
          <p:cNvPr id="312" name="Tuta.png" descr="Tuta.png"/>
          <p:cNvPicPr>
            <a:picLocks noChangeAspect="1"/>
          </p:cNvPicPr>
          <p:nvPr/>
        </p:nvPicPr>
        <p:blipFill>
          <a:blip r:embed="rId8">
            <a:extLst/>
          </a:blip>
          <a:stretch>
            <a:fillRect/>
          </a:stretch>
        </p:blipFill>
        <p:spPr>
          <a:xfrm>
            <a:off x="4044401" y="5572583"/>
            <a:ext cx="2324102" cy="723543"/>
          </a:xfrm>
          <a:prstGeom prst="rect">
            <a:avLst/>
          </a:prstGeom>
          <a:ln w="12700">
            <a:miter lim="400000"/>
          </a:ln>
        </p:spPr>
      </p:pic>
      <p:pic>
        <p:nvPicPr>
          <p:cNvPr id="313" name="Mailpile.png" descr="Mailpile.png"/>
          <p:cNvPicPr>
            <a:picLocks noChangeAspect="1"/>
          </p:cNvPicPr>
          <p:nvPr/>
        </p:nvPicPr>
        <p:blipFill>
          <a:blip r:embed="rId9">
            <a:extLst/>
          </a:blip>
          <a:stretch>
            <a:fillRect/>
          </a:stretch>
        </p:blipFill>
        <p:spPr>
          <a:xfrm>
            <a:off x="4126622" y="4793910"/>
            <a:ext cx="2051782" cy="687400"/>
          </a:xfrm>
          <a:prstGeom prst="rect">
            <a:avLst/>
          </a:prstGeom>
          <a:ln w="12700">
            <a:miter lim="400000"/>
          </a:ln>
        </p:spPr>
      </p:pic>
      <p:pic>
        <p:nvPicPr>
          <p:cNvPr id="314" name="SpiderOak.png" descr="SpiderOak.png"/>
          <p:cNvPicPr>
            <a:picLocks noChangeAspect="1"/>
          </p:cNvPicPr>
          <p:nvPr/>
        </p:nvPicPr>
        <p:blipFill>
          <a:blip r:embed="rId10">
            <a:extLst/>
          </a:blip>
          <a:srcRect t="31902" b="24781"/>
          <a:stretch>
            <a:fillRect/>
          </a:stretch>
        </p:blipFill>
        <p:spPr>
          <a:xfrm>
            <a:off x="6251462" y="4882731"/>
            <a:ext cx="1979355" cy="571590"/>
          </a:xfrm>
          <a:prstGeom prst="rect">
            <a:avLst/>
          </a:prstGeom>
          <a:ln w="12700">
            <a:miter lim="400000"/>
          </a:ln>
        </p:spPr>
      </p:pic>
      <p:pic>
        <p:nvPicPr>
          <p:cNvPr id="315" name="firefox-focus.jpg" descr="firefox-focus.jpg"/>
          <p:cNvPicPr>
            <a:picLocks noChangeAspect="1"/>
          </p:cNvPicPr>
          <p:nvPr/>
        </p:nvPicPr>
        <p:blipFill>
          <a:blip r:embed="rId11">
            <a:extLst/>
          </a:blip>
          <a:srcRect l="27170" t="27919" r="27002" b="26133"/>
          <a:stretch>
            <a:fillRect/>
          </a:stretch>
        </p:blipFill>
        <p:spPr>
          <a:xfrm>
            <a:off x="6778710" y="5470804"/>
            <a:ext cx="924636" cy="927063"/>
          </a:xfrm>
          <a:prstGeom prst="rect">
            <a:avLst/>
          </a:prstGeom>
          <a:ln w="12700">
            <a:miter lim="400000"/>
          </a:ln>
        </p:spPr>
      </p:pic>
      <p:pic>
        <p:nvPicPr>
          <p:cNvPr id="316" name="Screen Shot 2018-02-25 at 9.02.00 AM.png" descr="Screen Shot 2018-02-25 at 9.02.00 AM.png"/>
          <p:cNvPicPr>
            <a:picLocks noChangeAspect="1"/>
          </p:cNvPicPr>
          <p:nvPr/>
        </p:nvPicPr>
        <p:blipFill>
          <a:blip r:embed="rId12">
            <a:extLst/>
          </a:blip>
          <a:stretch>
            <a:fillRect/>
          </a:stretch>
        </p:blipFill>
        <p:spPr>
          <a:xfrm>
            <a:off x="8303738" y="2941184"/>
            <a:ext cx="3888261" cy="1196388"/>
          </a:xfrm>
          <a:prstGeom prst="rect">
            <a:avLst/>
          </a:prstGeom>
          <a:ln w="12700">
            <a:miter lim="400000"/>
          </a:ln>
        </p:spPr>
      </p:pic>
      <p:pic>
        <p:nvPicPr>
          <p:cNvPr id="317" name="Screen Shot 2018-02-25 at 9.02.41 AM.png" descr="Screen Shot 2018-02-25 at 9.02.41 AM.png"/>
          <p:cNvPicPr>
            <a:picLocks noChangeAspect="1"/>
          </p:cNvPicPr>
          <p:nvPr/>
        </p:nvPicPr>
        <p:blipFill>
          <a:blip r:embed="rId13">
            <a:extLst/>
          </a:blip>
          <a:stretch>
            <a:fillRect/>
          </a:stretch>
        </p:blipFill>
        <p:spPr>
          <a:xfrm>
            <a:off x="8282430" y="1388749"/>
            <a:ext cx="3930877" cy="1501494"/>
          </a:xfrm>
          <a:prstGeom prst="rect">
            <a:avLst/>
          </a:prstGeom>
          <a:ln w="12700">
            <a:miter lim="400000"/>
          </a:ln>
        </p:spPr>
      </p:pic>
      <p:sp>
        <p:nvSpPr>
          <p:cNvPr id="2" name="TextBox 1">
            <a:extLst>
              <a:ext uri="{FF2B5EF4-FFF2-40B4-BE49-F238E27FC236}">
                <a16:creationId xmlns:a16="http://schemas.microsoft.com/office/drawing/2014/main" id="{F1761175-E284-4E14-A941-5370A2150030}"/>
              </a:ext>
            </a:extLst>
          </p:cNvPr>
          <p:cNvSpPr txBox="1"/>
          <p:nvPr/>
        </p:nvSpPr>
        <p:spPr>
          <a:xfrm>
            <a:off x="8282430" y="4470744"/>
            <a:ext cx="3709555" cy="307777"/>
          </a:xfrm>
          <a:prstGeom prst="rect">
            <a:avLst/>
          </a:prstGeom>
          <a:noFill/>
          <a:ln>
            <a:noFill/>
          </a:ln>
        </p:spPr>
        <p:txBody>
          <a:bodyPr wrap="square" rtlCol="0">
            <a:spAutoFit/>
          </a:bodyPr>
          <a:lstStyle/>
          <a:p>
            <a:r>
              <a:rPr lang="fr-CA" sz="1400" dirty="0">
                <a:hlinkClick r:id="rId14"/>
              </a:rPr>
              <a:t>Liberals bill support </a:t>
            </a:r>
            <a:r>
              <a:rPr lang="fr-CA" sz="1400" dirty="0" err="1">
                <a:hlinkClick r:id="rId14"/>
              </a:rPr>
              <a:t>anti-terrorism</a:t>
            </a:r>
            <a:r>
              <a:rPr lang="fr-CA" sz="1400" dirty="0">
                <a:hlinkClick r:id="rId14"/>
              </a:rPr>
              <a:t> bill</a:t>
            </a:r>
            <a:endParaRPr lang="en-CA" sz="1400" dirty="0"/>
          </a:p>
        </p:txBody>
      </p:sp>
    </p:spTree>
    <p:extLst>
      <p:ext uri="{BB962C8B-B14F-4D97-AF65-F5344CB8AC3E}">
        <p14:creationId xmlns:p14="http://schemas.microsoft.com/office/powerpoint/2010/main" val="2832339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eer-to-Peer Networks"/>
          <p:cNvSpPr txBox="1"/>
          <p:nvPr/>
        </p:nvSpPr>
        <p:spPr>
          <a:xfrm>
            <a:off x="8968551" y="919480"/>
            <a:ext cx="2761837" cy="107721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3200" b="1">
                <a:latin typeface="Rockwell"/>
                <a:ea typeface="Rockwell"/>
                <a:cs typeface="Rockwell"/>
                <a:sym typeface="Rockwell"/>
              </a:defRPr>
            </a:lvl1pPr>
          </a:lstStyle>
          <a:p>
            <a:r>
              <a:rPr lang="en-CA" dirty="0">
                <a:latin typeface="+mj-lt"/>
              </a:rPr>
              <a:t>PEER-TO-PEER NETWORKS</a:t>
            </a:r>
          </a:p>
        </p:txBody>
      </p:sp>
      <p:pic>
        <p:nvPicPr>
          <p:cNvPr id="293" name="peer2peer.png" descr="peer2peer.png"/>
          <p:cNvPicPr>
            <a:picLocks noChangeAspect="1"/>
          </p:cNvPicPr>
          <p:nvPr/>
        </p:nvPicPr>
        <p:blipFill>
          <a:blip r:embed="rId3">
            <a:extLst/>
          </a:blip>
          <a:stretch>
            <a:fillRect/>
          </a:stretch>
        </p:blipFill>
        <p:spPr>
          <a:xfrm>
            <a:off x="1614349" y="1015454"/>
            <a:ext cx="5080002" cy="3035302"/>
          </a:xfrm>
          <a:prstGeom prst="rect">
            <a:avLst/>
          </a:prstGeom>
          <a:ln w="12700">
            <a:miter lim="400000"/>
          </a:ln>
        </p:spPr>
      </p:pic>
      <p:pic>
        <p:nvPicPr>
          <p:cNvPr id="295" name="Wikipedia_logo_silver.png" descr="Wikipedia_logo_silver.png"/>
          <p:cNvPicPr>
            <a:picLocks noChangeAspect="1"/>
          </p:cNvPicPr>
          <p:nvPr/>
        </p:nvPicPr>
        <p:blipFill>
          <a:blip r:embed="rId4">
            <a:extLst/>
          </a:blip>
          <a:stretch>
            <a:fillRect/>
          </a:stretch>
        </p:blipFill>
        <p:spPr>
          <a:xfrm>
            <a:off x="571743" y="4625197"/>
            <a:ext cx="1327755" cy="1327755"/>
          </a:xfrm>
          <a:prstGeom prst="rect">
            <a:avLst/>
          </a:prstGeom>
          <a:ln w="12700">
            <a:miter lim="400000"/>
          </a:ln>
        </p:spPr>
      </p:pic>
      <p:pic>
        <p:nvPicPr>
          <p:cNvPr id="296" name="Tor.png" descr="Tor.png"/>
          <p:cNvPicPr>
            <a:picLocks noChangeAspect="1"/>
          </p:cNvPicPr>
          <p:nvPr/>
        </p:nvPicPr>
        <p:blipFill>
          <a:blip r:embed="rId5">
            <a:extLst/>
          </a:blip>
          <a:stretch>
            <a:fillRect/>
          </a:stretch>
        </p:blipFill>
        <p:spPr>
          <a:xfrm>
            <a:off x="2307176" y="4761245"/>
            <a:ext cx="1722886" cy="1042347"/>
          </a:xfrm>
          <a:prstGeom prst="rect">
            <a:avLst/>
          </a:prstGeom>
          <a:ln w="12700">
            <a:miter lim="400000"/>
          </a:ln>
        </p:spPr>
      </p:pic>
      <p:grpSp>
        <p:nvGrpSpPr>
          <p:cNvPr id="299" name="Group"/>
          <p:cNvGrpSpPr/>
          <p:nvPr/>
        </p:nvGrpSpPr>
        <p:grpSpPr>
          <a:xfrm>
            <a:off x="4437740" y="4646457"/>
            <a:ext cx="1327756" cy="1595180"/>
            <a:chOff x="0" y="0"/>
            <a:chExt cx="1327755" cy="1595179"/>
          </a:xfrm>
        </p:grpSpPr>
        <p:pic>
          <p:nvPicPr>
            <p:cNvPr id="297" name="Fab_Lab_logo.svg.png" descr="Fab_Lab_logo.svg.png"/>
            <p:cNvPicPr>
              <a:picLocks noChangeAspect="1"/>
            </p:cNvPicPr>
            <p:nvPr/>
          </p:nvPicPr>
          <p:blipFill>
            <a:blip r:embed="rId6">
              <a:extLst/>
            </a:blip>
            <a:stretch>
              <a:fillRect/>
            </a:stretch>
          </p:blipFill>
          <p:spPr>
            <a:xfrm>
              <a:off x="0" y="-1"/>
              <a:ext cx="1327756" cy="1592371"/>
            </a:xfrm>
            <a:prstGeom prst="rect">
              <a:avLst/>
            </a:prstGeom>
            <a:ln w="12700" cap="flat">
              <a:noFill/>
              <a:miter lim="400000"/>
            </a:ln>
            <a:effectLst/>
          </p:spPr>
        </p:pic>
        <p:sp>
          <p:nvSpPr>
            <p:cNvPr id="298" name="Rectangle"/>
            <p:cNvSpPr/>
            <p:nvPr/>
          </p:nvSpPr>
          <p:spPr>
            <a:xfrm>
              <a:off x="31987" y="1327524"/>
              <a:ext cx="1263780" cy="267656"/>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Rockwell"/>
                  <a:ea typeface="Rockwell"/>
                  <a:cs typeface="Rockwell"/>
                  <a:sym typeface="Rockwell"/>
                </a:defRPr>
              </a:pPr>
              <a:endParaRPr/>
            </a:p>
          </p:txBody>
        </p:sp>
      </p:grpSp>
      <p:pic>
        <p:nvPicPr>
          <p:cNvPr id="300" name="bitcoin_PNG47.png" descr="bitcoin_PNG47.png"/>
          <p:cNvPicPr>
            <a:picLocks noChangeAspect="1"/>
          </p:cNvPicPr>
          <p:nvPr/>
        </p:nvPicPr>
        <p:blipFill>
          <a:blip r:embed="rId7">
            <a:extLst/>
          </a:blip>
          <a:stretch>
            <a:fillRect/>
          </a:stretch>
        </p:blipFill>
        <p:spPr>
          <a:xfrm>
            <a:off x="6188322" y="4580385"/>
            <a:ext cx="1442781" cy="1442781"/>
          </a:xfrm>
          <a:prstGeom prst="rect">
            <a:avLst/>
          </a:prstGeom>
          <a:ln w="12700">
            <a:miter lim="400000"/>
          </a:ln>
        </p:spPr>
      </p:pic>
    </p:spTree>
    <p:extLst>
      <p:ext uri="{BB962C8B-B14F-4D97-AF65-F5344CB8AC3E}">
        <p14:creationId xmlns:p14="http://schemas.microsoft.com/office/powerpoint/2010/main" val="2577224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60B6-C9A6-4CC2-9372-46C5A0EFEE28}"/>
              </a:ext>
            </a:extLst>
          </p:cNvPr>
          <p:cNvSpPr>
            <a:spLocks noGrp="1"/>
          </p:cNvSpPr>
          <p:nvPr>
            <p:ph type="title"/>
          </p:nvPr>
        </p:nvSpPr>
        <p:spPr/>
        <p:txBody>
          <a:bodyPr/>
          <a:lstStyle/>
          <a:p>
            <a:r>
              <a:rPr lang="fr-CA" dirty="0" err="1"/>
              <a:t>hacktivism</a:t>
            </a:r>
            <a:endParaRPr lang="en-CA" dirty="0"/>
          </a:p>
        </p:txBody>
      </p:sp>
      <p:sp>
        <p:nvSpPr>
          <p:cNvPr id="3" name="Text Placeholder 2">
            <a:extLst>
              <a:ext uri="{FF2B5EF4-FFF2-40B4-BE49-F238E27FC236}">
                <a16:creationId xmlns:a16="http://schemas.microsoft.com/office/drawing/2014/main" id="{DBEB37AE-1EDD-467A-A998-8C49E9811822}"/>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765238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AnonymousEmblem.png" descr="AnonymousEmblem.png"/>
          <p:cNvPicPr>
            <a:picLocks noChangeAspect="1"/>
          </p:cNvPicPr>
          <p:nvPr/>
        </p:nvPicPr>
        <p:blipFill>
          <a:blip r:embed="rId3">
            <a:extLst/>
          </a:blip>
          <a:stretch>
            <a:fillRect/>
          </a:stretch>
        </p:blipFill>
        <p:spPr>
          <a:xfrm>
            <a:off x="10873926" y="5615971"/>
            <a:ext cx="1181795" cy="1181795"/>
          </a:xfrm>
          <a:prstGeom prst="rect">
            <a:avLst/>
          </a:prstGeom>
          <a:ln w="12700">
            <a:miter lim="400000"/>
          </a:ln>
        </p:spPr>
      </p:pic>
      <p:pic>
        <p:nvPicPr>
          <p:cNvPr id="263" name="Hackerman.gif" descr="Hackerman.gif"/>
          <p:cNvPicPr>
            <a:picLocks/>
          </p:cNvPicPr>
          <p:nvPr/>
        </p:nvPicPr>
        <p:blipFill>
          <a:blip r:embed="rId4">
            <a:extLst/>
          </a:blip>
          <a:stretch>
            <a:fillRect/>
          </a:stretch>
        </p:blipFill>
        <p:spPr>
          <a:xfrm>
            <a:off x="0" y="-8955"/>
            <a:ext cx="8339085" cy="4690736"/>
          </a:xfrm>
          <a:prstGeom prst="rect">
            <a:avLst/>
          </a:prstGeom>
          <a:ln w="12700">
            <a:miter lim="400000"/>
          </a:ln>
        </p:spPr>
      </p:pic>
      <p:sp>
        <p:nvSpPr>
          <p:cNvPr id="264" name="Keyloggers = Data breaches…"/>
          <p:cNvSpPr txBox="1"/>
          <p:nvPr/>
        </p:nvSpPr>
        <p:spPr>
          <a:xfrm>
            <a:off x="238983" y="5320602"/>
            <a:ext cx="4129996" cy="14368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04800" lvl="1" indent="-152400">
              <a:lnSpc>
                <a:spcPct val="150000"/>
              </a:lnSpc>
              <a:buSzPct val="120000"/>
              <a:buChar char="-"/>
              <a:defRPr sz="1500">
                <a:latin typeface="Rockwell Condensed"/>
                <a:ea typeface="Rockwell Condensed"/>
                <a:cs typeface="Rockwell Condensed"/>
                <a:sym typeface="Rockwell Condensed"/>
              </a:defRPr>
            </a:pPr>
            <a:r>
              <a:rPr dirty="0"/>
              <a:t>Keyloggers = Data breaches </a:t>
            </a:r>
          </a:p>
          <a:p>
            <a:pPr marL="304800" lvl="1" indent="-152400">
              <a:lnSpc>
                <a:spcPct val="150000"/>
              </a:lnSpc>
              <a:buSzPct val="120000"/>
              <a:buChar char="-"/>
              <a:defRPr sz="1500">
                <a:latin typeface="Rockwell Condensed"/>
                <a:ea typeface="Rockwell Condensed"/>
                <a:cs typeface="Rockwell Condensed"/>
                <a:sym typeface="Rockwell Condensed"/>
              </a:defRPr>
            </a:pPr>
            <a:r>
              <a:rPr dirty="0"/>
              <a:t>Distributed Denial of Service Attacks </a:t>
            </a:r>
          </a:p>
          <a:p>
            <a:pPr marL="304800" lvl="1" indent="-152400">
              <a:lnSpc>
                <a:spcPct val="150000"/>
              </a:lnSpc>
              <a:buSzPct val="120000"/>
              <a:buChar char="-"/>
              <a:defRPr sz="1500">
                <a:latin typeface="Rockwell Condensed"/>
                <a:ea typeface="Rockwell Condensed"/>
                <a:cs typeface="Rockwell Condensed"/>
                <a:sym typeface="Rockwell Condensed"/>
              </a:defRPr>
            </a:pPr>
            <a:r>
              <a:rPr dirty="0"/>
              <a:t>Waterhole attacks/Fake </a:t>
            </a:r>
            <a:r>
              <a:rPr dirty="0" err="1"/>
              <a:t>Wifi</a:t>
            </a:r>
            <a:endParaRPr dirty="0"/>
          </a:p>
          <a:p>
            <a:pPr marL="304800" lvl="1" indent="-152400">
              <a:lnSpc>
                <a:spcPct val="150000"/>
              </a:lnSpc>
              <a:buSzPct val="120000"/>
              <a:buChar char="-"/>
              <a:defRPr sz="1500">
                <a:latin typeface="Rockwell Condensed"/>
                <a:ea typeface="Rockwell Condensed"/>
                <a:cs typeface="Rockwell Condensed"/>
                <a:sym typeface="Rockwell Condensed"/>
              </a:defRPr>
            </a:pPr>
            <a:r>
              <a:rPr dirty="0"/>
              <a:t>Phishing</a:t>
            </a:r>
          </a:p>
        </p:txBody>
      </p:sp>
      <p:sp>
        <p:nvSpPr>
          <p:cNvPr id="265" name="Virus/Trojan, Worms, Malware…"/>
          <p:cNvSpPr txBox="1"/>
          <p:nvPr/>
        </p:nvSpPr>
        <p:spPr>
          <a:xfrm>
            <a:off x="4368979" y="5224836"/>
            <a:ext cx="2258115" cy="143686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304800" lvl="1" indent="-152400">
              <a:lnSpc>
                <a:spcPct val="150000"/>
              </a:lnSpc>
              <a:buSzPct val="120000"/>
              <a:buChar char="-"/>
              <a:defRPr sz="1500">
                <a:latin typeface="Rockwell Condensed"/>
                <a:ea typeface="Rockwell Condensed"/>
                <a:cs typeface="Rockwell Condensed"/>
                <a:sym typeface="Rockwell Condensed"/>
              </a:defRPr>
            </a:pPr>
            <a:r>
              <a:rPr dirty="0"/>
              <a:t>Virus/Trojan, Worms, Malware</a:t>
            </a:r>
          </a:p>
          <a:p>
            <a:pPr marL="304800" lvl="1" indent="-152400">
              <a:lnSpc>
                <a:spcPct val="150000"/>
              </a:lnSpc>
              <a:buSzPct val="120000"/>
              <a:buChar char="-"/>
              <a:defRPr sz="1500">
                <a:latin typeface="Rockwell Condensed"/>
                <a:ea typeface="Rockwell Condensed"/>
                <a:cs typeface="Rockwell Condensed"/>
                <a:sym typeface="Rockwell Condensed"/>
              </a:defRPr>
            </a:pPr>
            <a:r>
              <a:rPr dirty="0" err="1"/>
              <a:t>ClickJacking</a:t>
            </a:r>
            <a:r>
              <a:rPr dirty="0"/>
              <a:t> Attacks</a:t>
            </a:r>
          </a:p>
          <a:p>
            <a:pPr marL="304800" lvl="1" indent="-152400">
              <a:lnSpc>
                <a:spcPct val="150000"/>
              </a:lnSpc>
              <a:buSzPct val="120000"/>
              <a:buChar char="-"/>
              <a:defRPr sz="1500">
                <a:latin typeface="Rockwell Condensed"/>
                <a:ea typeface="Rockwell Condensed"/>
                <a:cs typeface="Rockwell Condensed"/>
                <a:sym typeface="Rockwell Condensed"/>
              </a:defRPr>
            </a:pPr>
            <a:r>
              <a:rPr dirty="0"/>
              <a:t>Cookie Theft</a:t>
            </a:r>
          </a:p>
          <a:p>
            <a:pPr marL="304800" lvl="1" indent="-152400">
              <a:lnSpc>
                <a:spcPct val="150000"/>
              </a:lnSpc>
              <a:buSzPct val="120000"/>
              <a:buChar char="-"/>
              <a:defRPr sz="1500">
                <a:latin typeface="Rockwell Condensed"/>
                <a:ea typeface="Rockwell Condensed"/>
                <a:cs typeface="Rockwell Condensed"/>
                <a:sym typeface="Rockwell Condensed"/>
              </a:defRPr>
            </a:pPr>
            <a:r>
              <a:rPr dirty="0"/>
              <a:t>Eavesdropping</a:t>
            </a:r>
          </a:p>
        </p:txBody>
      </p:sp>
      <p:sp>
        <p:nvSpPr>
          <p:cNvPr id="266" name="Common Hacking Techniques:"/>
          <p:cNvSpPr txBox="1"/>
          <p:nvPr/>
        </p:nvSpPr>
        <p:spPr>
          <a:xfrm>
            <a:off x="238983" y="4866697"/>
            <a:ext cx="3561045" cy="358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a:latin typeface="Rockwell"/>
                <a:ea typeface="Rockwell"/>
                <a:cs typeface="Rockwell"/>
                <a:sym typeface="Rockwell"/>
              </a:defRPr>
            </a:lvl1pPr>
          </a:lstStyle>
          <a:p>
            <a:r>
              <a:rPr dirty="0"/>
              <a:t>Common Hacking Techniques:</a:t>
            </a:r>
          </a:p>
        </p:txBody>
      </p:sp>
      <p:sp>
        <p:nvSpPr>
          <p:cNvPr id="8" name="HACKTIVISM">
            <a:extLst>
              <a:ext uri="{FF2B5EF4-FFF2-40B4-BE49-F238E27FC236}">
                <a16:creationId xmlns:a16="http://schemas.microsoft.com/office/drawing/2014/main" id="{A5878493-73F6-4756-A94D-92A9B79B46D0}"/>
              </a:ext>
            </a:extLst>
          </p:cNvPr>
          <p:cNvSpPr txBox="1"/>
          <p:nvPr/>
        </p:nvSpPr>
        <p:spPr>
          <a:xfrm>
            <a:off x="8944779" y="550361"/>
            <a:ext cx="2468364" cy="64632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3600" b="1">
                <a:latin typeface="Rockwell"/>
                <a:ea typeface="Rockwell"/>
                <a:cs typeface="Rockwell"/>
                <a:sym typeface="Rockwell"/>
              </a:defRPr>
            </a:lvl1pPr>
          </a:lstStyle>
          <a:p>
            <a:r>
              <a:rPr dirty="0">
                <a:latin typeface="+mj-lt"/>
              </a:rPr>
              <a:t>HACKTIVISM</a:t>
            </a:r>
          </a:p>
        </p:txBody>
      </p:sp>
    </p:spTree>
    <p:extLst>
      <p:ext uri="{BB962C8B-B14F-4D97-AF65-F5344CB8AC3E}">
        <p14:creationId xmlns:p14="http://schemas.microsoft.com/office/powerpoint/2010/main" val="2847418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AnonymousEmblem.png" descr="AnonymousEmblem.png"/>
          <p:cNvPicPr>
            <a:picLocks noChangeAspect="1"/>
          </p:cNvPicPr>
          <p:nvPr/>
        </p:nvPicPr>
        <p:blipFill>
          <a:blip r:embed="rId3">
            <a:extLst/>
          </a:blip>
          <a:stretch>
            <a:fillRect/>
          </a:stretch>
        </p:blipFill>
        <p:spPr>
          <a:xfrm>
            <a:off x="10873926" y="5615971"/>
            <a:ext cx="1181795" cy="1181795"/>
          </a:xfrm>
          <a:prstGeom prst="rect">
            <a:avLst/>
          </a:prstGeom>
          <a:ln w="12700">
            <a:miter lim="400000"/>
          </a:ln>
        </p:spPr>
      </p:pic>
      <p:sp>
        <p:nvSpPr>
          <p:cNvPr id="272" name="Hacking Governments &amp;…"/>
          <p:cNvSpPr txBox="1"/>
          <p:nvPr/>
        </p:nvSpPr>
        <p:spPr>
          <a:xfrm>
            <a:off x="193964" y="167619"/>
            <a:ext cx="6783288" cy="1077214"/>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3200" b="1">
                <a:latin typeface="Rockwell"/>
                <a:ea typeface="Rockwell"/>
                <a:cs typeface="Rockwell"/>
                <a:sym typeface="Rockwell"/>
              </a:defRPr>
            </a:pPr>
            <a:r>
              <a:rPr dirty="0"/>
              <a:t>Hacking Governments &amp;</a:t>
            </a:r>
          </a:p>
          <a:p>
            <a:pPr>
              <a:defRPr sz="3200" b="1">
                <a:latin typeface="Rockwell"/>
                <a:ea typeface="Rockwell"/>
                <a:cs typeface="Rockwell"/>
                <a:sym typeface="Rockwell"/>
              </a:defRPr>
            </a:pPr>
            <a:r>
              <a:rPr dirty="0"/>
              <a:t>The Private Sector</a:t>
            </a:r>
          </a:p>
        </p:txBody>
      </p:sp>
      <p:pic>
        <p:nvPicPr>
          <p:cNvPr id="273" name="Screen Shot 2018-02-22 at 10.07.46 PM.png" descr="Screen Shot 2018-02-22 at 10.07.46 PM.png"/>
          <p:cNvPicPr>
            <a:picLocks noChangeAspect="1"/>
          </p:cNvPicPr>
          <p:nvPr/>
        </p:nvPicPr>
        <p:blipFill>
          <a:blip r:embed="rId4">
            <a:extLst/>
          </a:blip>
          <a:stretch>
            <a:fillRect/>
          </a:stretch>
        </p:blipFill>
        <p:spPr>
          <a:xfrm>
            <a:off x="-7037" y="1198848"/>
            <a:ext cx="4870426" cy="3028958"/>
          </a:xfrm>
          <a:prstGeom prst="rect">
            <a:avLst/>
          </a:prstGeom>
          <a:ln w="12700">
            <a:miter lim="400000"/>
          </a:ln>
        </p:spPr>
      </p:pic>
      <p:pic>
        <p:nvPicPr>
          <p:cNvPr id="274" name="Screen Shot 2018-02-22 at 10.11.38 PM.png" descr="Screen Shot 2018-02-22 at 10.11.38 PM.png"/>
          <p:cNvPicPr>
            <a:picLocks noChangeAspect="1"/>
          </p:cNvPicPr>
          <p:nvPr/>
        </p:nvPicPr>
        <p:blipFill>
          <a:blip r:embed="rId5">
            <a:extLst/>
          </a:blip>
          <a:stretch>
            <a:fillRect/>
          </a:stretch>
        </p:blipFill>
        <p:spPr>
          <a:xfrm>
            <a:off x="4048092" y="1647650"/>
            <a:ext cx="6130869" cy="1850196"/>
          </a:xfrm>
          <a:prstGeom prst="rect">
            <a:avLst/>
          </a:prstGeom>
          <a:ln w="12700">
            <a:miter lim="400000"/>
          </a:ln>
        </p:spPr>
      </p:pic>
      <p:pic>
        <p:nvPicPr>
          <p:cNvPr id="275" name="Screen Shot 2018-02-22 at 10.09.20 PM.png" descr="Screen Shot 2018-02-22 at 10.09.20 PM.png"/>
          <p:cNvPicPr>
            <a:picLocks noChangeAspect="1"/>
          </p:cNvPicPr>
          <p:nvPr/>
        </p:nvPicPr>
        <p:blipFill>
          <a:blip r:embed="rId6">
            <a:extLst/>
          </a:blip>
          <a:stretch>
            <a:fillRect/>
          </a:stretch>
        </p:blipFill>
        <p:spPr>
          <a:xfrm>
            <a:off x="-17167" y="3946635"/>
            <a:ext cx="5836014" cy="3597332"/>
          </a:xfrm>
          <a:prstGeom prst="rect">
            <a:avLst/>
          </a:prstGeom>
          <a:ln w="12700">
            <a:miter lim="400000"/>
          </a:ln>
        </p:spPr>
      </p:pic>
      <p:pic>
        <p:nvPicPr>
          <p:cNvPr id="276" name="Screen Shot 2018-02-22 at 10.53.34 AM.png" descr="Screen Shot 2018-02-22 at 10.53.34 AM.png"/>
          <p:cNvPicPr>
            <a:picLocks noChangeAspect="1"/>
          </p:cNvPicPr>
          <p:nvPr/>
        </p:nvPicPr>
        <p:blipFill>
          <a:blip r:embed="rId7">
            <a:extLst/>
          </a:blip>
          <a:stretch>
            <a:fillRect/>
          </a:stretch>
        </p:blipFill>
        <p:spPr>
          <a:xfrm>
            <a:off x="2811203" y="4202233"/>
            <a:ext cx="7173301" cy="1715678"/>
          </a:xfrm>
          <a:prstGeom prst="rect">
            <a:avLst/>
          </a:prstGeom>
          <a:ln w="12700">
            <a:miter lim="400000"/>
          </a:ln>
        </p:spPr>
      </p:pic>
      <p:sp>
        <p:nvSpPr>
          <p:cNvPr id="9" name="HACKTIVISM">
            <a:extLst>
              <a:ext uri="{FF2B5EF4-FFF2-40B4-BE49-F238E27FC236}">
                <a16:creationId xmlns:a16="http://schemas.microsoft.com/office/drawing/2014/main" id="{DB3EC192-44E1-4426-BDDA-776B76A970E3}"/>
              </a:ext>
            </a:extLst>
          </p:cNvPr>
          <p:cNvSpPr txBox="1"/>
          <p:nvPr/>
        </p:nvSpPr>
        <p:spPr>
          <a:xfrm>
            <a:off x="8944779" y="550361"/>
            <a:ext cx="2468364" cy="64632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3600" b="1">
                <a:latin typeface="Rockwell"/>
                <a:ea typeface="Rockwell"/>
                <a:cs typeface="Rockwell"/>
                <a:sym typeface="Rockwell"/>
              </a:defRPr>
            </a:lvl1pPr>
          </a:lstStyle>
          <a:p>
            <a:r>
              <a:rPr dirty="0">
                <a:latin typeface="+mj-lt"/>
              </a:rPr>
              <a:t>HACKTIVISM</a:t>
            </a:r>
          </a:p>
        </p:txBody>
      </p:sp>
    </p:spTree>
    <p:extLst>
      <p:ext uri="{BB962C8B-B14F-4D97-AF65-F5344CB8AC3E}">
        <p14:creationId xmlns:p14="http://schemas.microsoft.com/office/powerpoint/2010/main" val="537754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AnonymousEmblem.png" descr="AnonymousEmblem.png"/>
          <p:cNvPicPr>
            <a:picLocks noChangeAspect="1"/>
          </p:cNvPicPr>
          <p:nvPr/>
        </p:nvPicPr>
        <p:blipFill>
          <a:blip r:embed="rId3">
            <a:extLst/>
          </a:blip>
          <a:stretch>
            <a:fillRect/>
          </a:stretch>
        </p:blipFill>
        <p:spPr>
          <a:xfrm>
            <a:off x="10873926" y="5615971"/>
            <a:ext cx="1181795" cy="1181795"/>
          </a:xfrm>
          <a:prstGeom prst="rect">
            <a:avLst/>
          </a:prstGeom>
          <a:ln w="12700">
            <a:miter lim="400000"/>
          </a:ln>
        </p:spPr>
      </p:pic>
      <p:sp>
        <p:nvSpPr>
          <p:cNvPr id="282" name="Governments Hacking &amp;…"/>
          <p:cNvSpPr txBox="1"/>
          <p:nvPr/>
        </p:nvSpPr>
        <p:spPr>
          <a:xfrm>
            <a:off x="125833" y="381329"/>
            <a:ext cx="6819559" cy="104643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3100" b="1">
                <a:latin typeface="Rockwell"/>
                <a:ea typeface="Rockwell"/>
                <a:cs typeface="Rockwell"/>
                <a:sym typeface="Rockwell"/>
              </a:defRPr>
            </a:pPr>
            <a:r>
              <a:rPr dirty="0"/>
              <a:t>Governments Hacking &amp;</a:t>
            </a:r>
          </a:p>
          <a:p>
            <a:pPr>
              <a:defRPr sz="3100" b="1">
                <a:latin typeface="Rockwell"/>
                <a:ea typeface="Rockwell"/>
                <a:cs typeface="Rockwell"/>
                <a:sym typeface="Rockwell"/>
              </a:defRPr>
            </a:pPr>
            <a:r>
              <a:rPr dirty="0"/>
              <a:t>Industrial Surveillance</a:t>
            </a:r>
          </a:p>
        </p:txBody>
      </p:sp>
      <p:pic>
        <p:nvPicPr>
          <p:cNvPr id="283" name="Screen Shot 2018-02-22 at 10.55.54 AM.png" descr="Screen Shot 2018-02-22 at 10.55.54 AM.png"/>
          <p:cNvPicPr>
            <a:picLocks noChangeAspect="1"/>
          </p:cNvPicPr>
          <p:nvPr/>
        </p:nvPicPr>
        <p:blipFill>
          <a:blip r:embed="rId4">
            <a:extLst/>
          </a:blip>
          <a:stretch>
            <a:fillRect/>
          </a:stretch>
        </p:blipFill>
        <p:spPr>
          <a:xfrm>
            <a:off x="0" y="4722338"/>
            <a:ext cx="4688234" cy="3806615"/>
          </a:xfrm>
          <a:prstGeom prst="rect">
            <a:avLst/>
          </a:prstGeom>
          <a:ln w="12700">
            <a:miter lim="400000"/>
          </a:ln>
        </p:spPr>
      </p:pic>
      <p:pic>
        <p:nvPicPr>
          <p:cNvPr id="284" name="Screen Shot 2018-02-22 at 10.53.12 AM.png" descr="Screen Shot 2018-02-22 at 10.53.12 AM.png"/>
          <p:cNvPicPr>
            <a:picLocks noChangeAspect="1"/>
          </p:cNvPicPr>
          <p:nvPr/>
        </p:nvPicPr>
        <p:blipFill>
          <a:blip r:embed="rId5">
            <a:extLst/>
          </a:blip>
          <a:stretch>
            <a:fillRect/>
          </a:stretch>
        </p:blipFill>
        <p:spPr>
          <a:xfrm>
            <a:off x="-62322" y="1451155"/>
            <a:ext cx="6492397" cy="2293297"/>
          </a:xfrm>
          <a:prstGeom prst="rect">
            <a:avLst/>
          </a:prstGeom>
          <a:ln w="12700">
            <a:miter lim="400000"/>
          </a:ln>
        </p:spPr>
      </p:pic>
      <p:sp>
        <p:nvSpPr>
          <p:cNvPr id="285" name="Hacking Social Media"/>
          <p:cNvSpPr txBox="1"/>
          <p:nvPr/>
        </p:nvSpPr>
        <p:spPr>
          <a:xfrm>
            <a:off x="125833" y="4730134"/>
            <a:ext cx="2567505" cy="3581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a:latin typeface="Rockwell"/>
                <a:ea typeface="Rockwell"/>
                <a:cs typeface="Rockwell"/>
                <a:sym typeface="Rockwell"/>
              </a:defRPr>
            </a:lvl1pPr>
          </a:lstStyle>
          <a:p>
            <a:r>
              <a:t>Hacking Social Media</a:t>
            </a:r>
          </a:p>
        </p:txBody>
      </p:sp>
      <p:pic>
        <p:nvPicPr>
          <p:cNvPr id="286" name="NSA_PROMO_1200x627.jpg" descr="NSA_PROMO_1200x627.jpg"/>
          <p:cNvPicPr>
            <a:picLocks noChangeAspect="1"/>
          </p:cNvPicPr>
          <p:nvPr/>
        </p:nvPicPr>
        <p:blipFill>
          <a:blip r:embed="rId6">
            <a:extLst/>
          </a:blip>
          <a:stretch>
            <a:fillRect/>
          </a:stretch>
        </p:blipFill>
        <p:spPr>
          <a:xfrm>
            <a:off x="3151901" y="3486841"/>
            <a:ext cx="3623022" cy="1893031"/>
          </a:xfrm>
          <a:prstGeom prst="rect">
            <a:avLst/>
          </a:prstGeom>
          <a:ln w="12700">
            <a:miter lim="400000"/>
          </a:ln>
        </p:spPr>
      </p:pic>
      <p:pic>
        <p:nvPicPr>
          <p:cNvPr id="287" name="Screen Shot 2018-02-22 at 10.37.13 PM.png" descr="Screen Shot 2018-02-22 at 10.37.13 PM.png"/>
          <p:cNvPicPr>
            <a:picLocks noChangeAspect="1"/>
          </p:cNvPicPr>
          <p:nvPr/>
        </p:nvPicPr>
        <p:blipFill>
          <a:blip r:embed="rId7">
            <a:extLst/>
          </a:blip>
          <a:stretch>
            <a:fillRect/>
          </a:stretch>
        </p:blipFill>
        <p:spPr>
          <a:xfrm>
            <a:off x="6673622" y="4874374"/>
            <a:ext cx="3617122" cy="2997044"/>
          </a:xfrm>
          <a:prstGeom prst="rect">
            <a:avLst/>
          </a:prstGeom>
          <a:ln w="12700">
            <a:miter lim="400000"/>
          </a:ln>
        </p:spPr>
      </p:pic>
      <p:pic>
        <p:nvPicPr>
          <p:cNvPr id="288" name="Screen Shot 2018-02-22 at 10.45.26 PM.png" descr="Screen Shot 2018-02-22 at 10.45.26 PM.png"/>
          <p:cNvPicPr>
            <a:picLocks noChangeAspect="1"/>
          </p:cNvPicPr>
          <p:nvPr/>
        </p:nvPicPr>
        <p:blipFill>
          <a:blip r:embed="rId8">
            <a:extLst/>
          </a:blip>
          <a:stretch>
            <a:fillRect/>
          </a:stretch>
        </p:blipFill>
        <p:spPr>
          <a:xfrm>
            <a:off x="6670672" y="1423525"/>
            <a:ext cx="3623023" cy="3553182"/>
          </a:xfrm>
          <a:prstGeom prst="rect">
            <a:avLst/>
          </a:prstGeom>
          <a:ln w="12700">
            <a:miter lim="400000"/>
          </a:ln>
        </p:spPr>
      </p:pic>
      <p:sp>
        <p:nvSpPr>
          <p:cNvPr id="11" name="HACKTIVISM">
            <a:extLst>
              <a:ext uri="{FF2B5EF4-FFF2-40B4-BE49-F238E27FC236}">
                <a16:creationId xmlns:a16="http://schemas.microsoft.com/office/drawing/2014/main" id="{4D2867A5-7022-4598-9FFB-0C2056B309CD}"/>
              </a:ext>
            </a:extLst>
          </p:cNvPr>
          <p:cNvSpPr txBox="1"/>
          <p:nvPr/>
        </p:nvSpPr>
        <p:spPr>
          <a:xfrm>
            <a:off x="8944779" y="550361"/>
            <a:ext cx="2468364" cy="64632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3600" b="1">
                <a:latin typeface="Rockwell"/>
                <a:ea typeface="Rockwell"/>
                <a:cs typeface="Rockwell"/>
                <a:sym typeface="Rockwell"/>
              </a:defRPr>
            </a:lvl1pPr>
          </a:lstStyle>
          <a:p>
            <a:r>
              <a:rPr dirty="0">
                <a:latin typeface="+mj-lt"/>
              </a:rPr>
              <a:t>HACKTIVISM</a:t>
            </a:r>
          </a:p>
        </p:txBody>
      </p:sp>
    </p:spTree>
    <p:extLst>
      <p:ext uri="{BB962C8B-B14F-4D97-AF65-F5344CB8AC3E}">
        <p14:creationId xmlns:p14="http://schemas.microsoft.com/office/powerpoint/2010/main" val="3101709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DD19-D672-4D01-8C6A-4090B5031BD6}"/>
              </a:ext>
            </a:extLst>
          </p:cNvPr>
          <p:cNvSpPr>
            <a:spLocks noGrp="1"/>
          </p:cNvSpPr>
          <p:nvPr>
            <p:ph type="title"/>
          </p:nvPr>
        </p:nvSpPr>
        <p:spPr/>
        <p:txBody>
          <a:bodyPr/>
          <a:lstStyle/>
          <a:p>
            <a:r>
              <a:rPr lang="fr-CA" dirty="0" err="1"/>
              <a:t>Shaping</a:t>
            </a:r>
            <a:r>
              <a:rPr lang="fr-CA" dirty="0"/>
              <a:t> the internet</a:t>
            </a:r>
            <a:endParaRPr lang="en-CA" dirty="0"/>
          </a:p>
        </p:txBody>
      </p:sp>
      <p:sp>
        <p:nvSpPr>
          <p:cNvPr id="6" name="Text Placeholder 5">
            <a:extLst>
              <a:ext uri="{FF2B5EF4-FFF2-40B4-BE49-F238E27FC236}">
                <a16:creationId xmlns:a16="http://schemas.microsoft.com/office/drawing/2014/main" id="{F9A7BCF5-6826-4F9A-87FC-1FF8BA3DC01E}"/>
              </a:ext>
            </a:extLst>
          </p:cNvPr>
          <p:cNvSpPr>
            <a:spLocks noGrp="1"/>
          </p:cNvSpPr>
          <p:nvPr>
            <p:ph type="body" idx="1"/>
          </p:nvPr>
        </p:nvSpPr>
        <p:spPr/>
        <p:txBody>
          <a:bodyPr>
            <a:normAutofit/>
          </a:bodyPr>
          <a:lstStyle/>
          <a:p>
            <a:pPr algn="ctr"/>
            <a:r>
              <a:rPr lang="en-US" b="1" i="1" dirty="0"/>
              <a:t>“While technology shapes the future, it is people who shape technology, and decide to what uses it can and should be put”.</a:t>
            </a:r>
            <a:endParaRPr lang="en-CA" b="1" i="1" dirty="0"/>
          </a:p>
        </p:txBody>
      </p:sp>
    </p:spTree>
    <p:extLst>
      <p:ext uri="{BB962C8B-B14F-4D97-AF65-F5344CB8AC3E}">
        <p14:creationId xmlns:p14="http://schemas.microsoft.com/office/powerpoint/2010/main" val="2115620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CDEDB5-DDA5-4D2D-BBF7-D9AADD0CC14E}"/>
              </a:ext>
            </a:extLst>
          </p:cNvPr>
          <p:cNvSpPr>
            <a:spLocks noGrp="1"/>
          </p:cNvSpPr>
          <p:nvPr>
            <p:ph type="title"/>
          </p:nvPr>
        </p:nvSpPr>
        <p:spPr/>
        <p:txBody>
          <a:bodyPr anchor="t"/>
          <a:lstStyle/>
          <a:p>
            <a:r>
              <a:rPr lang="fr-CA" dirty="0" err="1"/>
              <a:t>What</a:t>
            </a:r>
            <a:r>
              <a:rPr lang="fr-CA" dirty="0"/>
              <a:t> </a:t>
            </a:r>
            <a:r>
              <a:rPr lang="fr-CA" dirty="0" err="1"/>
              <a:t>should</a:t>
            </a:r>
            <a:r>
              <a:rPr lang="fr-CA" dirty="0"/>
              <a:t> </a:t>
            </a:r>
            <a:r>
              <a:rPr lang="fr-CA" dirty="0" err="1"/>
              <a:t>we</a:t>
            </a:r>
            <a:r>
              <a:rPr lang="fr-CA" dirty="0"/>
              <a:t> do?</a:t>
            </a:r>
            <a:br>
              <a:rPr lang="fr-CA" dirty="0"/>
            </a:br>
            <a:br>
              <a:rPr lang="fr-CA" dirty="0"/>
            </a:br>
            <a:r>
              <a:rPr lang="fr-CA" sz="2000" dirty="0" err="1"/>
              <a:t>Some</a:t>
            </a:r>
            <a:r>
              <a:rPr lang="fr-CA" sz="2000" dirty="0"/>
              <a:t> impacts:</a:t>
            </a:r>
            <a:endParaRPr lang="en-CA" dirty="0"/>
          </a:p>
        </p:txBody>
      </p:sp>
      <p:sp>
        <p:nvSpPr>
          <p:cNvPr id="5" name="Content Placeholder 4">
            <a:extLst>
              <a:ext uri="{FF2B5EF4-FFF2-40B4-BE49-F238E27FC236}">
                <a16:creationId xmlns:a16="http://schemas.microsoft.com/office/drawing/2014/main" id="{9C8CDE39-C644-4A7A-B785-7315483D7C4A}"/>
              </a:ext>
            </a:extLst>
          </p:cNvPr>
          <p:cNvSpPr>
            <a:spLocks noGrp="1"/>
          </p:cNvSpPr>
          <p:nvPr>
            <p:ph idx="1"/>
          </p:nvPr>
        </p:nvSpPr>
        <p:spPr/>
        <p:txBody>
          <a:bodyPr>
            <a:normAutofit/>
          </a:bodyPr>
          <a:lstStyle/>
          <a:p>
            <a:pPr marL="0" indent="0">
              <a:buNone/>
            </a:pPr>
            <a:r>
              <a:rPr lang="en-CA" sz="3200" dirty="0">
                <a:latin typeface="+mj-lt"/>
              </a:rPr>
              <a:t>Discussion:</a:t>
            </a:r>
          </a:p>
          <a:p>
            <a:endParaRPr lang="fr-CA" dirty="0"/>
          </a:p>
          <a:p>
            <a:endParaRPr lang="en-CA" dirty="0"/>
          </a:p>
        </p:txBody>
      </p:sp>
      <p:sp>
        <p:nvSpPr>
          <p:cNvPr id="6" name="Text Placeholder 5">
            <a:extLst>
              <a:ext uri="{FF2B5EF4-FFF2-40B4-BE49-F238E27FC236}">
                <a16:creationId xmlns:a16="http://schemas.microsoft.com/office/drawing/2014/main" id="{0990DACD-4A8A-40F1-A82C-49B0E5E5A804}"/>
              </a:ext>
            </a:extLst>
          </p:cNvPr>
          <p:cNvSpPr>
            <a:spLocks noGrp="1"/>
          </p:cNvSpPr>
          <p:nvPr>
            <p:ph type="body" sz="half" idx="2"/>
          </p:nvPr>
        </p:nvSpPr>
        <p:spPr/>
        <p:txBody>
          <a:bodyPr>
            <a:normAutofit/>
          </a:bodyPr>
          <a:lstStyle/>
          <a:p>
            <a:r>
              <a:rPr lang="en-US" sz="1600" dirty="0"/>
              <a:t>Promote self-censorship</a:t>
            </a:r>
          </a:p>
          <a:p>
            <a:r>
              <a:rPr lang="en-US" sz="1600" dirty="0"/>
              <a:t>Discouraging dissenting view</a:t>
            </a:r>
          </a:p>
          <a:p>
            <a:r>
              <a:rPr lang="en-US" sz="1600" dirty="0"/>
              <a:t>Generate digital divide</a:t>
            </a:r>
          </a:p>
          <a:p>
            <a:r>
              <a:rPr lang="en-US" sz="1600" dirty="0"/>
              <a:t>Decline of net-activism</a:t>
            </a:r>
          </a:p>
          <a:p>
            <a:r>
              <a:rPr lang="en-US" sz="1600" dirty="0"/>
              <a:t>Decline of offline </a:t>
            </a:r>
            <a:r>
              <a:rPr lang="en-US" sz="1600" dirty="0" err="1"/>
              <a:t>activim</a:t>
            </a:r>
            <a:endParaRPr lang="en-US" sz="1600" dirty="0"/>
          </a:p>
          <a:p>
            <a:r>
              <a:rPr lang="en-US" sz="1600" dirty="0"/>
              <a:t>Enable to see criticalness of a  situation </a:t>
            </a:r>
          </a:p>
          <a:p>
            <a:r>
              <a:rPr lang="en-US" sz="1600" dirty="0"/>
              <a:t>Create information asymmetries to preserve their power</a:t>
            </a:r>
          </a:p>
        </p:txBody>
      </p:sp>
      <p:cxnSp>
        <p:nvCxnSpPr>
          <p:cNvPr id="3" name="Straight Arrow Connector 2">
            <a:extLst>
              <a:ext uri="{FF2B5EF4-FFF2-40B4-BE49-F238E27FC236}">
                <a16:creationId xmlns:a16="http://schemas.microsoft.com/office/drawing/2014/main" id="{D9A8D19B-1D5E-4CC1-BD20-AA48D9656D34}"/>
              </a:ext>
            </a:extLst>
          </p:cNvPr>
          <p:cNvCxnSpPr/>
          <p:nvPr/>
        </p:nvCxnSpPr>
        <p:spPr>
          <a:xfrm>
            <a:off x="1024128" y="5833872"/>
            <a:ext cx="62636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5B4939-C40B-40BF-B8BC-DBEB56EEA114}"/>
              </a:ext>
            </a:extLst>
          </p:cNvPr>
          <p:cNvSpPr txBox="1"/>
          <p:nvPr/>
        </p:nvSpPr>
        <p:spPr>
          <a:xfrm>
            <a:off x="717753" y="5235826"/>
            <a:ext cx="1776984" cy="369332"/>
          </a:xfrm>
          <a:prstGeom prst="rect">
            <a:avLst/>
          </a:prstGeom>
          <a:noFill/>
        </p:spPr>
        <p:txBody>
          <a:bodyPr wrap="square" rtlCol="0">
            <a:spAutoFit/>
          </a:bodyPr>
          <a:lstStyle/>
          <a:p>
            <a:r>
              <a:rPr lang="en-CA" dirty="0">
                <a:solidFill>
                  <a:srgbClr val="EB7247"/>
                </a:solidFill>
              </a:rPr>
              <a:t>Open Internet</a:t>
            </a:r>
          </a:p>
        </p:txBody>
      </p:sp>
      <p:sp>
        <p:nvSpPr>
          <p:cNvPr id="8" name="TextBox 7">
            <a:extLst>
              <a:ext uri="{FF2B5EF4-FFF2-40B4-BE49-F238E27FC236}">
                <a16:creationId xmlns:a16="http://schemas.microsoft.com/office/drawing/2014/main" id="{6270E412-4E5D-4B46-B3E2-9630B2D89BA1}"/>
              </a:ext>
            </a:extLst>
          </p:cNvPr>
          <p:cNvSpPr txBox="1"/>
          <p:nvPr/>
        </p:nvSpPr>
        <p:spPr>
          <a:xfrm>
            <a:off x="2376190" y="6035823"/>
            <a:ext cx="2450592" cy="369301"/>
          </a:xfrm>
          <a:prstGeom prst="rect">
            <a:avLst/>
          </a:prstGeom>
          <a:noFill/>
        </p:spPr>
        <p:txBody>
          <a:bodyPr wrap="square" rtlCol="0">
            <a:spAutoFit/>
          </a:bodyPr>
          <a:lstStyle/>
          <a:p>
            <a:r>
              <a:rPr lang="en-CA" dirty="0">
                <a:solidFill>
                  <a:srgbClr val="EB7247"/>
                </a:solidFill>
                <a:sym typeface="Wingdings" panose="05000000000000000000" pitchFamily="2" charset="2"/>
              </a:rPr>
              <a:t>Access-Denied</a:t>
            </a:r>
            <a:endParaRPr lang="en-CA" dirty="0">
              <a:solidFill>
                <a:srgbClr val="EB7247"/>
              </a:solidFill>
            </a:endParaRPr>
          </a:p>
        </p:txBody>
      </p:sp>
      <p:sp>
        <p:nvSpPr>
          <p:cNvPr id="9" name="TextBox 8">
            <a:extLst>
              <a:ext uri="{FF2B5EF4-FFF2-40B4-BE49-F238E27FC236}">
                <a16:creationId xmlns:a16="http://schemas.microsoft.com/office/drawing/2014/main" id="{F4654602-A161-473B-AB78-6110FC68D85D}"/>
              </a:ext>
            </a:extLst>
          </p:cNvPr>
          <p:cNvSpPr txBox="1"/>
          <p:nvPr/>
        </p:nvSpPr>
        <p:spPr>
          <a:xfrm>
            <a:off x="4376001" y="5170591"/>
            <a:ext cx="2599946" cy="369332"/>
          </a:xfrm>
          <a:prstGeom prst="rect">
            <a:avLst/>
          </a:prstGeom>
          <a:noFill/>
        </p:spPr>
        <p:txBody>
          <a:bodyPr wrap="square" rtlCol="0">
            <a:spAutoFit/>
          </a:bodyPr>
          <a:lstStyle/>
          <a:p>
            <a:r>
              <a:rPr lang="en-CA" dirty="0">
                <a:solidFill>
                  <a:srgbClr val="EB7247"/>
                </a:solidFill>
                <a:sym typeface="Wingdings" panose="05000000000000000000" pitchFamily="2" charset="2"/>
              </a:rPr>
              <a:t>Access-Controlled</a:t>
            </a:r>
            <a:endParaRPr lang="en-CA" dirty="0">
              <a:solidFill>
                <a:srgbClr val="EB7247"/>
              </a:solidFill>
            </a:endParaRPr>
          </a:p>
        </p:txBody>
      </p:sp>
      <p:sp>
        <p:nvSpPr>
          <p:cNvPr id="10" name="TextBox 9">
            <a:extLst>
              <a:ext uri="{FF2B5EF4-FFF2-40B4-BE49-F238E27FC236}">
                <a16:creationId xmlns:a16="http://schemas.microsoft.com/office/drawing/2014/main" id="{9D52B29F-6F5E-47A4-AEC4-BBC2D40E283E}"/>
              </a:ext>
            </a:extLst>
          </p:cNvPr>
          <p:cNvSpPr txBox="1"/>
          <p:nvPr/>
        </p:nvSpPr>
        <p:spPr>
          <a:xfrm>
            <a:off x="6096000" y="6037825"/>
            <a:ext cx="2368296" cy="369332"/>
          </a:xfrm>
          <a:prstGeom prst="rect">
            <a:avLst/>
          </a:prstGeom>
          <a:noFill/>
        </p:spPr>
        <p:txBody>
          <a:bodyPr wrap="square" rtlCol="0">
            <a:spAutoFit/>
          </a:bodyPr>
          <a:lstStyle/>
          <a:p>
            <a:r>
              <a:rPr lang="en-CA" dirty="0">
                <a:solidFill>
                  <a:srgbClr val="EB7247"/>
                </a:solidFill>
                <a:sym typeface="Wingdings" panose="05000000000000000000" pitchFamily="2" charset="2"/>
              </a:rPr>
              <a:t>Access-Contested</a:t>
            </a:r>
            <a:endParaRPr lang="en-CA" dirty="0">
              <a:solidFill>
                <a:srgbClr val="EB7247"/>
              </a:solidFill>
            </a:endParaRPr>
          </a:p>
        </p:txBody>
      </p:sp>
      <p:sp>
        <p:nvSpPr>
          <p:cNvPr id="12" name="Left Brace 11">
            <a:extLst>
              <a:ext uri="{FF2B5EF4-FFF2-40B4-BE49-F238E27FC236}">
                <a16:creationId xmlns:a16="http://schemas.microsoft.com/office/drawing/2014/main" id="{380F176E-671C-45E5-9FB0-BCFD6526CC5B}"/>
              </a:ext>
            </a:extLst>
          </p:cNvPr>
          <p:cNvSpPr/>
          <p:nvPr/>
        </p:nvSpPr>
        <p:spPr>
          <a:xfrm rot="16200000">
            <a:off x="3132245" y="4859762"/>
            <a:ext cx="293632" cy="22462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 name="Left Brace 12">
            <a:extLst>
              <a:ext uri="{FF2B5EF4-FFF2-40B4-BE49-F238E27FC236}">
                <a16:creationId xmlns:a16="http://schemas.microsoft.com/office/drawing/2014/main" id="{12C83166-B3EF-43A1-BE7A-D06F162D42E1}"/>
              </a:ext>
            </a:extLst>
          </p:cNvPr>
          <p:cNvSpPr/>
          <p:nvPr/>
        </p:nvSpPr>
        <p:spPr>
          <a:xfrm rot="5400000">
            <a:off x="5152917" y="4749826"/>
            <a:ext cx="301753" cy="1803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Left Brace 13">
            <a:extLst>
              <a:ext uri="{FF2B5EF4-FFF2-40B4-BE49-F238E27FC236}">
                <a16:creationId xmlns:a16="http://schemas.microsoft.com/office/drawing/2014/main" id="{DBFFE6AA-51B1-4593-B57F-B69B501F7E9C}"/>
              </a:ext>
            </a:extLst>
          </p:cNvPr>
          <p:cNvSpPr/>
          <p:nvPr/>
        </p:nvSpPr>
        <p:spPr>
          <a:xfrm rot="16200000">
            <a:off x="6825070" y="5330982"/>
            <a:ext cx="301754" cy="12783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5" name="TextBox 14">
            <a:extLst>
              <a:ext uri="{FF2B5EF4-FFF2-40B4-BE49-F238E27FC236}">
                <a16:creationId xmlns:a16="http://schemas.microsoft.com/office/drawing/2014/main" id="{960BE6A0-7116-4750-A21B-4B5625C3EDCD}"/>
              </a:ext>
            </a:extLst>
          </p:cNvPr>
          <p:cNvSpPr txBox="1"/>
          <p:nvPr/>
        </p:nvSpPr>
        <p:spPr>
          <a:xfrm>
            <a:off x="1626182" y="5551967"/>
            <a:ext cx="586441" cy="307777"/>
          </a:xfrm>
          <a:prstGeom prst="rect">
            <a:avLst/>
          </a:prstGeom>
          <a:noFill/>
        </p:spPr>
        <p:txBody>
          <a:bodyPr wrap="square" rtlCol="0">
            <a:spAutoFit/>
          </a:bodyPr>
          <a:lstStyle/>
          <a:p>
            <a:r>
              <a:rPr lang="fr-CA" sz="1400" dirty="0">
                <a:solidFill>
                  <a:schemeClr val="accent2">
                    <a:lumMod val="75000"/>
                  </a:schemeClr>
                </a:solidFill>
              </a:rPr>
              <a:t>2000</a:t>
            </a:r>
            <a:endParaRPr lang="en-CA" sz="1400" dirty="0">
              <a:solidFill>
                <a:schemeClr val="accent2">
                  <a:lumMod val="75000"/>
                </a:schemeClr>
              </a:solidFill>
            </a:endParaRPr>
          </a:p>
        </p:txBody>
      </p:sp>
      <p:sp>
        <p:nvSpPr>
          <p:cNvPr id="16" name="TextBox 15">
            <a:extLst>
              <a:ext uri="{FF2B5EF4-FFF2-40B4-BE49-F238E27FC236}">
                <a16:creationId xmlns:a16="http://schemas.microsoft.com/office/drawing/2014/main" id="{D4D541CF-DA8C-4E67-8162-A4A57E0408A9}"/>
              </a:ext>
            </a:extLst>
          </p:cNvPr>
          <p:cNvSpPr txBox="1"/>
          <p:nvPr/>
        </p:nvSpPr>
        <p:spPr>
          <a:xfrm>
            <a:off x="3889577" y="5539923"/>
            <a:ext cx="586441" cy="307777"/>
          </a:xfrm>
          <a:prstGeom prst="rect">
            <a:avLst/>
          </a:prstGeom>
          <a:noFill/>
        </p:spPr>
        <p:txBody>
          <a:bodyPr wrap="square" rtlCol="0">
            <a:spAutoFit/>
          </a:bodyPr>
          <a:lstStyle/>
          <a:p>
            <a:r>
              <a:rPr lang="fr-CA" sz="1400" dirty="0">
                <a:solidFill>
                  <a:schemeClr val="accent2">
                    <a:lumMod val="75000"/>
                  </a:schemeClr>
                </a:solidFill>
              </a:rPr>
              <a:t>2005</a:t>
            </a:r>
            <a:endParaRPr lang="en-CA" sz="1400" dirty="0">
              <a:solidFill>
                <a:schemeClr val="accent2">
                  <a:lumMod val="75000"/>
                </a:schemeClr>
              </a:solidFill>
            </a:endParaRPr>
          </a:p>
        </p:txBody>
      </p:sp>
      <p:sp>
        <p:nvSpPr>
          <p:cNvPr id="17" name="TextBox 16">
            <a:extLst>
              <a:ext uri="{FF2B5EF4-FFF2-40B4-BE49-F238E27FC236}">
                <a16:creationId xmlns:a16="http://schemas.microsoft.com/office/drawing/2014/main" id="{B21178E2-A812-4843-92F7-861732FE3DBE}"/>
              </a:ext>
            </a:extLst>
          </p:cNvPr>
          <p:cNvSpPr txBox="1"/>
          <p:nvPr/>
        </p:nvSpPr>
        <p:spPr>
          <a:xfrm>
            <a:off x="6152973" y="5543598"/>
            <a:ext cx="586441" cy="307777"/>
          </a:xfrm>
          <a:prstGeom prst="rect">
            <a:avLst/>
          </a:prstGeom>
          <a:noFill/>
        </p:spPr>
        <p:txBody>
          <a:bodyPr wrap="square" rtlCol="0">
            <a:spAutoFit/>
          </a:bodyPr>
          <a:lstStyle/>
          <a:p>
            <a:r>
              <a:rPr lang="fr-CA" sz="1400" dirty="0">
                <a:solidFill>
                  <a:schemeClr val="accent2">
                    <a:lumMod val="75000"/>
                  </a:schemeClr>
                </a:solidFill>
              </a:rPr>
              <a:t>2010</a:t>
            </a:r>
            <a:endParaRPr lang="en-CA" sz="1400" dirty="0">
              <a:solidFill>
                <a:schemeClr val="accent2">
                  <a:lumMod val="75000"/>
                </a:schemeClr>
              </a:solidFill>
            </a:endParaRPr>
          </a:p>
        </p:txBody>
      </p:sp>
    </p:spTree>
    <p:extLst>
      <p:ext uri="{BB962C8B-B14F-4D97-AF65-F5344CB8AC3E}">
        <p14:creationId xmlns:p14="http://schemas.microsoft.com/office/powerpoint/2010/main" val="4017771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D8E2C2-E830-4883-AD20-8BE35766FEBA}"/>
              </a:ext>
            </a:extLst>
          </p:cNvPr>
          <p:cNvSpPr>
            <a:spLocks noGrp="1"/>
          </p:cNvSpPr>
          <p:nvPr>
            <p:ph type="title"/>
          </p:nvPr>
        </p:nvSpPr>
        <p:spPr/>
        <p:txBody>
          <a:bodyPr/>
          <a:lstStyle/>
          <a:p>
            <a:r>
              <a:rPr lang="en-CA" dirty="0"/>
              <a:t>What is Net-activism?</a:t>
            </a:r>
          </a:p>
        </p:txBody>
      </p:sp>
      <p:sp>
        <p:nvSpPr>
          <p:cNvPr id="5" name="Text Placeholder 4">
            <a:extLst>
              <a:ext uri="{FF2B5EF4-FFF2-40B4-BE49-F238E27FC236}">
                <a16:creationId xmlns:a16="http://schemas.microsoft.com/office/drawing/2014/main" id="{E99BE98D-5768-4597-96E9-E4B5C9ED6E9F}"/>
              </a:ext>
            </a:extLst>
          </p:cNvPr>
          <p:cNvSpPr>
            <a:spLocks noGrp="1"/>
          </p:cNvSpPr>
          <p:nvPr>
            <p:ph type="body" idx="1"/>
          </p:nvPr>
        </p:nvSpPr>
        <p:spPr/>
        <p:txBody>
          <a:bodyPr/>
          <a:lstStyle/>
          <a:p>
            <a:r>
              <a:rPr lang="en-CA" dirty="0"/>
              <a:t>Lets start with a </a:t>
            </a:r>
            <a:r>
              <a:rPr lang="en-CA" dirty="0">
                <a:hlinkClick r:id="rId3"/>
              </a:rPr>
              <a:t>Video</a:t>
            </a:r>
            <a:endParaRPr lang="en-CA" dirty="0"/>
          </a:p>
          <a:p>
            <a:endParaRPr lang="en-CA" dirty="0"/>
          </a:p>
        </p:txBody>
      </p:sp>
    </p:spTree>
    <p:extLst>
      <p:ext uri="{BB962C8B-B14F-4D97-AF65-F5344CB8AC3E}">
        <p14:creationId xmlns:p14="http://schemas.microsoft.com/office/powerpoint/2010/main" val="3190136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CDEDB5-DDA5-4D2D-BBF7-D9AADD0CC14E}"/>
              </a:ext>
            </a:extLst>
          </p:cNvPr>
          <p:cNvSpPr>
            <a:spLocks noGrp="1"/>
          </p:cNvSpPr>
          <p:nvPr>
            <p:ph type="title"/>
          </p:nvPr>
        </p:nvSpPr>
        <p:spPr/>
        <p:txBody>
          <a:bodyPr anchor="t"/>
          <a:lstStyle/>
          <a:p>
            <a:r>
              <a:rPr lang="fr-CA" dirty="0" err="1"/>
              <a:t>What</a:t>
            </a:r>
            <a:r>
              <a:rPr lang="fr-CA" dirty="0"/>
              <a:t> </a:t>
            </a:r>
            <a:r>
              <a:rPr lang="fr-CA" dirty="0" err="1"/>
              <a:t>should</a:t>
            </a:r>
            <a:r>
              <a:rPr lang="fr-CA" dirty="0"/>
              <a:t> </a:t>
            </a:r>
            <a:r>
              <a:rPr lang="fr-CA" dirty="0" err="1"/>
              <a:t>we</a:t>
            </a:r>
            <a:r>
              <a:rPr lang="fr-CA" dirty="0"/>
              <a:t> do?</a:t>
            </a:r>
            <a:br>
              <a:rPr lang="fr-CA" dirty="0"/>
            </a:br>
            <a:br>
              <a:rPr lang="fr-CA" dirty="0"/>
            </a:br>
            <a:r>
              <a:rPr lang="fr-CA" sz="2000" dirty="0" err="1"/>
              <a:t>Some</a:t>
            </a:r>
            <a:r>
              <a:rPr lang="fr-CA" sz="2000" dirty="0"/>
              <a:t> impacts:</a:t>
            </a:r>
            <a:endParaRPr lang="en-CA" dirty="0"/>
          </a:p>
        </p:txBody>
      </p:sp>
      <p:sp>
        <p:nvSpPr>
          <p:cNvPr id="5" name="Content Placeholder 4">
            <a:extLst>
              <a:ext uri="{FF2B5EF4-FFF2-40B4-BE49-F238E27FC236}">
                <a16:creationId xmlns:a16="http://schemas.microsoft.com/office/drawing/2014/main" id="{9C8CDE39-C644-4A7A-B785-7315483D7C4A}"/>
              </a:ext>
            </a:extLst>
          </p:cNvPr>
          <p:cNvSpPr>
            <a:spLocks noGrp="1"/>
          </p:cNvSpPr>
          <p:nvPr>
            <p:ph idx="1"/>
          </p:nvPr>
        </p:nvSpPr>
        <p:spPr/>
        <p:txBody>
          <a:bodyPr>
            <a:normAutofit/>
          </a:bodyPr>
          <a:lstStyle/>
          <a:p>
            <a:pPr marL="0" indent="0">
              <a:buNone/>
            </a:pPr>
            <a:r>
              <a:rPr lang="en-CA" sz="3200" dirty="0">
                <a:latin typeface="+mj-lt"/>
              </a:rPr>
              <a:t>Discussion:</a:t>
            </a:r>
          </a:p>
          <a:p>
            <a:r>
              <a:rPr lang="en-CA" dirty="0"/>
              <a:t>International Level</a:t>
            </a:r>
          </a:p>
          <a:p>
            <a:pPr lvl="1"/>
            <a:r>
              <a:rPr lang="en-CA" dirty="0"/>
              <a:t>Internet user rights treaty</a:t>
            </a:r>
          </a:p>
          <a:p>
            <a:pPr lvl="1"/>
            <a:r>
              <a:rPr lang="en-CA" dirty="0"/>
              <a:t>Independent body for protection of users rights</a:t>
            </a:r>
          </a:p>
          <a:p>
            <a:pPr lvl="1"/>
            <a:r>
              <a:rPr lang="en-CA" dirty="0"/>
              <a:t>Limitation on government intervention</a:t>
            </a:r>
          </a:p>
          <a:p>
            <a:pPr lvl="1"/>
            <a:r>
              <a:rPr lang="en-CA" dirty="0"/>
              <a:t>Journalism international treaty</a:t>
            </a:r>
          </a:p>
          <a:p>
            <a:pPr lvl="1"/>
            <a:r>
              <a:rPr lang="en-CA" dirty="0"/>
              <a:t>Protection of Net-Activist</a:t>
            </a:r>
          </a:p>
          <a:p>
            <a:r>
              <a:rPr lang="en-CA" dirty="0"/>
              <a:t>Nationally Level</a:t>
            </a:r>
          </a:p>
          <a:p>
            <a:pPr lvl="1"/>
            <a:r>
              <a:rPr lang="en-CA" dirty="0"/>
              <a:t>Social media enforcement law</a:t>
            </a:r>
          </a:p>
          <a:p>
            <a:pPr lvl="1"/>
            <a:r>
              <a:rPr lang="en-CA" dirty="0"/>
              <a:t>Corporation governance regulation</a:t>
            </a:r>
          </a:p>
          <a:p>
            <a:r>
              <a:rPr lang="en-CA" dirty="0"/>
              <a:t>Unregulated Level</a:t>
            </a:r>
          </a:p>
          <a:p>
            <a:pPr lvl="1"/>
            <a:r>
              <a:rPr lang="en-CA" dirty="0"/>
              <a:t>More active role of technology corporations</a:t>
            </a:r>
          </a:p>
        </p:txBody>
      </p:sp>
      <p:sp>
        <p:nvSpPr>
          <p:cNvPr id="6" name="Text Placeholder 5">
            <a:extLst>
              <a:ext uri="{FF2B5EF4-FFF2-40B4-BE49-F238E27FC236}">
                <a16:creationId xmlns:a16="http://schemas.microsoft.com/office/drawing/2014/main" id="{0990DACD-4A8A-40F1-A82C-49B0E5E5A804}"/>
              </a:ext>
            </a:extLst>
          </p:cNvPr>
          <p:cNvSpPr>
            <a:spLocks noGrp="1"/>
          </p:cNvSpPr>
          <p:nvPr>
            <p:ph type="body" sz="half" idx="2"/>
          </p:nvPr>
        </p:nvSpPr>
        <p:spPr/>
        <p:txBody>
          <a:bodyPr>
            <a:normAutofit/>
          </a:bodyPr>
          <a:lstStyle/>
          <a:p>
            <a:r>
              <a:rPr lang="en-US" sz="1600" dirty="0"/>
              <a:t>Promote self-censorship</a:t>
            </a:r>
          </a:p>
          <a:p>
            <a:r>
              <a:rPr lang="en-US" sz="1600" dirty="0"/>
              <a:t>Discouraging dissenting view</a:t>
            </a:r>
          </a:p>
          <a:p>
            <a:r>
              <a:rPr lang="en-US" sz="1600" dirty="0"/>
              <a:t>Generate digital divide</a:t>
            </a:r>
          </a:p>
          <a:p>
            <a:r>
              <a:rPr lang="en-US" sz="1600" dirty="0"/>
              <a:t>Decline of net-activism</a:t>
            </a:r>
          </a:p>
          <a:p>
            <a:r>
              <a:rPr lang="en-US" sz="1600" dirty="0"/>
              <a:t>Decline of offline </a:t>
            </a:r>
            <a:r>
              <a:rPr lang="en-US" sz="1600" dirty="0" err="1"/>
              <a:t>activim</a:t>
            </a:r>
            <a:endParaRPr lang="en-US" sz="1600" dirty="0"/>
          </a:p>
          <a:p>
            <a:r>
              <a:rPr lang="en-US" sz="1600" dirty="0"/>
              <a:t>Enable to see criticalness of a  situation </a:t>
            </a:r>
          </a:p>
          <a:p>
            <a:r>
              <a:rPr lang="en-US" sz="1600" dirty="0"/>
              <a:t>Create information asymmetries to preserve their power</a:t>
            </a:r>
          </a:p>
        </p:txBody>
      </p:sp>
      <p:cxnSp>
        <p:nvCxnSpPr>
          <p:cNvPr id="3" name="Straight Arrow Connector 2">
            <a:extLst>
              <a:ext uri="{FF2B5EF4-FFF2-40B4-BE49-F238E27FC236}">
                <a16:creationId xmlns:a16="http://schemas.microsoft.com/office/drawing/2014/main" id="{D9A8D19B-1D5E-4CC1-BD20-AA48D9656D34}"/>
              </a:ext>
            </a:extLst>
          </p:cNvPr>
          <p:cNvCxnSpPr/>
          <p:nvPr/>
        </p:nvCxnSpPr>
        <p:spPr>
          <a:xfrm>
            <a:off x="1024128" y="5833872"/>
            <a:ext cx="62636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5B4939-C40B-40BF-B8BC-DBEB56EEA114}"/>
              </a:ext>
            </a:extLst>
          </p:cNvPr>
          <p:cNvSpPr txBox="1"/>
          <p:nvPr/>
        </p:nvSpPr>
        <p:spPr>
          <a:xfrm>
            <a:off x="717753" y="5235826"/>
            <a:ext cx="1776984" cy="369332"/>
          </a:xfrm>
          <a:prstGeom prst="rect">
            <a:avLst/>
          </a:prstGeom>
          <a:noFill/>
        </p:spPr>
        <p:txBody>
          <a:bodyPr wrap="square" rtlCol="0">
            <a:spAutoFit/>
          </a:bodyPr>
          <a:lstStyle/>
          <a:p>
            <a:r>
              <a:rPr lang="en-CA" dirty="0">
                <a:solidFill>
                  <a:srgbClr val="EB7247"/>
                </a:solidFill>
              </a:rPr>
              <a:t>Open Internet</a:t>
            </a:r>
          </a:p>
        </p:txBody>
      </p:sp>
      <p:sp>
        <p:nvSpPr>
          <p:cNvPr id="8" name="TextBox 7">
            <a:extLst>
              <a:ext uri="{FF2B5EF4-FFF2-40B4-BE49-F238E27FC236}">
                <a16:creationId xmlns:a16="http://schemas.microsoft.com/office/drawing/2014/main" id="{6270E412-4E5D-4B46-B3E2-9630B2D89BA1}"/>
              </a:ext>
            </a:extLst>
          </p:cNvPr>
          <p:cNvSpPr txBox="1"/>
          <p:nvPr/>
        </p:nvSpPr>
        <p:spPr>
          <a:xfrm>
            <a:off x="2376190" y="6035823"/>
            <a:ext cx="2450592" cy="369301"/>
          </a:xfrm>
          <a:prstGeom prst="rect">
            <a:avLst/>
          </a:prstGeom>
          <a:noFill/>
        </p:spPr>
        <p:txBody>
          <a:bodyPr wrap="square" rtlCol="0">
            <a:spAutoFit/>
          </a:bodyPr>
          <a:lstStyle/>
          <a:p>
            <a:r>
              <a:rPr lang="en-CA" dirty="0">
                <a:solidFill>
                  <a:srgbClr val="EB7247"/>
                </a:solidFill>
                <a:sym typeface="Wingdings" panose="05000000000000000000" pitchFamily="2" charset="2"/>
              </a:rPr>
              <a:t>Access-Denied</a:t>
            </a:r>
            <a:endParaRPr lang="en-CA" dirty="0">
              <a:solidFill>
                <a:srgbClr val="EB7247"/>
              </a:solidFill>
            </a:endParaRPr>
          </a:p>
        </p:txBody>
      </p:sp>
      <p:sp>
        <p:nvSpPr>
          <p:cNvPr id="9" name="TextBox 8">
            <a:extLst>
              <a:ext uri="{FF2B5EF4-FFF2-40B4-BE49-F238E27FC236}">
                <a16:creationId xmlns:a16="http://schemas.microsoft.com/office/drawing/2014/main" id="{F4654602-A161-473B-AB78-6110FC68D85D}"/>
              </a:ext>
            </a:extLst>
          </p:cNvPr>
          <p:cNvSpPr txBox="1"/>
          <p:nvPr/>
        </p:nvSpPr>
        <p:spPr>
          <a:xfrm>
            <a:off x="4376001" y="5170591"/>
            <a:ext cx="2599946" cy="369332"/>
          </a:xfrm>
          <a:prstGeom prst="rect">
            <a:avLst/>
          </a:prstGeom>
          <a:noFill/>
        </p:spPr>
        <p:txBody>
          <a:bodyPr wrap="square" rtlCol="0">
            <a:spAutoFit/>
          </a:bodyPr>
          <a:lstStyle/>
          <a:p>
            <a:r>
              <a:rPr lang="en-CA" dirty="0">
                <a:solidFill>
                  <a:srgbClr val="EB7247"/>
                </a:solidFill>
                <a:sym typeface="Wingdings" panose="05000000000000000000" pitchFamily="2" charset="2"/>
              </a:rPr>
              <a:t>Access-Controlled</a:t>
            </a:r>
            <a:endParaRPr lang="en-CA" dirty="0">
              <a:solidFill>
                <a:srgbClr val="EB7247"/>
              </a:solidFill>
            </a:endParaRPr>
          </a:p>
        </p:txBody>
      </p:sp>
      <p:sp>
        <p:nvSpPr>
          <p:cNvPr id="10" name="TextBox 9">
            <a:extLst>
              <a:ext uri="{FF2B5EF4-FFF2-40B4-BE49-F238E27FC236}">
                <a16:creationId xmlns:a16="http://schemas.microsoft.com/office/drawing/2014/main" id="{9D52B29F-6F5E-47A4-AEC4-BBC2D40E283E}"/>
              </a:ext>
            </a:extLst>
          </p:cNvPr>
          <p:cNvSpPr txBox="1"/>
          <p:nvPr/>
        </p:nvSpPr>
        <p:spPr>
          <a:xfrm>
            <a:off x="6096000" y="6037825"/>
            <a:ext cx="2368296" cy="369332"/>
          </a:xfrm>
          <a:prstGeom prst="rect">
            <a:avLst/>
          </a:prstGeom>
          <a:noFill/>
        </p:spPr>
        <p:txBody>
          <a:bodyPr wrap="square" rtlCol="0">
            <a:spAutoFit/>
          </a:bodyPr>
          <a:lstStyle/>
          <a:p>
            <a:r>
              <a:rPr lang="en-CA" dirty="0">
                <a:solidFill>
                  <a:srgbClr val="EB7247"/>
                </a:solidFill>
                <a:sym typeface="Wingdings" panose="05000000000000000000" pitchFamily="2" charset="2"/>
              </a:rPr>
              <a:t>Access-Contested</a:t>
            </a:r>
            <a:endParaRPr lang="en-CA" dirty="0">
              <a:solidFill>
                <a:srgbClr val="EB7247"/>
              </a:solidFill>
            </a:endParaRPr>
          </a:p>
        </p:txBody>
      </p:sp>
      <p:sp>
        <p:nvSpPr>
          <p:cNvPr id="12" name="Left Brace 11">
            <a:extLst>
              <a:ext uri="{FF2B5EF4-FFF2-40B4-BE49-F238E27FC236}">
                <a16:creationId xmlns:a16="http://schemas.microsoft.com/office/drawing/2014/main" id="{380F176E-671C-45E5-9FB0-BCFD6526CC5B}"/>
              </a:ext>
            </a:extLst>
          </p:cNvPr>
          <p:cNvSpPr/>
          <p:nvPr/>
        </p:nvSpPr>
        <p:spPr>
          <a:xfrm rot="16200000">
            <a:off x="3132245" y="4859762"/>
            <a:ext cx="293632" cy="22462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 name="Left Brace 12">
            <a:extLst>
              <a:ext uri="{FF2B5EF4-FFF2-40B4-BE49-F238E27FC236}">
                <a16:creationId xmlns:a16="http://schemas.microsoft.com/office/drawing/2014/main" id="{12C83166-B3EF-43A1-BE7A-D06F162D42E1}"/>
              </a:ext>
            </a:extLst>
          </p:cNvPr>
          <p:cNvSpPr/>
          <p:nvPr/>
        </p:nvSpPr>
        <p:spPr>
          <a:xfrm rot="5400000">
            <a:off x="5152917" y="4749826"/>
            <a:ext cx="301753" cy="1803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Left Brace 13">
            <a:extLst>
              <a:ext uri="{FF2B5EF4-FFF2-40B4-BE49-F238E27FC236}">
                <a16:creationId xmlns:a16="http://schemas.microsoft.com/office/drawing/2014/main" id="{DBFFE6AA-51B1-4593-B57F-B69B501F7E9C}"/>
              </a:ext>
            </a:extLst>
          </p:cNvPr>
          <p:cNvSpPr/>
          <p:nvPr/>
        </p:nvSpPr>
        <p:spPr>
          <a:xfrm rot="16200000">
            <a:off x="6825070" y="5330982"/>
            <a:ext cx="301754" cy="12783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5" name="TextBox 14">
            <a:extLst>
              <a:ext uri="{FF2B5EF4-FFF2-40B4-BE49-F238E27FC236}">
                <a16:creationId xmlns:a16="http://schemas.microsoft.com/office/drawing/2014/main" id="{960BE6A0-7116-4750-A21B-4B5625C3EDCD}"/>
              </a:ext>
            </a:extLst>
          </p:cNvPr>
          <p:cNvSpPr txBox="1"/>
          <p:nvPr/>
        </p:nvSpPr>
        <p:spPr>
          <a:xfrm>
            <a:off x="1626182" y="5551967"/>
            <a:ext cx="586441" cy="307777"/>
          </a:xfrm>
          <a:prstGeom prst="rect">
            <a:avLst/>
          </a:prstGeom>
          <a:noFill/>
        </p:spPr>
        <p:txBody>
          <a:bodyPr wrap="square" rtlCol="0">
            <a:spAutoFit/>
          </a:bodyPr>
          <a:lstStyle/>
          <a:p>
            <a:r>
              <a:rPr lang="fr-CA" sz="1400" dirty="0">
                <a:solidFill>
                  <a:schemeClr val="accent2">
                    <a:lumMod val="75000"/>
                  </a:schemeClr>
                </a:solidFill>
              </a:rPr>
              <a:t>2000</a:t>
            </a:r>
            <a:endParaRPr lang="en-CA" sz="1400" dirty="0">
              <a:solidFill>
                <a:schemeClr val="accent2">
                  <a:lumMod val="75000"/>
                </a:schemeClr>
              </a:solidFill>
            </a:endParaRPr>
          </a:p>
        </p:txBody>
      </p:sp>
      <p:sp>
        <p:nvSpPr>
          <p:cNvPr id="16" name="TextBox 15">
            <a:extLst>
              <a:ext uri="{FF2B5EF4-FFF2-40B4-BE49-F238E27FC236}">
                <a16:creationId xmlns:a16="http://schemas.microsoft.com/office/drawing/2014/main" id="{D4D541CF-DA8C-4E67-8162-A4A57E0408A9}"/>
              </a:ext>
            </a:extLst>
          </p:cNvPr>
          <p:cNvSpPr txBox="1"/>
          <p:nvPr/>
        </p:nvSpPr>
        <p:spPr>
          <a:xfrm>
            <a:off x="3889577" y="5539923"/>
            <a:ext cx="586441" cy="307777"/>
          </a:xfrm>
          <a:prstGeom prst="rect">
            <a:avLst/>
          </a:prstGeom>
          <a:noFill/>
        </p:spPr>
        <p:txBody>
          <a:bodyPr wrap="square" rtlCol="0">
            <a:spAutoFit/>
          </a:bodyPr>
          <a:lstStyle/>
          <a:p>
            <a:r>
              <a:rPr lang="fr-CA" sz="1400" dirty="0">
                <a:solidFill>
                  <a:schemeClr val="accent2">
                    <a:lumMod val="75000"/>
                  </a:schemeClr>
                </a:solidFill>
              </a:rPr>
              <a:t>2005</a:t>
            </a:r>
            <a:endParaRPr lang="en-CA" sz="1400" dirty="0">
              <a:solidFill>
                <a:schemeClr val="accent2">
                  <a:lumMod val="75000"/>
                </a:schemeClr>
              </a:solidFill>
            </a:endParaRPr>
          </a:p>
        </p:txBody>
      </p:sp>
      <p:sp>
        <p:nvSpPr>
          <p:cNvPr id="17" name="TextBox 16">
            <a:extLst>
              <a:ext uri="{FF2B5EF4-FFF2-40B4-BE49-F238E27FC236}">
                <a16:creationId xmlns:a16="http://schemas.microsoft.com/office/drawing/2014/main" id="{B21178E2-A812-4843-92F7-861732FE3DBE}"/>
              </a:ext>
            </a:extLst>
          </p:cNvPr>
          <p:cNvSpPr txBox="1"/>
          <p:nvPr/>
        </p:nvSpPr>
        <p:spPr>
          <a:xfrm>
            <a:off x="6152973" y="5543598"/>
            <a:ext cx="586441" cy="307777"/>
          </a:xfrm>
          <a:prstGeom prst="rect">
            <a:avLst/>
          </a:prstGeom>
          <a:noFill/>
        </p:spPr>
        <p:txBody>
          <a:bodyPr wrap="square" rtlCol="0">
            <a:spAutoFit/>
          </a:bodyPr>
          <a:lstStyle/>
          <a:p>
            <a:r>
              <a:rPr lang="fr-CA" sz="1400" dirty="0">
                <a:solidFill>
                  <a:schemeClr val="accent2">
                    <a:lumMod val="75000"/>
                  </a:schemeClr>
                </a:solidFill>
              </a:rPr>
              <a:t>2010</a:t>
            </a:r>
            <a:endParaRPr lang="en-CA" sz="1400" dirty="0">
              <a:solidFill>
                <a:schemeClr val="accent2">
                  <a:lumMod val="75000"/>
                </a:schemeClr>
              </a:solidFill>
            </a:endParaRPr>
          </a:p>
        </p:txBody>
      </p:sp>
    </p:spTree>
    <p:extLst>
      <p:ext uri="{BB962C8B-B14F-4D97-AF65-F5344CB8AC3E}">
        <p14:creationId xmlns:p14="http://schemas.microsoft.com/office/powerpoint/2010/main" val="148083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4A8B-11E6-491D-BFE1-BB47E694A543}"/>
              </a:ext>
            </a:extLst>
          </p:cNvPr>
          <p:cNvSpPr>
            <a:spLocks noGrp="1"/>
          </p:cNvSpPr>
          <p:nvPr>
            <p:ph type="ctrTitle"/>
          </p:nvPr>
        </p:nvSpPr>
        <p:spPr/>
        <p:txBody>
          <a:bodyPr/>
          <a:lstStyle/>
          <a:p>
            <a:pPr algn="ctr"/>
            <a:r>
              <a:rPr lang="fr-CA" dirty="0"/>
              <a:t>Questions</a:t>
            </a:r>
            <a:endParaRPr lang="en-CA" dirty="0"/>
          </a:p>
        </p:txBody>
      </p:sp>
      <p:sp>
        <p:nvSpPr>
          <p:cNvPr id="3" name="Subtitle 2">
            <a:extLst>
              <a:ext uri="{FF2B5EF4-FFF2-40B4-BE49-F238E27FC236}">
                <a16:creationId xmlns:a16="http://schemas.microsoft.com/office/drawing/2014/main" id="{8129A95A-B635-4AFF-A71F-50FE8204A194}"/>
              </a:ext>
            </a:extLst>
          </p:cNvPr>
          <p:cNvSpPr>
            <a:spLocks noGrp="1"/>
          </p:cNvSpPr>
          <p:nvPr>
            <p:ph type="subTitle" idx="1"/>
          </p:nvPr>
        </p:nvSpPr>
        <p:spPr>
          <a:xfrm>
            <a:off x="1069848" y="4389120"/>
            <a:ext cx="7891272" cy="1078992"/>
          </a:xfrm>
        </p:spPr>
        <p:txBody>
          <a:bodyPr>
            <a:normAutofit/>
          </a:bodyPr>
          <a:lstStyle/>
          <a:p>
            <a:r>
              <a:rPr lang="fr-CA" sz="3200" dirty="0"/>
              <a:t>Net-</a:t>
            </a:r>
            <a:r>
              <a:rPr lang="fr-CA" sz="3200" dirty="0" err="1"/>
              <a:t>Activism</a:t>
            </a:r>
            <a:endParaRPr lang="fr-CA" sz="3200" dirty="0"/>
          </a:p>
          <a:p>
            <a:r>
              <a:rPr lang="fr-CA" sz="2000" dirty="0"/>
              <a:t>by Claudio </a:t>
            </a:r>
            <a:r>
              <a:rPr lang="fr-CA" sz="2000" dirty="0" err="1"/>
              <a:t>Storelli</a:t>
            </a:r>
            <a:r>
              <a:rPr lang="fr-CA" sz="2000" dirty="0"/>
              <a:t> and Laura Courdi</a:t>
            </a:r>
          </a:p>
        </p:txBody>
      </p:sp>
    </p:spTree>
    <p:extLst>
      <p:ext uri="{BB962C8B-B14F-4D97-AF65-F5344CB8AC3E}">
        <p14:creationId xmlns:p14="http://schemas.microsoft.com/office/powerpoint/2010/main" val="3294828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25261-C63D-4D3E-B36C-9B12E265CBAC}"/>
              </a:ext>
            </a:extLst>
          </p:cNvPr>
          <p:cNvSpPr>
            <a:spLocks noGrp="1"/>
          </p:cNvSpPr>
          <p:nvPr>
            <p:ph type="title"/>
          </p:nvPr>
        </p:nvSpPr>
        <p:spPr/>
        <p:txBody>
          <a:bodyPr anchor="t"/>
          <a:lstStyle/>
          <a:p>
            <a:r>
              <a:rPr lang="fr-CA" dirty="0"/>
              <a:t>Net-</a:t>
            </a:r>
            <a:r>
              <a:rPr lang="fr-CA" dirty="0" err="1"/>
              <a:t>activism</a:t>
            </a:r>
            <a:br>
              <a:rPr lang="fr-CA" dirty="0"/>
            </a:br>
            <a:r>
              <a:rPr lang="fr-CA" dirty="0" err="1"/>
              <a:t>Definition</a:t>
            </a:r>
            <a:endParaRPr lang="en-CA" dirty="0"/>
          </a:p>
        </p:txBody>
      </p:sp>
      <p:sp>
        <p:nvSpPr>
          <p:cNvPr id="5" name="Content Placeholder 4">
            <a:extLst>
              <a:ext uri="{FF2B5EF4-FFF2-40B4-BE49-F238E27FC236}">
                <a16:creationId xmlns:a16="http://schemas.microsoft.com/office/drawing/2014/main" id="{DFF28E3B-A55C-4ACB-98A5-B8537CF65E91}"/>
              </a:ext>
            </a:extLst>
          </p:cNvPr>
          <p:cNvSpPr>
            <a:spLocks noGrp="1"/>
          </p:cNvSpPr>
          <p:nvPr>
            <p:ph idx="1"/>
          </p:nvPr>
        </p:nvSpPr>
        <p:spPr/>
        <p:txBody>
          <a:bodyPr>
            <a:normAutofit/>
          </a:bodyPr>
          <a:lstStyle/>
          <a:p>
            <a:r>
              <a:rPr lang="en-CA" dirty="0"/>
              <a:t>The </a:t>
            </a:r>
            <a:r>
              <a:rPr lang="en-CA" b="1" dirty="0"/>
              <a:t>use of electronic communication technologies </a:t>
            </a:r>
            <a:r>
              <a:rPr lang="en-CA" dirty="0"/>
              <a:t>(such as social media, e-mail, and podcasts) for various forms of activities </a:t>
            </a:r>
            <a:r>
              <a:rPr lang="en-CA" b="1" dirty="0"/>
              <a:t>to achieve political or social change (“progress”</a:t>
            </a:r>
            <a:r>
              <a:rPr lang="en-CA" dirty="0"/>
              <a:t>) to enable faster and more effective </a:t>
            </a:r>
            <a:r>
              <a:rPr lang="en-CA" b="1" dirty="0"/>
              <a:t>communication</a:t>
            </a:r>
            <a:r>
              <a:rPr lang="en-CA" dirty="0"/>
              <a:t>, the delivery of particular information to large and specific audiences as well as </a:t>
            </a:r>
            <a:r>
              <a:rPr lang="en-CA" b="1" dirty="0"/>
              <a:t>coordination</a:t>
            </a:r>
            <a:r>
              <a:rPr lang="en-CA" dirty="0"/>
              <a:t>. </a:t>
            </a:r>
          </a:p>
          <a:p>
            <a:r>
              <a:rPr lang="en-US" dirty="0"/>
              <a:t>Rely on the Internet: </a:t>
            </a:r>
            <a:r>
              <a:rPr lang="en-CA" dirty="0"/>
              <a:t>Purely online forms or partially online e.g. offline but organized online or combination of off and on line.</a:t>
            </a:r>
          </a:p>
          <a:p>
            <a:r>
              <a:rPr lang="en-CA" dirty="0"/>
              <a:t>Top-down or down-top</a:t>
            </a:r>
          </a:p>
          <a:p>
            <a:r>
              <a:rPr lang="en-CA" dirty="0"/>
              <a:t>Political groups, corporations, independent activists bodies, individuals</a:t>
            </a:r>
          </a:p>
        </p:txBody>
      </p:sp>
      <p:pic>
        <p:nvPicPr>
          <p:cNvPr id="2" name="Picture 1">
            <a:extLst>
              <a:ext uri="{FF2B5EF4-FFF2-40B4-BE49-F238E27FC236}">
                <a16:creationId xmlns:a16="http://schemas.microsoft.com/office/drawing/2014/main" id="{2724B331-7FF5-4508-A9A0-C21D340634C9}"/>
              </a:ext>
            </a:extLst>
          </p:cNvPr>
          <p:cNvPicPr>
            <a:picLocks noChangeAspect="1"/>
          </p:cNvPicPr>
          <p:nvPr/>
        </p:nvPicPr>
        <p:blipFill>
          <a:blip r:embed="rId3"/>
          <a:stretch>
            <a:fillRect/>
          </a:stretch>
        </p:blipFill>
        <p:spPr>
          <a:xfrm>
            <a:off x="8897316" y="2423160"/>
            <a:ext cx="2505047" cy="3664791"/>
          </a:xfrm>
          <a:prstGeom prst="rect">
            <a:avLst/>
          </a:prstGeom>
        </p:spPr>
      </p:pic>
      <p:sp>
        <p:nvSpPr>
          <p:cNvPr id="6" name="Text Placeholder 5">
            <a:extLst>
              <a:ext uri="{FF2B5EF4-FFF2-40B4-BE49-F238E27FC236}">
                <a16:creationId xmlns:a16="http://schemas.microsoft.com/office/drawing/2014/main" id="{22B915AE-B4F4-43C4-83DA-6A6B2D81B431}"/>
              </a:ext>
            </a:extLst>
          </p:cNvPr>
          <p:cNvSpPr>
            <a:spLocks noGrp="1"/>
          </p:cNvSpPr>
          <p:nvPr>
            <p:ph type="body" sz="half" idx="2"/>
          </p:nvPr>
        </p:nvSpPr>
        <p:spPr/>
        <p:txBody>
          <a:bodyPr/>
          <a:lstStyle/>
          <a:p>
            <a:endParaRPr lang="en-CA" dirty="0"/>
          </a:p>
        </p:txBody>
      </p:sp>
    </p:spTree>
    <p:extLst>
      <p:ext uri="{BB962C8B-B14F-4D97-AF65-F5344CB8AC3E}">
        <p14:creationId xmlns:p14="http://schemas.microsoft.com/office/powerpoint/2010/main" val="2526365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085CBD-00A0-4083-9BA3-C5E89CB19EA9}"/>
              </a:ext>
            </a:extLst>
          </p:cNvPr>
          <p:cNvSpPr>
            <a:spLocks noGrp="1"/>
          </p:cNvSpPr>
          <p:nvPr>
            <p:ph type="title"/>
          </p:nvPr>
        </p:nvSpPr>
        <p:spPr>
          <a:xfrm>
            <a:off x="1069848" y="484632"/>
            <a:ext cx="10058400" cy="617789"/>
          </a:xfrm>
        </p:spPr>
        <p:txBody>
          <a:bodyPr>
            <a:normAutofit fontScale="90000"/>
          </a:bodyPr>
          <a:lstStyle/>
          <a:p>
            <a:endParaRPr lang="en-CA" dirty="0"/>
          </a:p>
        </p:txBody>
      </p:sp>
      <p:sp>
        <p:nvSpPr>
          <p:cNvPr id="3" name="Content Placeholder 2">
            <a:extLst>
              <a:ext uri="{FF2B5EF4-FFF2-40B4-BE49-F238E27FC236}">
                <a16:creationId xmlns:a16="http://schemas.microsoft.com/office/drawing/2014/main" id="{32E69CB3-FAEF-493F-813B-509ADB4078BE}"/>
              </a:ext>
            </a:extLst>
          </p:cNvPr>
          <p:cNvSpPr>
            <a:spLocks noGrp="1"/>
          </p:cNvSpPr>
          <p:nvPr>
            <p:ph idx="1"/>
          </p:nvPr>
        </p:nvSpPr>
        <p:spPr>
          <a:xfrm>
            <a:off x="1069848" y="4288535"/>
            <a:ext cx="10058400" cy="1609343"/>
          </a:xfrm>
        </p:spPr>
        <p:txBody>
          <a:bodyPr>
            <a:normAutofit/>
          </a:bodyPr>
          <a:lstStyle/>
          <a:p>
            <a:pPr marL="0" indent="0" defTabSz="457200">
              <a:buNone/>
            </a:pPr>
            <a:r>
              <a:rPr lang="en-CA" sz="2400" b="1" dirty="0">
                <a:latin typeface="+mj-lt"/>
              </a:rPr>
              <a:t>Observation / Question</a:t>
            </a:r>
          </a:p>
          <a:p>
            <a:r>
              <a:rPr lang="en-CA" sz="1800" dirty="0"/>
              <a:t>Does the net-activism rethink the concepts of participation and democracy?</a:t>
            </a:r>
          </a:p>
          <a:p>
            <a:r>
              <a:rPr lang="en-CA" sz="1800" dirty="0"/>
              <a:t>Hacktivism, Cyberterrorism, </a:t>
            </a:r>
            <a:r>
              <a:rPr lang="en-CA" sz="1800" dirty="0" err="1"/>
              <a:t>Cybersectarianism</a:t>
            </a:r>
            <a:r>
              <a:rPr lang="en-CA" sz="1800" dirty="0"/>
              <a:t>: forms of net-activism?</a:t>
            </a:r>
          </a:p>
        </p:txBody>
      </p:sp>
      <p:sp>
        <p:nvSpPr>
          <p:cNvPr id="7" name="TextBox 6">
            <a:extLst>
              <a:ext uri="{FF2B5EF4-FFF2-40B4-BE49-F238E27FC236}">
                <a16:creationId xmlns:a16="http://schemas.microsoft.com/office/drawing/2014/main" id="{A6EE0C3E-403E-41C2-854F-F37E0E86EC3D}"/>
              </a:ext>
            </a:extLst>
          </p:cNvPr>
          <p:cNvSpPr txBox="1"/>
          <p:nvPr/>
        </p:nvSpPr>
        <p:spPr>
          <a:xfrm>
            <a:off x="978408" y="1279482"/>
            <a:ext cx="4861560" cy="2123658"/>
          </a:xfrm>
          <a:prstGeom prst="rect">
            <a:avLst/>
          </a:prstGeom>
          <a:noFill/>
        </p:spPr>
        <p:txBody>
          <a:bodyPr wrap="square" rtlCol="0">
            <a:spAutoFit/>
          </a:bodyPr>
          <a:lstStyle/>
          <a:p>
            <a:r>
              <a:rPr lang="en-CA" sz="2400" b="1" dirty="0">
                <a:latin typeface="+mj-lt"/>
              </a:rPr>
              <a:t>Advantages</a:t>
            </a:r>
          </a:p>
          <a:p>
            <a:pPr marL="285750" indent="-285750">
              <a:buFont typeface="Arial" panose="020B0604020202020204" pitchFamily="34" charset="0"/>
              <a:buChar char="•"/>
            </a:pPr>
            <a:r>
              <a:rPr lang="en-CA" dirty="0"/>
              <a:t>Diminish geographic boundaries </a:t>
            </a:r>
          </a:p>
          <a:p>
            <a:pPr marL="742950" lvl="1" indent="-285750">
              <a:buFont typeface="Arial" panose="020B0604020202020204" pitchFamily="34" charset="0"/>
              <a:buChar char="•"/>
            </a:pPr>
            <a:r>
              <a:rPr lang="en-CA" dirty="0"/>
              <a:t>Feeling of groupness</a:t>
            </a:r>
          </a:p>
          <a:p>
            <a:pPr marL="285750" indent="-285750">
              <a:buFont typeface="Arial" panose="020B0604020202020204" pitchFamily="34" charset="0"/>
              <a:buChar char="•"/>
            </a:pPr>
            <a:r>
              <a:rPr lang="en-CA" dirty="0"/>
              <a:t>Protect anonymity </a:t>
            </a:r>
          </a:p>
          <a:p>
            <a:pPr marL="285750" indent="-285750">
              <a:buFont typeface="Arial" panose="020B0604020202020204" pitchFamily="34" charset="0"/>
              <a:buChar char="•"/>
            </a:pPr>
            <a:r>
              <a:rPr lang="en-CA" dirty="0"/>
              <a:t>Facilitate information dissemination, communication and, untimely, participation</a:t>
            </a:r>
          </a:p>
        </p:txBody>
      </p:sp>
      <p:sp>
        <p:nvSpPr>
          <p:cNvPr id="8" name="TextBox 7">
            <a:extLst>
              <a:ext uri="{FF2B5EF4-FFF2-40B4-BE49-F238E27FC236}">
                <a16:creationId xmlns:a16="http://schemas.microsoft.com/office/drawing/2014/main" id="{E6C6BE2C-6075-4B85-AF26-49FD7C38009F}"/>
              </a:ext>
            </a:extLst>
          </p:cNvPr>
          <p:cNvSpPr txBox="1"/>
          <p:nvPr/>
        </p:nvSpPr>
        <p:spPr>
          <a:xfrm>
            <a:off x="5928360" y="1288624"/>
            <a:ext cx="5196840" cy="2123658"/>
          </a:xfrm>
          <a:prstGeom prst="rect">
            <a:avLst/>
          </a:prstGeom>
          <a:noFill/>
        </p:spPr>
        <p:txBody>
          <a:bodyPr wrap="square" rtlCol="0">
            <a:spAutoFit/>
          </a:bodyPr>
          <a:lstStyle/>
          <a:p>
            <a:r>
              <a:rPr lang="en-CA" sz="2400" b="1" dirty="0">
                <a:latin typeface="+mj-lt"/>
              </a:rPr>
              <a:t>Critics</a:t>
            </a:r>
          </a:p>
          <a:p>
            <a:pPr marL="285750" indent="-285750">
              <a:buFont typeface="Arial" panose="020B0604020202020204" pitchFamily="34" charset="0"/>
              <a:buChar char="•"/>
            </a:pPr>
            <a:r>
              <a:rPr lang="en-CA" dirty="0"/>
              <a:t>Amalgamation of facts and beliefs… serve the cause and not the society. </a:t>
            </a:r>
          </a:p>
          <a:p>
            <a:pPr marL="285750" indent="-285750">
              <a:buFont typeface="Arial" panose="020B0604020202020204" pitchFamily="34" charset="0"/>
              <a:buChar char="•"/>
            </a:pPr>
            <a:r>
              <a:rPr lang="en-CA" dirty="0"/>
              <a:t>Reduce likelihood of a real debate.</a:t>
            </a:r>
          </a:p>
          <a:p>
            <a:pPr marL="285750" indent="-285750">
              <a:buFont typeface="Arial" panose="020B0604020202020204" pitchFamily="34" charset="0"/>
              <a:buChar char="•"/>
            </a:pPr>
            <a:r>
              <a:rPr lang="en-CA" dirty="0"/>
              <a:t>Fragmentation of discourse and community</a:t>
            </a:r>
          </a:p>
          <a:p>
            <a:pPr marL="285750" indent="-285750">
              <a:buFont typeface="Arial" panose="020B0604020202020204" pitchFamily="34" charset="0"/>
              <a:buChar char="•"/>
            </a:pPr>
            <a:r>
              <a:rPr lang="en-CA" dirty="0"/>
              <a:t>Segmentation of representative voices</a:t>
            </a:r>
          </a:p>
          <a:p>
            <a:endParaRPr lang="en-CA" dirty="0"/>
          </a:p>
        </p:txBody>
      </p:sp>
    </p:spTree>
    <p:extLst>
      <p:ext uri="{BB962C8B-B14F-4D97-AF65-F5344CB8AC3E}">
        <p14:creationId xmlns:p14="http://schemas.microsoft.com/office/powerpoint/2010/main" val="2597513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6DA5-8F53-4A4D-B112-C882E83E98D2}"/>
              </a:ext>
            </a:extLst>
          </p:cNvPr>
          <p:cNvSpPr>
            <a:spLocks noGrp="1"/>
          </p:cNvSpPr>
          <p:nvPr>
            <p:ph type="title"/>
          </p:nvPr>
        </p:nvSpPr>
        <p:spPr/>
        <p:txBody>
          <a:bodyPr/>
          <a:lstStyle/>
          <a:p>
            <a:r>
              <a:rPr lang="fr-CA" dirty="0"/>
              <a:t>Internet Freedom</a:t>
            </a:r>
            <a:endParaRPr lang="en-CA" dirty="0"/>
          </a:p>
        </p:txBody>
      </p:sp>
      <p:sp>
        <p:nvSpPr>
          <p:cNvPr id="3" name="Text Placeholder 2">
            <a:extLst>
              <a:ext uri="{FF2B5EF4-FFF2-40B4-BE49-F238E27FC236}">
                <a16:creationId xmlns:a16="http://schemas.microsoft.com/office/drawing/2014/main" id="{4B7AF968-2710-49AF-B007-FD3C3817E15A}"/>
              </a:ext>
            </a:extLst>
          </p:cNvPr>
          <p:cNvSpPr>
            <a:spLocks noGrp="1"/>
          </p:cNvSpPr>
          <p:nvPr>
            <p:ph type="body" idx="1"/>
          </p:nvPr>
        </p:nvSpPr>
        <p:spPr>
          <a:xfrm>
            <a:off x="704088" y="5020055"/>
            <a:ext cx="10826496" cy="1462387"/>
          </a:xfrm>
        </p:spPr>
        <p:txBody>
          <a:bodyPr>
            <a:normAutofit/>
          </a:bodyPr>
          <a:lstStyle/>
          <a:p>
            <a:pPr algn="ctr"/>
            <a:r>
              <a:rPr lang="en-US" sz="2400" b="1" i="1" dirty="0"/>
              <a:t>“Internet's impact on socio-political movements varies depending upon how economic factors, government regulation and users collectively shape the Internet as a socio-political technology.”</a:t>
            </a:r>
            <a:endParaRPr lang="en-CA" sz="2400" b="1" i="1" dirty="0"/>
          </a:p>
        </p:txBody>
      </p:sp>
    </p:spTree>
    <p:extLst>
      <p:ext uri="{BB962C8B-B14F-4D97-AF65-F5344CB8AC3E}">
        <p14:creationId xmlns:p14="http://schemas.microsoft.com/office/powerpoint/2010/main" val="3309295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0897-05DC-47A8-BADE-B4D343571F2E}"/>
              </a:ext>
            </a:extLst>
          </p:cNvPr>
          <p:cNvSpPr>
            <a:spLocks noGrp="1"/>
          </p:cNvSpPr>
          <p:nvPr>
            <p:ph type="title"/>
          </p:nvPr>
        </p:nvSpPr>
        <p:spPr/>
        <p:txBody>
          <a:bodyPr anchor="t">
            <a:normAutofit/>
          </a:bodyPr>
          <a:lstStyle/>
          <a:p>
            <a:r>
              <a:rPr lang="fr-CA" dirty="0"/>
              <a:t>Internet Freedom</a:t>
            </a:r>
            <a:endParaRPr lang="en-CA" dirty="0"/>
          </a:p>
        </p:txBody>
      </p:sp>
      <p:sp>
        <p:nvSpPr>
          <p:cNvPr id="4" name="Text Placeholder 3">
            <a:extLst>
              <a:ext uri="{FF2B5EF4-FFF2-40B4-BE49-F238E27FC236}">
                <a16:creationId xmlns:a16="http://schemas.microsoft.com/office/drawing/2014/main" id="{716A1CA1-FEE3-4CC6-9289-DF94FC6436AE}"/>
              </a:ext>
            </a:extLst>
          </p:cNvPr>
          <p:cNvSpPr>
            <a:spLocks noGrp="1"/>
          </p:cNvSpPr>
          <p:nvPr>
            <p:ph type="body" sz="half" idx="2"/>
          </p:nvPr>
        </p:nvSpPr>
        <p:spPr/>
        <p:txBody>
          <a:bodyPr>
            <a:normAutofit lnSpcReduction="10000"/>
          </a:bodyPr>
          <a:lstStyle/>
          <a:p>
            <a:r>
              <a:rPr lang="en-CA" dirty="0"/>
              <a:t>Free-Net 2017 Report from Freedom House</a:t>
            </a:r>
          </a:p>
          <a:p>
            <a:pPr marL="285750" indent="-285750">
              <a:buFont typeface="Arial" panose="020B0604020202020204" pitchFamily="34" charset="0"/>
              <a:buChar char="•"/>
            </a:pPr>
            <a:r>
              <a:rPr lang="en-CA" dirty="0"/>
              <a:t>23% of internet users reside in “Free zone”, 36% in “Not Free’, 28 % “Partly Free”. 13% not assessed.</a:t>
            </a:r>
          </a:p>
          <a:p>
            <a:pPr marL="285750" indent="-285750">
              <a:buFont typeface="Arial" panose="020B0604020202020204" pitchFamily="34" charset="0"/>
              <a:buChar char="•"/>
            </a:pPr>
            <a:r>
              <a:rPr lang="en-CA" dirty="0"/>
              <a:t>65 countries covered = 87% of users, 40% of users live in </a:t>
            </a:r>
          </a:p>
          <a:p>
            <a:pPr marL="742950" lvl="1" indent="-285750">
              <a:buFont typeface="Arial" panose="020B0604020202020204" pitchFamily="34" charset="0"/>
              <a:buChar char="•"/>
            </a:pPr>
            <a:r>
              <a:rPr lang="en-CA" dirty="0"/>
              <a:t>China = Not free</a:t>
            </a:r>
          </a:p>
          <a:p>
            <a:pPr marL="742950" lvl="1" indent="-285750">
              <a:buFont typeface="Arial" panose="020B0604020202020204" pitchFamily="34" charset="0"/>
              <a:buChar char="•"/>
            </a:pPr>
            <a:r>
              <a:rPr lang="en-CA" dirty="0"/>
              <a:t>India = Partly Free</a:t>
            </a:r>
          </a:p>
          <a:p>
            <a:pPr marL="742950" lvl="1" indent="-285750">
              <a:buFont typeface="Arial" panose="020B0604020202020204" pitchFamily="34" charset="0"/>
              <a:buChar char="•"/>
            </a:pPr>
            <a:r>
              <a:rPr lang="en-CA" dirty="0"/>
              <a:t>United States = Free</a:t>
            </a:r>
          </a:p>
          <a:p>
            <a:pPr marL="285750" indent="-285750">
              <a:buFont typeface="Arial" panose="020B0604020202020204" pitchFamily="34" charset="0"/>
              <a:buChar char="•"/>
            </a:pPr>
            <a:r>
              <a:rPr lang="en-CA" dirty="0"/>
              <a:t>3 pillars of freedom: access, content, users rights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sp>
        <p:nvSpPr>
          <p:cNvPr id="6" name="Content Placeholder 5">
            <a:extLst>
              <a:ext uri="{FF2B5EF4-FFF2-40B4-BE49-F238E27FC236}">
                <a16:creationId xmlns:a16="http://schemas.microsoft.com/office/drawing/2014/main" id="{C2C07A3F-C677-4A6E-8A55-B1A7B859C058}"/>
              </a:ext>
            </a:extLst>
          </p:cNvPr>
          <p:cNvSpPr>
            <a:spLocks noGrp="1"/>
          </p:cNvSpPr>
          <p:nvPr>
            <p:ph idx="1"/>
          </p:nvPr>
        </p:nvSpPr>
        <p:spPr>
          <a:xfrm>
            <a:off x="286513" y="1013921"/>
            <a:ext cx="8042494" cy="5020056"/>
          </a:xfrm>
        </p:spPr>
        <p:txBody>
          <a:bodyPr>
            <a:normAutofit/>
          </a:bodyPr>
          <a:lstStyle/>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pPr marL="0" indent="0">
              <a:buNone/>
            </a:pPr>
            <a:r>
              <a:rPr lang="en-CA" sz="1100" dirty="0"/>
              <a:t>https://freedomhouse.org/report/freedom-net/freedom-net-2017</a:t>
            </a:r>
          </a:p>
        </p:txBody>
      </p:sp>
      <p:pic>
        <p:nvPicPr>
          <p:cNvPr id="3" name="Picture 2">
            <a:extLst>
              <a:ext uri="{FF2B5EF4-FFF2-40B4-BE49-F238E27FC236}">
                <a16:creationId xmlns:a16="http://schemas.microsoft.com/office/drawing/2014/main" id="{DDBE3BEA-BA85-48F0-B3A4-43BD0A170196}"/>
              </a:ext>
            </a:extLst>
          </p:cNvPr>
          <p:cNvPicPr>
            <a:picLocks noChangeAspect="1"/>
          </p:cNvPicPr>
          <p:nvPr/>
        </p:nvPicPr>
        <p:blipFill>
          <a:blip r:embed="rId3"/>
          <a:stretch>
            <a:fillRect/>
          </a:stretch>
        </p:blipFill>
        <p:spPr>
          <a:xfrm>
            <a:off x="98371" y="824023"/>
            <a:ext cx="8042495" cy="4382210"/>
          </a:xfrm>
          <a:prstGeom prst="rect">
            <a:avLst/>
          </a:prstGeom>
        </p:spPr>
      </p:pic>
      <p:sp>
        <p:nvSpPr>
          <p:cNvPr id="5" name="Rectangle 4">
            <a:extLst>
              <a:ext uri="{FF2B5EF4-FFF2-40B4-BE49-F238E27FC236}">
                <a16:creationId xmlns:a16="http://schemas.microsoft.com/office/drawing/2014/main" id="{AD8D5F27-0FB8-43C2-9E00-C040F8A46903}"/>
              </a:ext>
            </a:extLst>
          </p:cNvPr>
          <p:cNvSpPr/>
          <p:nvPr/>
        </p:nvSpPr>
        <p:spPr>
          <a:xfrm>
            <a:off x="7022592" y="4818888"/>
            <a:ext cx="896112" cy="3017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3057478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6E9CFF-66D3-4341-B949-7EFFAC71562C}"/>
              </a:ext>
            </a:extLst>
          </p:cNvPr>
          <p:cNvPicPr>
            <a:picLocks noChangeAspect="1"/>
          </p:cNvPicPr>
          <p:nvPr/>
        </p:nvPicPr>
        <p:blipFill>
          <a:blip r:embed="rId3"/>
          <a:stretch>
            <a:fillRect/>
          </a:stretch>
        </p:blipFill>
        <p:spPr>
          <a:xfrm>
            <a:off x="441960" y="393405"/>
            <a:ext cx="7855879" cy="6155200"/>
          </a:xfrm>
          <a:prstGeom prst="rect">
            <a:avLst/>
          </a:prstGeom>
        </p:spPr>
      </p:pic>
      <p:sp>
        <p:nvSpPr>
          <p:cNvPr id="7" name="Rectangle 6">
            <a:extLst>
              <a:ext uri="{FF2B5EF4-FFF2-40B4-BE49-F238E27FC236}">
                <a16:creationId xmlns:a16="http://schemas.microsoft.com/office/drawing/2014/main" id="{D769C5FC-B920-4E4D-8176-CB62F113D2A7}"/>
              </a:ext>
            </a:extLst>
          </p:cNvPr>
          <p:cNvSpPr/>
          <p:nvPr/>
        </p:nvSpPr>
        <p:spPr>
          <a:xfrm>
            <a:off x="7308423" y="6234706"/>
            <a:ext cx="989416" cy="313899"/>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8" name="Title 7">
            <a:extLst>
              <a:ext uri="{FF2B5EF4-FFF2-40B4-BE49-F238E27FC236}">
                <a16:creationId xmlns:a16="http://schemas.microsoft.com/office/drawing/2014/main" id="{C6F1AF7B-1057-49F3-B1E2-DFC361D599AD}"/>
              </a:ext>
            </a:extLst>
          </p:cNvPr>
          <p:cNvSpPr>
            <a:spLocks noGrp="1"/>
          </p:cNvSpPr>
          <p:nvPr>
            <p:ph type="title"/>
          </p:nvPr>
        </p:nvSpPr>
        <p:spPr/>
        <p:txBody>
          <a:bodyPr anchor="t">
            <a:normAutofit/>
          </a:bodyPr>
          <a:lstStyle/>
          <a:p>
            <a:r>
              <a:rPr lang="en-CA" dirty="0"/>
              <a:t>versus 13 countries have made gains</a:t>
            </a:r>
          </a:p>
        </p:txBody>
      </p:sp>
      <p:sp>
        <p:nvSpPr>
          <p:cNvPr id="10" name="Text Placeholder 9">
            <a:extLst>
              <a:ext uri="{FF2B5EF4-FFF2-40B4-BE49-F238E27FC236}">
                <a16:creationId xmlns:a16="http://schemas.microsoft.com/office/drawing/2014/main" id="{48406C03-7363-48AE-B6C1-CD8AEF8654D7}"/>
              </a:ext>
            </a:extLst>
          </p:cNvPr>
          <p:cNvSpPr>
            <a:spLocks noGrp="1"/>
          </p:cNvSpPr>
          <p:nvPr>
            <p:ph type="body" sz="half" idx="2"/>
          </p:nvPr>
        </p:nvSpPr>
        <p:spPr>
          <a:xfrm>
            <a:off x="8549640" y="2423160"/>
            <a:ext cx="3200400" cy="3291840"/>
          </a:xfrm>
        </p:spPr>
        <p:txBody>
          <a:bodyPr>
            <a:normAutofit/>
          </a:bodyPr>
          <a:lstStyle/>
          <a:p>
            <a:endParaRPr lang="fr-CA" b="1" dirty="0"/>
          </a:p>
        </p:txBody>
      </p:sp>
      <p:graphicFrame>
        <p:nvGraphicFramePr>
          <p:cNvPr id="14" name="Content Placeholder 13">
            <a:extLst>
              <a:ext uri="{FF2B5EF4-FFF2-40B4-BE49-F238E27FC236}">
                <a16:creationId xmlns:a16="http://schemas.microsoft.com/office/drawing/2014/main" id="{F99383A3-EBD2-4C3C-A3FB-4F744D55EB02}"/>
              </a:ext>
            </a:extLst>
          </p:cNvPr>
          <p:cNvGraphicFramePr>
            <a:graphicFrameLocks noGrp="1"/>
          </p:cNvGraphicFramePr>
          <p:nvPr>
            <p:ph idx="1"/>
            <p:extLst>
              <p:ext uri="{D42A27DB-BD31-4B8C-83A1-F6EECF244321}">
                <p14:modId xmlns:p14="http://schemas.microsoft.com/office/powerpoint/2010/main" val="518766403"/>
              </p:ext>
            </p:extLst>
          </p:nvPr>
        </p:nvGraphicFramePr>
        <p:xfrm>
          <a:off x="8549640" y="2423160"/>
          <a:ext cx="2689058" cy="4097528"/>
        </p:xfrm>
        <a:graphic>
          <a:graphicData uri="http://schemas.openxmlformats.org/drawingml/2006/table">
            <a:tbl>
              <a:tblPr firstRow="1" bandRow="1">
                <a:tableStyleId>{5C22544A-7EE6-4342-B048-85BDC9FD1C3A}</a:tableStyleId>
              </a:tblPr>
              <a:tblGrid>
                <a:gridCol w="1066017">
                  <a:extLst>
                    <a:ext uri="{9D8B030D-6E8A-4147-A177-3AD203B41FA5}">
                      <a16:colId xmlns:a16="http://schemas.microsoft.com/office/drawing/2014/main" val="1326927876"/>
                    </a:ext>
                  </a:extLst>
                </a:gridCol>
                <a:gridCol w="745217">
                  <a:extLst>
                    <a:ext uri="{9D8B030D-6E8A-4147-A177-3AD203B41FA5}">
                      <a16:colId xmlns:a16="http://schemas.microsoft.com/office/drawing/2014/main" val="621336135"/>
                    </a:ext>
                  </a:extLst>
                </a:gridCol>
                <a:gridCol w="877824">
                  <a:extLst>
                    <a:ext uri="{9D8B030D-6E8A-4147-A177-3AD203B41FA5}">
                      <a16:colId xmlns:a16="http://schemas.microsoft.com/office/drawing/2014/main" val="3504063396"/>
                    </a:ext>
                  </a:extLst>
                </a:gridCol>
              </a:tblGrid>
              <a:tr h="370840">
                <a:tc>
                  <a:txBody>
                    <a:bodyPr/>
                    <a:lstStyle/>
                    <a:p>
                      <a:endParaRPr lang="en-CA" dirty="0"/>
                    </a:p>
                  </a:txBody>
                  <a:tcPr/>
                </a:tc>
                <a:tc>
                  <a:txBody>
                    <a:bodyPr/>
                    <a:lstStyle/>
                    <a:p>
                      <a:r>
                        <a:rPr lang="fr-CA" dirty="0"/>
                        <a:t>2011</a:t>
                      </a:r>
                      <a:endParaRPr lang="en-CA" dirty="0"/>
                    </a:p>
                  </a:txBody>
                  <a:tcPr/>
                </a:tc>
                <a:tc>
                  <a:txBody>
                    <a:bodyPr/>
                    <a:lstStyle/>
                    <a:p>
                      <a:r>
                        <a:rPr lang="fr-CA" dirty="0"/>
                        <a:t>2017</a:t>
                      </a:r>
                      <a:endParaRPr lang="en-CA" dirty="0"/>
                    </a:p>
                  </a:txBody>
                  <a:tcPr/>
                </a:tc>
                <a:extLst>
                  <a:ext uri="{0D108BD9-81ED-4DB2-BD59-A6C34878D82A}">
                    <a16:rowId xmlns:a16="http://schemas.microsoft.com/office/drawing/2014/main" val="584279200"/>
                  </a:ext>
                </a:extLst>
              </a:tr>
              <a:tr h="370840">
                <a:tc>
                  <a:txBody>
                    <a:bodyPr/>
                    <a:lstStyle/>
                    <a:p>
                      <a:r>
                        <a:rPr lang="fr-CA" dirty="0" err="1"/>
                        <a:t>Estonia</a:t>
                      </a:r>
                      <a:endParaRPr lang="en-CA" dirty="0"/>
                    </a:p>
                  </a:txBody>
                  <a:tcPr>
                    <a:solidFill>
                      <a:schemeClr val="bg1">
                        <a:lumMod val="85000"/>
                      </a:schemeClr>
                    </a:solidFill>
                  </a:tcPr>
                </a:tc>
                <a:tc>
                  <a:txBody>
                    <a:bodyPr/>
                    <a:lstStyle/>
                    <a:p>
                      <a:r>
                        <a:rPr lang="fr-CA" dirty="0"/>
                        <a:t>10</a:t>
                      </a:r>
                      <a:endParaRPr lang="en-CA" dirty="0"/>
                    </a:p>
                  </a:txBody>
                  <a:tcPr>
                    <a:solidFill>
                      <a:srgbClr val="C4E59F"/>
                    </a:solidFill>
                  </a:tcPr>
                </a:tc>
                <a:tc>
                  <a:txBody>
                    <a:bodyPr/>
                    <a:lstStyle/>
                    <a:p>
                      <a:r>
                        <a:rPr lang="fr-CA" dirty="0"/>
                        <a:t>6</a:t>
                      </a:r>
                      <a:endParaRPr lang="en-CA" dirty="0"/>
                    </a:p>
                  </a:txBody>
                  <a:tcPr>
                    <a:solidFill>
                      <a:srgbClr val="C4E59F"/>
                    </a:solidFill>
                  </a:tcPr>
                </a:tc>
                <a:extLst>
                  <a:ext uri="{0D108BD9-81ED-4DB2-BD59-A6C34878D82A}">
                    <a16:rowId xmlns:a16="http://schemas.microsoft.com/office/drawing/2014/main" val="2807590408"/>
                  </a:ext>
                </a:extLst>
              </a:tr>
              <a:tr h="370840">
                <a:tc>
                  <a:txBody>
                    <a:bodyPr/>
                    <a:lstStyle/>
                    <a:p>
                      <a:r>
                        <a:rPr lang="fr-CA" dirty="0"/>
                        <a:t>Canada</a:t>
                      </a:r>
                      <a:endParaRPr lang="en-CA" dirty="0"/>
                    </a:p>
                  </a:txBody>
                  <a:tcPr>
                    <a:solidFill>
                      <a:schemeClr val="bg1">
                        <a:lumMod val="85000"/>
                      </a:schemeClr>
                    </a:solidFill>
                  </a:tcPr>
                </a:tc>
                <a:tc>
                  <a:txBody>
                    <a:bodyPr/>
                    <a:lstStyle/>
                    <a:p>
                      <a:r>
                        <a:rPr lang="fr-CA" dirty="0"/>
                        <a:t>N/A</a:t>
                      </a:r>
                      <a:endParaRPr lang="en-CA" dirty="0"/>
                    </a:p>
                  </a:txBody>
                  <a:tcPr>
                    <a:solidFill>
                      <a:srgbClr val="C4E59F"/>
                    </a:solidFill>
                  </a:tcPr>
                </a:tc>
                <a:tc>
                  <a:txBody>
                    <a:bodyPr/>
                    <a:lstStyle/>
                    <a:p>
                      <a:r>
                        <a:rPr lang="fr-CA" dirty="0"/>
                        <a:t>15</a:t>
                      </a:r>
                      <a:endParaRPr lang="en-CA" dirty="0"/>
                    </a:p>
                  </a:txBody>
                  <a:tcPr>
                    <a:solidFill>
                      <a:srgbClr val="C4E59F"/>
                    </a:solidFill>
                  </a:tcPr>
                </a:tc>
                <a:extLst>
                  <a:ext uri="{0D108BD9-81ED-4DB2-BD59-A6C34878D82A}">
                    <a16:rowId xmlns:a16="http://schemas.microsoft.com/office/drawing/2014/main" val="2266368291"/>
                  </a:ext>
                </a:extLst>
              </a:tr>
              <a:tr h="370840">
                <a:tc>
                  <a:txBody>
                    <a:bodyPr/>
                    <a:lstStyle/>
                    <a:p>
                      <a:r>
                        <a:rPr lang="fr-CA" b="1" dirty="0"/>
                        <a:t>US</a:t>
                      </a:r>
                      <a:endParaRPr lang="en-CA" b="1" dirty="0"/>
                    </a:p>
                  </a:txBody>
                  <a:tcPr>
                    <a:solidFill>
                      <a:schemeClr val="bg1">
                        <a:lumMod val="85000"/>
                      </a:schemeClr>
                    </a:solidFill>
                  </a:tcPr>
                </a:tc>
                <a:tc>
                  <a:txBody>
                    <a:bodyPr/>
                    <a:lstStyle/>
                    <a:p>
                      <a:r>
                        <a:rPr lang="fr-CA" dirty="0"/>
                        <a:t>13</a:t>
                      </a:r>
                      <a:endParaRPr lang="en-CA" dirty="0"/>
                    </a:p>
                  </a:txBody>
                  <a:tcPr>
                    <a:solidFill>
                      <a:srgbClr val="C4E59F"/>
                    </a:solidFill>
                  </a:tcPr>
                </a:tc>
                <a:tc>
                  <a:txBody>
                    <a:bodyPr/>
                    <a:lstStyle/>
                    <a:p>
                      <a:r>
                        <a:rPr lang="fr-CA" dirty="0"/>
                        <a:t>21</a:t>
                      </a:r>
                      <a:endParaRPr lang="en-CA" dirty="0"/>
                    </a:p>
                  </a:txBody>
                  <a:tcPr>
                    <a:solidFill>
                      <a:srgbClr val="C4E59F"/>
                    </a:solidFill>
                  </a:tcPr>
                </a:tc>
                <a:extLst>
                  <a:ext uri="{0D108BD9-81ED-4DB2-BD59-A6C34878D82A}">
                    <a16:rowId xmlns:a16="http://schemas.microsoft.com/office/drawing/2014/main" val="1627110914"/>
                  </a:ext>
                </a:extLst>
              </a:tr>
              <a:tr h="370840">
                <a:tc>
                  <a:txBody>
                    <a:bodyPr/>
                    <a:lstStyle/>
                    <a:p>
                      <a:r>
                        <a:rPr lang="fr-CA" dirty="0"/>
                        <a:t>Brazil</a:t>
                      </a:r>
                      <a:endParaRPr lang="en-CA" dirty="0"/>
                    </a:p>
                  </a:txBody>
                  <a:tcPr>
                    <a:solidFill>
                      <a:schemeClr val="bg1">
                        <a:lumMod val="85000"/>
                      </a:schemeClr>
                    </a:solidFill>
                  </a:tcPr>
                </a:tc>
                <a:tc>
                  <a:txBody>
                    <a:bodyPr/>
                    <a:lstStyle/>
                    <a:p>
                      <a:r>
                        <a:rPr lang="fr-CA" dirty="0"/>
                        <a:t>29</a:t>
                      </a:r>
                      <a:endParaRPr lang="en-CA" dirty="0"/>
                    </a:p>
                  </a:txBody>
                  <a:tcPr>
                    <a:solidFill>
                      <a:srgbClr val="C4E59F"/>
                    </a:solidFill>
                  </a:tcPr>
                </a:tc>
                <a:tc>
                  <a:txBody>
                    <a:bodyPr/>
                    <a:lstStyle/>
                    <a:p>
                      <a:r>
                        <a:rPr lang="fr-CA" dirty="0"/>
                        <a:t>33</a:t>
                      </a:r>
                      <a:endParaRPr lang="en-CA" dirty="0"/>
                    </a:p>
                  </a:txBody>
                  <a:tcPr>
                    <a:solidFill>
                      <a:srgbClr val="FFE48F"/>
                    </a:solidFill>
                  </a:tcPr>
                </a:tc>
                <a:extLst>
                  <a:ext uri="{0D108BD9-81ED-4DB2-BD59-A6C34878D82A}">
                    <a16:rowId xmlns:a16="http://schemas.microsoft.com/office/drawing/2014/main" val="4175898512"/>
                  </a:ext>
                </a:extLst>
              </a:tr>
              <a:tr h="370840">
                <a:tc>
                  <a:txBody>
                    <a:bodyPr/>
                    <a:lstStyle/>
                    <a:p>
                      <a:r>
                        <a:rPr lang="fr-CA" b="1" dirty="0" err="1"/>
                        <a:t>India</a:t>
                      </a:r>
                      <a:endParaRPr lang="en-CA" b="1" dirty="0"/>
                    </a:p>
                  </a:txBody>
                  <a:tcPr>
                    <a:solidFill>
                      <a:schemeClr val="bg1">
                        <a:lumMod val="85000"/>
                      </a:schemeClr>
                    </a:solidFill>
                  </a:tcPr>
                </a:tc>
                <a:tc>
                  <a:txBody>
                    <a:bodyPr/>
                    <a:lstStyle/>
                    <a:p>
                      <a:r>
                        <a:rPr lang="fr-CA" dirty="0"/>
                        <a:t>36</a:t>
                      </a:r>
                      <a:endParaRPr lang="en-CA" dirty="0"/>
                    </a:p>
                  </a:txBody>
                  <a:tcPr>
                    <a:solidFill>
                      <a:srgbClr val="FFE48F"/>
                    </a:solidFill>
                  </a:tcPr>
                </a:tc>
                <a:tc>
                  <a:txBody>
                    <a:bodyPr/>
                    <a:lstStyle/>
                    <a:p>
                      <a:r>
                        <a:rPr lang="fr-CA" dirty="0"/>
                        <a:t>41</a:t>
                      </a:r>
                      <a:endParaRPr lang="en-CA" dirty="0"/>
                    </a:p>
                  </a:txBody>
                  <a:tcPr>
                    <a:solidFill>
                      <a:srgbClr val="FFE48F"/>
                    </a:solidFill>
                  </a:tcPr>
                </a:tc>
                <a:extLst>
                  <a:ext uri="{0D108BD9-81ED-4DB2-BD59-A6C34878D82A}">
                    <a16:rowId xmlns:a16="http://schemas.microsoft.com/office/drawing/2014/main" val="3702979379"/>
                  </a:ext>
                </a:extLst>
              </a:tr>
              <a:tr h="370840">
                <a:tc>
                  <a:txBody>
                    <a:bodyPr/>
                    <a:lstStyle/>
                    <a:p>
                      <a:r>
                        <a:rPr lang="fr-CA" dirty="0" err="1"/>
                        <a:t>Russia</a:t>
                      </a:r>
                      <a:endParaRPr lang="en-CA" dirty="0"/>
                    </a:p>
                  </a:txBody>
                  <a:tcPr>
                    <a:solidFill>
                      <a:schemeClr val="bg1">
                        <a:lumMod val="85000"/>
                      </a:schemeClr>
                    </a:solidFill>
                  </a:tcPr>
                </a:tc>
                <a:tc>
                  <a:txBody>
                    <a:bodyPr/>
                    <a:lstStyle/>
                    <a:p>
                      <a:r>
                        <a:rPr lang="fr-CA" dirty="0"/>
                        <a:t>52</a:t>
                      </a:r>
                      <a:endParaRPr lang="en-CA" dirty="0"/>
                    </a:p>
                  </a:txBody>
                  <a:tcPr>
                    <a:solidFill>
                      <a:srgbClr val="FFE48F"/>
                    </a:solidFill>
                  </a:tcPr>
                </a:tc>
                <a:tc>
                  <a:txBody>
                    <a:bodyPr/>
                    <a:lstStyle/>
                    <a:p>
                      <a:r>
                        <a:rPr lang="fr-CA" dirty="0"/>
                        <a:t>66</a:t>
                      </a:r>
                      <a:endParaRPr lang="en-CA" dirty="0"/>
                    </a:p>
                  </a:txBody>
                  <a:tcPr>
                    <a:solidFill>
                      <a:schemeClr val="accent1">
                        <a:lumMod val="60000"/>
                        <a:lumOff val="40000"/>
                      </a:schemeClr>
                    </a:solidFill>
                  </a:tcPr>
                </a:tc>
                <a:extLst>
                  <a:ext uri="{0D108BD9-81ED-4DB2-BD59-A6C34878D82A}">
                    <a16:rowId xmlns:a16="http://schemas.microsoft.com/office/drawing/2014/main" val="1908362226"/>
                  </a:ext>
                </a:extLst>
              </a:tr>
              <a:tr h="376936">
                <a:tc>
                  <a:txBody>
                    <a:bodyPr/>
                    <a:lstStyle/>
                    <a:p>
                      <a:r>
                        <a:rPr lang="fr-CA" dirty="0" err="1"/>
                        <a:t>Egypt</a:t>
                      </a:r>
                      <a:endParaRPr lang="en-CA" dirty="0"/>
                    </a:p>
                  </a:txBody>
                  <a:tcPr>
                    <a:solidFill>
                      <a:schemeClr val="bg1">
                        <a:lumMod val="85000"/>
                      </a:schemeClr>
                    </a:solidFill>
                  </a:tcPr>
                </a:tc>
                <a:tc>
                  <a:txBody>
                    <a:bodyPr/>
                    <a:lstStyle/>
                    <a:p>
                      <a:r>
                        <a:rPr lang="fr-CA" dirty="0"/>
                        <a:t>54</a:t>
                      </a:r>
                      <a:endParaRPr lang="en-CA" dirty="0"/>
                    </a:p>
                  </a:txBody>
                  <a:tcPr>
                    <a:solidFill>
                      <a:srgbClr val="FFE48F"/>
                    </a:solidFill>
                  </a:tcPr>
                </a:tc>
                <a:tc>
                  <a:txBody>
                    <a:bodyPr/>
                    <a:lstStyle/>
                    <a:p>
                      <a:r>
                        <a:rPr lang="fr-CA" dirty="0"/>
                        <a:t>68</a:t>
                      </a:r>
                      <a:endParaRPr lang="en-CA" dirty="0"/>
                    </a:p>
                  </a:txBody>
                  <a:tcPr>
                    <a:solidFill>
                      <a:schemeClr val="accent1">
                        <a:lumMod val="60000"/>
                        <a:lumOff val="40000"/>
                      </a:schemeClr>
                    </a:solidFill>
                  </a:tcPr>
                </a:tc>
                <a:extLst>
                  <a:ext uri="{0D108BD9-81ED-4DB2-BD59-A6C34878D82A}">
                    <a16:rowId xmlns:a16="http://schemas.microsoft.com/office/drawing/2014/main" val="2457385336"/>
                  </a:ext>
                </a:extLst>
              </a:tr>
              <a:tr h="376936">
                <a:tc>
                  <a:txBody>
                    <a:bodyPr/>
                    <a:lstStyle/>
                    <a:p>
                      <a:r>
                        <a:rPr lang="fr-CA" dirty="0"/>
                        <a:t>Vietnam</a:t>
                      </a:r>
                      <a:endParaRPr lang="en-CA" dirty="0"/>
                    </a:p>
                  </a:txBody>
                  <a:tcPr>
                    <a:solidFill>
                      <a:schemeClr val="bg1">
                        <a:lumMod val="85000"/>
                      </a:schemeClr>
                    </a:solidFill>
                  </a:tcPr>
                </a:tc>
                <a:tc>
                  <a:txBody>
                    <a:bodyPr/>
                    <a:lstStyle/>
                    <a:p>
                      <a:r>
                        <a:rPr lang="fr-CA" dirty="0"/>
                        <a:t>73</a:t>
                      </a:r>
                      <a:endParaRPr lang="en-CA" dirty="0"/>
                    </a:p>
                  </a:txBody>
                  <a:tcPr>
                    <a:solidFill>
                      <a:schemeClr val="accent1">
                        <a:lumMod val="60000"/>
                        <a:lumOff val="40000"/>
                      </a:schemeClr>
                    </a:solidFill>
                  </a:tcPr>
                </a:tc>
                <a:tc>
                  <a:txBody>
                    <a:bodyPr/>
                    <a:lstStyle/>
                    <a:p>
                      <a:r>
                        <a:rPr lang="fr-CA" dirty="0"/>
                        <a:t>76</a:t>
                      </a:r>
                      <a:endParaRPr lang="en-CA" dirty="0"/>
                    </a:p>
                  </a:txBody>
                  <a:tcPr>
                    <a:solidFill>
                      <a:schemeClr val="accent1">
                        <a:lumMod val="60000"/>
                        <a:lumOff val="40000"/>
                      </a:schemeClr>
                    </a:solidFill>
                  </a:tcPr>
                </a:tc>
                <a:extLst>
                  <a:ext uri="{0D108BD9-81ED-4DB2-BD59-A6C34878D82A}">
                    <a16:rowId xmlns:a16="http://schemas.microsoft.com/office/drawing/2014/main" val="3834476566"/>
                  </a:ext>
                </a:extLst>
              </a:tr>
              <a:tr h="376936">
                <a:tc>
                  <a:txBody>
                    <a:bodyPr/>
                    <a:lstStyle/>
                    <a:p>
                      <a:r>
                        <a:rPr lang="fr-CA" dirty="0" err="1"/>
                        <a:t>Syria</a:t>
                      </a:r>
                      <a:endParaRPr lang="en-CA" dirty="0"/>
                    </a:p>
                  </a:txBody>
                  <a:tcPr>
                    <a:solidFill>
                      <a:schemeClr val="bg1">
                        <a:lumMod val="85000"/>
                      </a:schemeClr>
                    </a:solidFill>
                  </a:tcPr>
                </a:tc>
                <a:tc>
                  <a:txBody>
                    <a:bodyPr/>
                    <a:lstStyle/>
                    <a:p>
                      <a:r>
                        <a:rPr lang="fr-CA" dirty="0"/>
                        <a:t>N/A</a:t>
                      </a:r>
                      <a:endParaRPr lang="en-CA" dirty="0"/>
                    </a:p>
                  </a:txBody>
                  <a:tcPr>
                    <a:solidFill>
                      <a:schemeClr val="accent1">
                        <a:lumMod val="60000"/>
                        <a:lumOff val="40000"/>
                      </a:schemeClr>
                    </a:solidFill>
                  </a:tcPr>
                </a:tc>
                <a:tc>
                  <a:txBody>
                    <a:bodyPr/>
                    <a:lstStyle/>
                    <a:p>
                      <a:r>
                        <a:rPr lang="fr-CA" dirty="0"/>
                        <a:t>86</a:t>
                      </a:r>
                      <a:endParaRPr lang="en-CA" dirty="0"/>
                    </a:p>
                  </a:txBody>
                  <a:tcPr>
                    <a:solidFill>
                      <a:schemeClr val="accent1">
                        <a:lumMod val="60000"/>
                        <a:lumOff val="40000"/>
                      </a:schemeClr>
                    </a:solidFill>
                  </a:tcPr>
                </a:tc>
                <a:extLst>
                  <a:ext uri="{0D108BD9-81ED-4DB2-BD59-A6C34878D82A}">
                    <a16:rowId xmlns:a16="http://schemas.microsoft.com/office/drawing/2014/main" val="3382833903"/>
                  </a:ext>
                </a:extLst>
              </a:tr>
              <a:tr h="370840">
                <a:tc>
                  <a:txBody>
                    <a:bodyPr/>
                    <a:lstStyle/>
                    <a:p>
                      <a:r>
                        <a:rPr lang="fr-CA" b="1" dirty="0"/>
                        <a:t>China</a:t>
                      </a:r>
                      <a:endParaRPr lang="en-CA" b="1" dirty="0"/>
                    </a:p>
                  </a:txBody>
                  <a:tcPr>
                    <a:solidFill>
                      <a:schemeClr val="bg1">
                        <a:lumMod val="85000"/>
                      </a:schemeClr>
                    </a:solidFill>
                  </a:tcPr>
                </a:tc>
                <a:tc>
                  <a:txBody>
                    <a:bodyPr/>
                    <a:lstStyle/>
                    <a:p>
                      <a:r>
                        <a:rPr lang="fr-CA" dirty="0"/>
                        <a:t>83</a:t>
                      </a:r>
                      <a:endParaRPr lang="en-CA" dirty="0"/>
                    </a:p>
                  </a:txBody>
                  <a:tcPr>
                    <a:solidFill>
                      <a:schemeClr val="accent1">
                        <a:lumMod val="60000"/>
                        <a:lumOff val="40000"/>
                      </a:schemeClr>
                    </a:solidFill>
                  </a:tcPr>
                </a:tc>
                <a:tc>
                  <a:txBody>
                    <a:bodyPr/>
                    <a:lstStyle/>
                    <a:p>
                      <a:r>
                        <a:rPr lang="fr-CA" dirty="0"/>
                        <a:t>87</a:t>
                      </a:r>
                      <a:endParaRPr lang="en-CA" dirty="0"/>
                    </a:p>
                  </a:txBody>
                  <a:tcPr>
                    <a:solidFill>
                      <a:schemeClr val="accent1">
                        <a:lumMod val="60000"/>
                        <a:lumOff val="40000"/>
                      </a:schemeClr>
                    </a:solidFill>
                  </a:tcPr>
                </a:tc>
                <a:extLst>
                  <a:ext uri="{0D108BD9-81ED-4DB2-BD59-A6C34878D82A}">
                    <a16:rowId xmlns:a16="http://schemas.microsoft.com/office/drawing/2014/main" val="1526538236"/>
                  </a:ext>
                </a:extLst>
              </a:tr>
            </a:tbl>
          </a:graphicData>
        </a:graphic>
      </p:graphicFrame>
      <p:sp>
        <p:nvSpPr>
          <p:cNvPr id="15" name="Rectangle 14">
            <a:extLst>
              <a:ext uri="{FF2B5EF4-FFF2-40B4-BE49-F238E27FC236}">
                <a16:creationId xmlns:a16="http://schemas.microsoft.com/office/drawing/2014/main" id="{2197B892-A9EC-45DB-BA35-6C616983E39F}"/>
              </a:ext>
            </a:extLst>
          </p:cNvPr>
          <p:cNvSpPr/>
          <p:nvPr/>
        </p:nvSpPr>
        <p:spPr>
          <a:xfrm flipV="1">
            <a:off x="7205473" y="5998464"/>
            <a:ext cx="1014984" cy="3108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333291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5CAB-2D29-4BAC-9707-C5E8DC2785AB}"/>
              </a:ext>
            </a:extLst>
          </p:cNvPr>
          <p:cNvSpPr>
            <a:spLocks noGrp="1"/>
          </p:cNvSpPr>
          <p:nvPr>
            <p:ph type="title"/>
          </p:nvPr>
        </p:nvSpPr>
        <p:spPr/>
        <p:txBody>
          <a:bodyPr/>
          <a:lstStyle/>
          <a:p>
            <a:r>
              <a:rPr lang="fr-CA" dirty="0"/>
              <a:t>Main aspects and trends</a:t>
            </a:r>
            <a:endParaRPr lang="en-CA" dirty="0"/>
          </a:p>
        </p:txBody>
      </p:sp>
      <p:sp>
        <p:nvSpPr>
          <p:cNvPr id="3" name="Content Placeholder 2">
            <a:extLst>
              <a:ext uri="{FF2B5EF4-FFF2-40B4-BE49-F238E27FC236}">
                <a16:creationId xmlns:a16="http://schemas.microsoft.com/office/drawing/2014/main" id="{DD9BED09-F377-48CA-81E5-AADE94631B61}"/>
              </a:ext>
            </a:extLst>
          </p:cNvPr>
          <p:cNvSpPr>
            <a:spLocks noGrp="1"/>
          </p:cNvSpPr>
          <p:nvPr>
            <p:ph idx="1"/>
          </p:nvPr>
        </p:nvSpPr>
        <p:spPr>
          <a:xfrm>
            <a:off x="1069848" y="1645920"/>
            <a:ext cx="10058400" cy="4526280"/>
          </a:xfrm>
        </p:spPr>
        <p:txBody>
          <a:bodyPr>
            <a:normAutofit lnSpcReduction="10000"/>
          </a:bodyPr>
          <a:lstStyle/>
          <a:p>
            <a:pPr marL="0" indent="0">
              <a:buNone/>
            </a:pPr>
            <a:r>
              <a:rPr lang="en-US" sz="4000" dirty="0">
                <a:latin typeface="+mj-lt"/>
              </a:rPr>
              <a:t>Against Internet Freedom. 2017</a:t>
            </a:r>
          </a:p>
          <a:p>
            <a:endParaRPr lang="en-US" b="1" dirty="0"/>
          </a:p>
          <a:p>
            <a:r>
              <a:rPr lang="en-US" b="1" dirty="0"/>
              <a:t>Access:</a:t>
            </a:r>
            <a:r>
              <a:rPr lang="en-US" dirty="0"/>
              <a:t> obstacle to no major obstacle</a:t>
            </a:r>
          </a:p>
          <a:p>
            <a:pPr lvl="1"/>
            <a:r>
              <a:rPr lang="en-US" dirty="0"/>
              <a:t>State censors target mobile connectivity</a:t>
            </a:r>
          </a:p>
          <a:p>
            <a:pPr lvl="1"/>
            <a:r>
              <a:rPr lang="en-US" dirty="0"/>
              <a:t>More governments restrict live video</a:t>
            </a:r>
          </a:p>
          <a:p>
            <a:r>
              <a:rPr lang="en-US" b="1" dirty="0"/>
              <a:t>Content:</a:t>
            </a:r>
            <a:r>
              <a:rPr lang="en-US" dirty="0"/>
              <a:t> onerous restrictions or no restriction</a:t>
            </a:r>
          </a:p>
          <a:p>
            <a:pPr lvl="1"/>
            <a:r>
              <a:rPr lang="en-CA" dirty="0"/>
              <a:t>“Fake News”/manipulation of information on social media  </a:t>
            </a:r>
          </a:p>
          <a:p>
            <a:pPr lvl="1"/>
            <a:r>
              <a:rPr lang="en-US" dirty="0"/>
              <a:t>On VPNs         </a:t>
            </a:r>
          </a:p>
          <a:p>
            <a:r>
              <a:rPr lang="en-US" b="1" dirty="0"/>
              <a:t>User rights</a:t>
            </a:r>
            <a:r>
              <a:rPr lang="en-US" dirty="0"/>
              <a:t>: serious violations or not in the form of</a:t>
            </a:r>
          </a:p>
          <a:p>
            <a:pPr lvl="1"/>
            <a:r>
              <a:rPr lang="en-US" dirty="0"/>
              <a:t>Surveillance </a:t>
            </a:r>
          </a:p>
          <a:p>
            <a:pPr lvl="1"/>
            <a:r>
              <a:rPr lang="en-US" dirty="0"/>
              <a:t>Repercussions for legitimate speech</a:t>
            </a:r>
          </a:p>
          <a:p>
            <a:pPr lvl="1"/>
            <a:r>
              <a:rPr lang="en-US" dirty="0"/>
              <a:t>Technical attacks against dissenting voices</a:t>
            </a:r>
          </a:p>
          <a:p>
            <a:pPr lvl="1"/>
            <a:endParaRPr lang="en-US" dirty="0"/>
          </a:p>
          <a:p>
            <a:endParaRPr lang="en-CA" dirty="0"/>
          </a:p>
        </p:txBody>
      </p:sp>
      <p:pic>
        <p:nvPicPr>
          <p:cNvPr id="4" name="Picture 3">
            <a:extLst>
              <a:ext uri="{FF2B5EF4-FFF2-40B4-BE49-F238E27FC236}">
                <a16:creationId xmlns:a16="http://schemas.microsoft.com/office/drawing/2014/main" id="{DEBBFB94-5DAF-480E-BECD-87A419FC2C49}"/>
              </a:ext>
            </a:extLst>
          </p:cNvPr>
          <p:cNvPicPr>
            <a:picLocks noChangeAspect="1"/>
          </p:cNvPicPr>
          <p:nvPr/>
        </p:nvPicPr>
        <p:blipFill>
          <a:blip r:embed="rId3"/>
          <a:stretch>
            <a:fillRect/>
          </a:stretch>
        </p:blipFill>
        <p:spPr>
          <a:xfrm>
            <a:off x="7717932" y="3095837"/>
            <a:ext cx="3855298" cy="2786347"/>
          </a:xfrm>
          <a:prstGeom prst="rect">
            <a:avLst/>
          </a:prstGeom>
        </p:spPr>
      </p:pic>
      <p:sp>
        <p:nvSpPr>
          <p:cNvPr id="5" name="TextBox 4">
            <a:extLst>
              <a:ext uri="{FF2B5EF4-FFF2-40B4-BE49-F238E27FC236}">
                <a16:creationId xmlns:a16="http://schemas.microsoft.com/office/drawing/2014/main" id="{B734F5D5-69EB-4E74-ACFE-90ECB714AA8C}"/>
              </a:ext>
            </a:extLst>
          </p:cNvPr>
          <p:cNvSpPr txBox="1"/>
          <p:nvPr/>
        </p:nvSpPr>
        <p:spPr>
          <a:xfrm>
            <a:off x="10545522" y="5882184"/>
            <a:ext cx="1610435" cy="276999"/>
          </a:xfrm>
          <a:prstGeom prst="rect">
            <a:avLst/>
          </a:prstGeom>
          <a:noFill/>
        </p:spPr>
        <p:txBody>
          <a:bodyPr wrap="square" rtlCol="0">
            <a:spAutoFit/>
          </a:bodyPr>
          <a:lstStyle/>
          <a:p>
            <a:r>
              <a:rPr lang="en-CA" sz="1200" dirty="0"/>
              <a:t>Image by KAL.</a:t>
            </a:r>
          </a:p>
        </p:txBody>
      </p:sp>
    </p:spTree>
    <p:extLst>
      <p:ext uri="{BB962C8B-B14F-4D97-AF65-F5344CB8AC3E}">
        <p14:creationId xmlns:p14="http://schemas.microsoft.com/office/powerpoint/2010/main" val="21855420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19588</TotalTime>
  <Words>6301</Words>
  <Application>Microsoft Office PowerPoint</Application>
  <PresentationFormat>Widescreen</PresentationFormat>
  <Paragraphs>483</Paragraphs>
  <Slides>31</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Rockwell</vt:lpstr>
      <vt:lpstr>Rockwell Condensed</vt:lpstr>
      <vt:lpstr>Wingdings</vt:lpstr>
      <vt:lpstr>Wood Type</vt:lpstr>
      <vt:lpstr>Net-Activism</vt:lpstr>
      <vt:lpstr>Net-activisM</vt:lpstr>
      <vt:lpstr>What is Net-activism?</vt:lpstr>
      <vt:lpstr>Net-activism Definition</vt:lpstr>
      <vt:lpstr>PowerPoint Presentation</vt:lpstr>
      <vt:lpstr>Internet Freedom</vt:lpstr>
      <vt:lpstr>Internet Freedom</vt:lpstr>
      <vt:lpstr>versus 13 countries have made gains</vt:lpstr>
      <vt:lpstr>Main aspects and trends</vt:lpstr>
      <vt:lpstr>Digital rights</vt:lpstr>
      <vt:lpstr>digital communication tools</vt:lpstr>
      <vt:lpstr>E-petition</vt:lpstr>
      <vt:lpstr>E-Petitions = Slacktivism?</vt:lpstr>
      <vt:lpstr>E-PETITIONS</vt:lpstr>
      <vt:lpstr>Online Petitions = Slacktivism?</vt:lpstr>
      <vt:lpstr>fundraising</vt:lpstr>
      <vt:lpstr>PowerPoint Presentation</vt:lpstr>
      <vt:lpstr>Visual activism</vt:lpstr>
      <vt:lpstr>Sharing high visibility videos</vt:lpstr>
      <vt:lpstr>responses generated e.g. Egyptian Revolution 2011  Legal context:</vt:lpstr>
      <vt:lpstr>Encryption and P2P</vt:lpstr>
      <vt:lpstr>PowerPoint Presentation</vt:lpstr>
      <vt:lpstr>PowerPoint Presentation</vt:lpstr>
      <vt:lpstr>hacktivism</vt:lpstr>
      <vt:lpstr>PowerPoint Presentation</vt:lpstr>
      <vt:lpstr>PowerPoint Presentation</vt:lpstr>
      <vt:lpstr>PowerPoint Presentation</vt:lpstr>
      <vt:lpstr>Shaping the internet</vt:lpstr>
      <vt:lpstr>What should we do?  Some impacts:</vt:lpstr>
      <vt:lpstr>What should we do?  Some impacts: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 on the net</dc:title>
  <dc:creator>Laura Courdi</dc:creator>
  <cp:lastModifiedBy>Laura Courdi</cp:lastModifiedBy>
  <cp:revision>217</cp:revision>
  <dcterms:created xsi:type="dcterms:W3CDTF">2018-02-06T19:28:39Z</dcterms:created>
  <dcterms:modified xsi:type="dcterms:W3CDTF">2018-02-28T06:22:16Z</dcterms:modified>
</cp:coreProperties>
</file>