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5143500" cx="9144000"/>
  <p:notesSz cx="6858000" cy="9144000"/>
  <p:embeddedFontLst>
    <p:embeddedFont>
      <p:font typeface="Raleway"/>
      <p:regular r:id="rId39"/>
      <p:bold r:id="rId40"/>
      <p:italic r:id="rId41"/>
      <p:boldItalic r:id="rId42"/>
    </p:embeddedFont>
    <p:embeddedFont>
      <p:font typeface="Proxima Nova"/>
      <p:regular r:id="rId43"/>
      <p:bold r:id="rId44"/>
      <p:italic r:id="rId45"/>
      <p:boldItalic r:id="rId46"/>
    </p:embeddedFont>
    <p:embeddedFont>
      <p:font typeface="Lato"/>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DB379C55-A585-488A-86DD-C104DB4FE5C6}">
  <a:tblStyle styleId="{DB379C55-A585-488A-86DD-C104DB4FE5C6}" styleName="Table_0">
    <a:wholeTbl>
      <a:tcTxStyle>
        <a:font>
          <a:latin typeface="Arial"/>
          <a:ea typeface="Arial"/>
          <a:cs typeface="Arial"/>
        </a:font>
        <a:srgbClr val="000000"/>
      </a:tcTxStyle>
      <a:tcStyle>
        <a:tcBdr>
          <a:left>
            <a:ln cap="flat" cmpd="sng" w="9525">
              <a:solidFill>
                <a:srgbClr val="9E9E9E"/>
              </a:solidFill>
              <a:prstDash val="solid"/>
              <a:round/>
              <a:headEnd len="med" w="med" type="none"/>
              <a:tailEnd len="med" w="med" type="none"/>
            </a:ln>
          </a:left>
          <a:right>
            <a:ln cap="flat" cmpd="sng" w="9525">
              <a:solidFill>
                <a:srgbClr val="9E9E9E"/>
              </a:solidFill>
              <a:prstDash val="solid"/>
              <a:round/>
              <a:headEnd len="med" w="med" type="none"/>
              <a:tailEnd len="med" w="med" type="none"/>
            </a:ln>
          </a:right>
          <a:top>
            <a:ln cap="flat" cmpd="sng" w="9525">
              <a:solidFill>
                <a:srgbClr val="9E9E9E"/>
              </a:solidFill>
              <a:prstDash val="solid"/>
              <a:round/>
              <a:headEnd len="med" w="med" type="none"/>
              <a:tailEnd len="med" w="med" type="none"/>
            </a:ln>
          </a:top>
          <a:bottom>
            <a:ln cap="flat" cmpd="sng" w="9525">
              <a:solidFill>
                <a:srgbClr val="9E9E9E"/>
              </a:solidFill>
              <a:prstDash val="solid"/>
              <a:round/>
              <a:headEnd len="med" w="med" type="none"/>
              <a:tailEnd len="med" w="med" type="none"/>
            </a:ln>
          </a:bottom>
          <a:insideH>
            <a:ln cap="flat" cmpd="sng" w="9525">
              <a:solidFill>
                <a:srgbClr val="9E9E9E"/>
              </a:solidFill>
              <a:prstDash val="solid"/>
              <a:round/>
              <a:headEnd len="med" w="med" type="none"/>
              <a:tailEnd len="med" w="med" type="none"/>
            </a:ln>
          </a:insideH>
          <a:insideV>
            <a:ln cap="flat" cmpd="sng" w="9525">
              <a:solidFill>
                <a:srgbClr val="9E9E9E"/>
              </a:solidFill>
              <a:prstDash val="solid"/>
              <a:round/>
              <a:headEnd len="med" w="med" type="none"/>
              <a:tailEnd len="med" w="med"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Raleway-bold.fntdata"/><Relationship Id="rId42" Type="http://schemas.openxmlformats.org/officeDocument/2006/relationships/font" Target="fonts/Raleway-boldItalic.fntdata"/><Relationship Id="rId41" Type="http://schemas.openxmlformats.org/officeDocument/2006/relationships/font" Target="fonts/Raleway-italic.fntdata"/><Relationship Id="rId44" Type="http://schemas.openxmlformats.org/officeDocument/2006/relationships/font" Target="fonts/ProximaNova-bold.fntdata"/><Relationship Id="rId43" Type="http://schemas.openxmlformats.org/officeDocument/2006/relationships/font" Target="fonts/ProximaNova-regular.fntdata"/><Relationship Id="rId46" Type="http://schemas.openxmlformats.org/officeDocument/2006/relationships/font" Target="fonts/ProximaNova-boldItalic.fntdata"/><Relationship Id="rId45" Type="http://schemas.openxmlformats.org/officeDocument/2006/relationships/font" Target="fonts/ProximaNova-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Lato-bold.fntdata"/><Relationship Id="rId47" Type="http://schemas.openxmlformats.org/officeDocument/2006/relationships/font" Target="fonts/Lato-regular.fntdata"/><Relationship Id="rId49" Type="http://schemas.openxmlformats.org/officeDocument/2006/relationships/font" Target="fonts/Lato-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font" Target="fonts/Raleway-regular.fntdata"/><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0" Type="http://schemas.openxmlformats.org/officeDocument/2006/relationships/font" Target="fonts/Lato-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Shape 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0" name="Shape 7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Shape 13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1" name="Shape 13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Shape 136"/>
          <p:cNvSpPr/>
          <p:nvPr>
            <p:ph idx="2" type="sldImg"/>
          </p:nvPr>
        </p:nvSpPr>
        <p:spPr>
          <a:xfrm>
            <a:off x="381188" y="685800"/>
            <a:ext cx="6096300" cy="3429000"/>
          </a:xfrm>
          <a:custGeom>
            <a:pathLst>
              <a:path extrusionOk="0" h="120000" w="120000">
                <a:moveTo>
                  <a:pt x="0" y="0"/>
                </a:moveTo>
                <a:lnTo>
                  <a:pt x="120000" y="0"/>
                </a:lnTo>
                <a:lnTo>
                  <a:pt x="120000" y="120000"/>
                </a:lnTo>
                <a:lnTo>
                  <a:pt x="0" y="120000"/>
                </a:lnTo>
                <a:close/>
              </a:path>
            </a:pathLst>
          </a:custGeom>
        </p:spPr>
      </p:sp>
      <p:sp>
        <p:nvSpPr>
          <p:cNvPr id="137" name="Shape 13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Shape 14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6" name="Shape 14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Shape 160"/>
          <p:cNvSpPr/>
          <p:nvPr>
            <p:ph idx="2" type="sldImg"/>
          </p:nvPr>
        </p:nvSpPr>
        <p:spPr>
          <a:xfrm>
            <a:off x="381188" y="685800"/>
            <a:ext cx="6096300" cy="3429000"/>
          </a:xfrm>
          <a:custGeom>
            <a:pathLst>
              <a:path extrusionOk="0" h="120000" w="120000">
                <a:moveTo>
                  <a:pt x="0" y="0"/>
                </a:moveTo>
                <a:lnTo>
                  <a:pt x="120000" y="0"/>
                </a:lnTo>
                <a:lnTo>
                  <a:pt x="120000" y="120000"/>
                </a:lnTo>
                <a:lnTo>
                  <a:pt x="0" y="120000"/>
                </a:lnTo>
                <a:close/>
              </a:path>
            </a:pathLst>
          </a:custGeom>
        </p:spPr>
      </p:sp>
      <p:sp>
        <p:nvSpPr>
          <p:cNvPr id="161" name="Shape 16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Shape 169"/>
          <p:cNvSpPr/>
          <p:nvPr>
            <p:ph idx="2" type="sldImg"/>
          </p:nvPr>
        </p:nvSpPr>
        <p:spPr>
          <a:xfrm>
            <a:off x="381188" y="685800"/>
            <a:ext cx="6096300" cy="3429000"/>
          </a:xfrm>
          <a:custGeom>
            <a:pathLst>
              <a:path extrusionOk="0" h="120000" w="120000">
                <a:moveTo>
                  <a:pt x="0" y="0"/>
                </a:moveTo>
                <a:lnTo>
                  <a:pt x="120000" y="0"/>
                </a:lnTo>
                <a:lnTo>
                  <a:pt x="120000" y="120000"/>
                </a:lnTo>
                <a:lnTo>
                  <a:pt x="0" y="120000"/>
                </a:lnTo>
                <a:close/>
              </a:path>
            </a:pathLst>
          </a:custGeom>
        </p:spPr>
      </p:sp>
      <p:sp>
        <p:nvSpPr>
          <p:cNvPr id="170" name="Shape 17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Shape 17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8" name="Shape 17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Shape 185"/>
          <p:cNvSpPr/>
          <p:nvPr>
            <p:ph idx="2" type="sldImg"/>
          </p:nvPr>
        </p:nvSpPr>
        <p:spPr>
          <a:xfrm>
            <a:off x="381188" y="685800"/>
            <a:ext cx="6096300" cy="3429000"/>
          </a:xfrm>
          <a:custGeom>
            <a:pathLst>
              <a:path extrusionOk="0" h="120000" w="120000">
                <a:moveTo>
                  <a:pt x="0" y="0"/>
                </a:moveTo>
                <a:lnTo>
                  <a:pt x="120000" y="0"/>
                </a:lnTo>
                <a:lnTo>
                  <a:pt x="120000" y="120000"/>
                </a:lnTo>
                <a:lnTo>
                  <a:pt x="0" y="120000"/>
                </a:lnTo>
                <a:close/>
              </a:path>
            </a:pathLst>
          </a:custGeom>
        </p:spPr>
      </p:sp>
      <p:sp>
        <p:nvSpPr>
          <p:cNvPr id="186" name="Shape 18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Shape 191"/>
          <p:cNvSpPr/>
          <p:nvPr>
            <p:ph idx="2" type="sldImg"/>
          </p:nvPr>
        </p:nvSpPr>
        <p:spPr>
          <a:xfrm>
            <a:off x="381188" y="685800"/>
            <a:ext cx="6096300" cy="3429000"/>
          </a:xfrm>
          <a:custGeom>
            <a:pathLst>
              <a:path extrusionOk="0" h="120000" w="120000">
                <a:moveTo>
                  <a:pt x="0" y="0"/>
                </a:moveTo>
                <a:lnTo>
                  <a:pt x="120000" y="0"/>
                </a:lnTo>
                <a:lnTo>
                  <a:pt x="120000" y="120000"/>
                </a:lnTo>
                <a:lnTo>
                  <a:pt x="0" y="120000"/>
                </a:lnTo>
                <a:close/>
              </a:path>
            </a:pathLst>
          </a:custGeom>
        </p:spPr>
      </p:sp>
      <p:sp>
        <p:nvSpPr>
          <p:cNvPr id="192" name="Shape 19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Shape 19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8" name="Shape 19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Shape 20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7" name="Shape 20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 name="Shape 74"/>
        <p:cNvGrpSpPr/>
        <p:nvPr/>
      </p:nvGrpSpPr>
      <p:grpSpPr>
        <a:xfrm>
          <a:off x="0" y="0"/>
          <a:ext cx="0" cy="0"/>
          <a:chOff x="0" y="0"/>
          <a:chExt cx="0" cy="0"/>
        </a:xfrm>
      </p:grpSpPr>
      <p:sp>
        <p:nvSpPr>
          <p:cNvPr id="75" name="Shape 7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6" name="Shape 7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Shape 212"/>
          <p:cNvSpPr/>
          <p:nvPr>
            <p:ph idx="2" type="sldImg"/>
          </p:nvPr>
        </p:nvSpPr>
        <p:spPr>
          <a:xfrm>
            <a:off x="381188" y="685800"/>
            <a:ext cx="6096300" cy="3429000"/>
          </a:xfrm>
          <a:custGeom>
            <a:pathLst>
              <a:path extrusionOk="0" h="120000" w="120000">
                <a:moveTo>
                  <a:pt x="0" y="0"/>
                </a:moveTo>
                <a:lnTo>
                  <a:pt x="120000" y="0"/>
                </a:lnTo>
                <a:lnTo>
                  <a:pt x="120000" y="120000"/>
                </a:lnTo>
                <a:lnTo>
                  <a:pt x="0" y="120000"/>
                </a:lnTo>
                <a:close/>
              </a:path>
            </a:pathLst>
          </a:custGeom>
        </p:spPr>
      </p:sp>
      <p:sp>
        <p:nvSpPr>
          <p:cNvPr id="213" name="Shape 21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Shape 218"/>
          <p:cNvSpPr/>
          <p:nvPr>
            <p:ph idx="2" type="sldImg"/>
          </p:nvPr>
        </p:nvSpPr>
        <p:spPr>
          <a:xfrm>
            <a:off x="381188" y="685800"/>
            <a:ext cx="6096300" cy="3429000"/>
          </a:xfrm>
          <a:custGeom>
            <a:pathLst>
              <a:path extrusionOk="0" h="120000" w="120000">
                <a:moveTo>
                  <a:pt x="0" y="0"/>
                </a:moveTo>
                <a:lnTo>
                  <a:pt x="120000" y="0"/>
                </a:lnTo>
                <a:lnTo>
                  <a:pt x="120000" y="120000"/>
                </a:lnTo>
                <a:lnTo>
                  <a:pt x="0" y="120000"/>
                </a:lnTo>
                <a:close/>
              </a:path>
            </a:pathLst>
          </a:custGeom>
        </p:spPr>
      </p:sp>
      <p:sp>
        <p:nvSpPr>
          <p:cNvPr id="219" name="Shape 21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Shape 2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5" name="Shape 22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Shape 23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5" name="Shape 23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Shape 24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5" name="Shape 24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Shape 2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5" name="Shape 25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28600" lvl="0" marL="457200" rtl="0">
              <a:lnSpc>
                <a:spcPct val="115000"/>
              </a:lnSpc>
              <a:spcBef>
                <a:spcPts val="0"/>
              </a:spcBef>
              <a:spcAft>
                <a:spcPts val="0"/>
              </a:spcAft>
              <a:buClr>
                <a:schemeClr val="dk2"/>
              </a:buClr>
              <a:buSzPts val="1100"/>
              <a:buFont typeface="Arial"/>
              <a:buNone/>
            </a:pPr>
            <a:r>
              <a:rPr lang="en">
                <a:solidFill>
                  <a:srgbClr val="323232"/>
                </a:solidFill>
                <a:highlight>
                  <a:srgbClr val="FFFFFF"/>
                </a:highlight>
              </a:rPr>
              <a:t>·</a:t>
            </a:r>
            <a:r>
              <a:rPr lang="en" sz="700">
                <a:solidFill>
                  <a:srgbClr val="323232"/>
                </a:solidFill>
                <a:highlight>
                  <a:srgbClr val="FFFFFF"/>
                </a:highlight>
                <a:latin typeface="Times New Roman"/>
                <a:ea typeface="Times New Roman"/>
                <a:cs typeface="Times New Roman"/>
                <a:sym typeface="Times New Roman"/>
              </a:rPr>
              <a:t>       </a:t>
            </a:r>
            <a:r>
              <a:rPr lang="en">
                <a:solidFill>
                  <a:srgbClr val="323232"/>
                </a:solidFill>
                <a:highlight>
                  <a:srgbClr val="FFFFFF"/>
                </a:highlight>
                <a:latin typeface="Calibri"/>
                <a:ea typeface="Calibri"/>
                <a:cs typeface="Calibri"/>
                <a:sym typeface="Calibri"/>
              </a:rPr>
              <a:t>Over 400 subjects take a personality test then randomly assigned to one of two conditions:</a:t>
            </a:r>
            <a:endParaRPr>
              <a:solidFill>
                <a:srgbClr val="323232"/>
              </a:solidFill>
              <a:highlight>
                <a:srgbClr val="FFFFFF"/>
              </a:highlight>
              <a:latin typeface="Calibri"/>
              <a:ea typeface="Calibri"/>
              <a:cs typeface="Calibri"/>
              <a:sym typeface="Calibri"/>
            </a:endParaRPr>
          </a:p>
          <a:p>
            <a:pPr indent="-228600" lvl="0" marL="914400" rtl="0">
              <a:lnSpc>
                <a:spcPct val="115000"/>
              </a:lnSpc>
              <a:spcBef>
                <a:spcPts val="0"/>
              </a:spcBef>
              <a:spcAft>
                <a:spcPts val="0"/>
              </a:spcAft>
              <a:buClr>
                <a:schemeClr val="dk2"/>
              </a:buClr>
              <a:buSzPts val="1100"/>
              <a:buFont typeface="Arial"/>
              <a:buNone/>
            </a:pPr>
            <a:r>
              <a:rPr lang="en">
                <a:solidFill>
                  <a:srgbClr val="323232"/>
                </a:solidFill>
                <a:highlight>
                  <a:srgbClr val="FFFFFF"/>
                </a:highlight>
                <a:latin typeface="Courier New"/>
                <a:ea typeface="Courier New"/>
                <a:cs typeface="Courier New"/>
                <a:sym typeface="Courier New"/>
              </a:rPr>
              <a:t>o</a:t>
            </a:r>
            <a:r>
              <a:rPr lang="en" sz="700">
                <a:solidFill>
                  <a:srgbClr val="323232"/>
                </a:solidFill>
                <a:highlight>
                  <a:srgbClr val="FFFFFF"/>
                </a:highlight>
                <a:latin typeface="Times New Roman"/>
                <a:ea typeface="Times New Roman"/>
                <a:cs typeface="Times New Roman"/>
                <a:sym typeface="Times New Roman"/>
              </a:rPr>
              <a:t>   </a:t>
            </a:r>
            <a:r>
              <a:rPr lang="en">
                <a:solidFill>
                  <a:srgbClr val="323232"/>
                </a:solidFill>
                <a:highlight>
                  <a:srgbClr val="FFFFFF"/>
                </a:highlight>
                <a:latin typeface="Calibri"/>
                <a:ea typeface="Calibri"/>
                <a:cs typeface="Calibri"/>
                <a:sym typeface="Calibri"/>
              </a:rPr>
              <a:t>1. Experimental condition: subjects read a description of a young woman named Nathalie. The bio explained that Nathalie, a nurse at a local hospital, “was arrested for stealing drugs from the hospital; she has been stealing drugs for 2 years and selling them on the street in order to buy designer clothes.”</a:t>
            </a:r>
            <a:endParaRPr>
              <a:solidFill>
                <a:srgbClr val="323232"/>
              </a:solidFill>
              <a:highlight>
                <a:srgbClr val="FFFFFF"/>
              </a:highlight>
              <a:latin typeface="Calibri"/>
              <a:ea typeface="Calibri"/>
              <a:cs typeface="Calibri"/>
              <a:sym typeface="Calibri"/>
            </a:endParaRPr>
          </a:p>
          <a:p>
            <a:pPr indent="-228600" lvl="0" marL="1371600" rtl="0">
              <a:lnSpc>
                <a:spcPct val="115000"/>
              </a:lnSpc>
              <a:spcBef>
                <a:spcPts val="0"/>
              </a:spcBef>
              <a:spcAft>
                <a:spcPts val="0"/>
              </a:spcAft>
              <a:buClr>
                <a:schemeClr val="dk2"/>
              </a:buClr>
              <a:buSzPts val="1100"/>
              <a:buFont typeface="Arial"/>
              <a:buNone/>
            </a:pPr>
            <a:r>
              <a:rPr lang="en">
                <a:solidFill>
                  <a:srgbClr val="323232"/>
                </a:solidFill>
                <a:highlight>
                  <a:srgbClr val="FFFFFF"/>
                </a:highlight>
              </a:rPr>
              <a:t>§</a:t>
            </a:r>
            <a:r>
              <a:rPr lang="en" sz="700">
                <a:solidFill>
                  <a:srgbClr val="323232"/>
                </a:solidFill>
                <a:highlight>
                  <a:srgbClr val="FFFFFF"/>
                </a:highlight>
                <a:latin typeface="Times New Roman"/>
                <a:ea typeface="Times New Roman"/>
                <a:cs typeface="Times New Roman"/>
                <a:sym typeface="Times New Roman"/>
              </a:rPr>
              <a:t>  </a:t>
            </a:r>
            <a:r>
              <a:rPr lang="en">
                <a:solidFill>
                  <a:srgbClr val="323232"/>
                </a:solidFill>
                <a:highlight>
                  <a:srgbClr val="FFFFFF"/>
                </a:highlight>
                <a:latin typeface="Calibri"/>
                <a:ea typeface="Calibri"/>
                <a:cs typeface="Calibri"/>
                <a:sym typeface="Calibri"/>
              </a:rPr>
              <a:t>The subjects then rated Nathalie on traits such as trustworthiness and sincerity, after which they took a test of cognitive ability.</a:t>
            </a:r>
            <a:endParaRPr>
              <a:solidFill>
                <a:srgbClr val="323232"/>
              </a:solidFill>
              <a:highlight>
                <a:srgbClr val="FFFFFF"/>
              </a:highlight>
              <a:latin typeface="Calibri"/>
              <a:ea typeface="Calibri"/>
              <a:cs typeface="Calibri"/>
              <a:sym typeface="Calibri"/>
            </a:endParaRPr>
          </a:p>
          <a:p>
            <a:pPr indent="-228600" lvl="0" marL="1371600" rtl="0">
              <a:lnSpc>
                <a:spcPct val="115000"/>
              </a:lnSpc>
              <a:spcBef>
                <a:spcPts val="0"/>
              </a:spcBef>
              <a:spcAft>
                <a:spcPts val="0"/>
              </a:spcAft>
              <a:buClr>
                <a:schemeClr val="dk2"/>
              </a:buClr>
              <a:buSzPts val="1100"/>
              <a:buFont typeface="Arial"/>
              <a:buNone/>
            </a:pPr>
            <a:r>
              <a:rPr lang="en">
                <a:solidFill>
                  <a:srgbClr val="323232"/>
                </a:solidFill>
                <a:highlight>
                  <a:srgbClr val="FFFFFF"/>
                </a:highlight>
              </a:rPr>
              <a:t>§</a:t>
            </a:r>
            <a:r>
              <a:rPr lang="en" sz="700">
                <a:solidFill>
                  <a:srgbClr val="323232"/>
                </a:solidFill>
                <a:highlight>
                  <a:srgbClr val="FFFFFF"/>
                </a:highlight>
                <a:latin typeface="Times New Roman"/>
                <a:ea typeface="Times New Roman"/>
                <a:cs typeface="Times New Roman"/>
                <a:sym typeface="Times New Roman"/>
              </a:rPr>
              <a:t>  </a:t>
            </a:r>
            <a:r>
              <a:rPr lang="en">
                <a:solidFill>
                  <a:srgbClr val="323232"/>
                </a:solidFill>
                <a:highlight>
                  <a:srgbClr val="FFFFFF"/>
                </a:highlight>
                <a:latin typeface="Calibri"/>
                <a:ea typeface="Calibri"/>
                <a:cs typeface="Calibri"/>
                <a:sym typeface="Calibri"/>
              </a:rPr>
              <a:t>Finally, the subjects saw a message on their computer screen explicitly stating that the information about Nathalie stealing drugs and getting arrested was not true, and then rated her again on the same traits.</a:t>
            </a:r>
            <a:endParaRPr>
              <a:solidFill>
                <a:srgbClr val="323232"/>
              </a:solidFill>
              <a:highlight>
                <a:srgbClr val="FFFFFF"/>
              </a:highlight>
              <a:latin typeface="Calibri"/>
              <a:ea typeface="Calibri"/>
              <a:cs typeface="Calibri"/>
              <a:sym typeface="Calibri"/>
            </a:endParaRPr>
          </a:p>
          <a:p>
            <a:pPr indent="-228600" lvl="0" marL="914400" rtl="0">
              <a:lnSpc>
                <a:spcPct val="115000"/>
              </a:lnSpc>
              <a:spcBef>
                <a:spcPts val="0"/>
              </a:spcBef>
              <a:spcAft>
                <a:spcPts val="0"/>
              </a:spcAft>
              <a:buClr>
                <a:schemeClr val="dk2"/>
              </a:buClr>
              <a:buSzPts val="1100"/>
              <a:buFont typeface="Arial"/>
              <a:buNone/>
            </a:pPr>
            <a:r>
              <a:rPr lang="en">
                <a:solidFill>
                  <a:srgbClr val="323232"/>
                </a:solidFill>
                <a:highlight>
                  <a:srgbClr val="FFFFFF"/>
                </a:highlight>
                <a:latin typeface="Courier New"/>
                <a:ea typeface="Courier New"/>
                <a:cs typeface="Courier New"/>
                <a:sym typeface="Courier New"/>
              </a:rPr>
              <a:t>o</a:t>
            </a:r>
            <a:r>
              <a:rPr lang="en" sz="700">
                <a:solidFill>
                  <a:srgbClr val="323232"/>
                </a:solidFill>
                <a:highlight>
                  <a:srgbClr val="FFFFFF"/>
                </a:highlight>
                <a:latin typeface="Times New Roman"/>
                <a:ea typeface="Times New Roman"/>
                <a:cs typeface="Times New Roman"/>
                <a:sym typeface="Times New Roman"/>
              </a:rPr>
              <a:t>   </a:t>
            </a:r>
            <a:r>
              <a:rPr lang="en">
                <a:solidFill>
                  <a:srgbClr val="323232"/>
                </a:solidFill>
                <a:highlight>
                  <a:srgbClr val="FFFFFF"/>
                </a:highlight>
                <a:latin typeface="Calibri"/>
                <a:ea typeface="Calibri"/>
                <a:cs typeface="Calibri"/>
                <a:sym typeface="Calibri"/>
              </a:rPr>
              <a:t>2. Control condition was identical, except that subjects were not given the paragraph with the false information and rated Nathalie only once.</a:t>
            </a:r>
            <a:endParaRPr>
              <a:solidFill>
                <a:srgbClr val="323232"/>
              </a:solidFill>
              <a:highlight>
                <a:srgbClr val="FFFFFF"/>
              </a:highlight>
              <a:latin typeface="Calibri"/>
              <a:ea typeface="Calibri"/>
              <a:cs typeface="Calibri"/>
              <a:sym typeface="Calibri"/>
            </a:endParaRPr>
          </a:p>
          <a:p>
            <a:pPr indent="-228600" lvl="0" marL="457200" rtl="0">
              <a:lnSpc>
                <a:spcPct val="115000"/>
              </a:lnSpc>
              <a:spcBef>
                <a:spcPts val="0"/>
              </a:spcBef>
              <a:spcAft>
                <a:spcPts val="0"/>
              </a:spcAft>
              <a:buClr>
                <a:schemeClr val="dk2"/>
              </a:buClr>
              <a:buSzPts val="1100"/>
              <a:buFont typeface="Arial"/>
              <a:buNone/>
            </a:pPr>
            <a:r>
              <a:rPr lang="en">
                <a:solidFill>
                  <a:srgbClr val="323232"/>
                </a:solidFill>
                <a:highlight>
                  <a:srgbClr val="FFFFFF"/>
                </a:highlight>
              </a:rPr>
              <a:t>·</a:t>
            </a:r>
            <a:r>
              <a:rPr lang="en" sz="700">
                <a:solidFill>
                  <a:srgbClr val="323232"/>
                </a:solidFill>
                <a:highlight>
                  <a:srgbClr val="FFFFFF"/>
                </a:highlight>
                <a:latin typeface="Times New Roman"/>
                <a:ea typeface="Times New Roman"/>
                <a:cs typeface="Times New Roman"/>
                <a:sym typeface="Times New Roman"/>
              </a:rPr>
              <a:t>       </a:t>
            </a:r>
            <a:r>
              <a:rPr lang="en">
                <a:solidFill>
                  <a:srgbClr val="323232"/>
                </a:solidFill>
                <a:highlight>
                  <a:srgbClr val="FFFFFF"/>
                </a:highlight>
                <a:latin typeface="Calibri"/>
                <a:ea typeface="Calibri"/>
                <a:cs typeface="Calibri"/>
                <a:sym typeface="Calibri"/>
              </a:rPr>
              <a:t>The subjects in the experimental condition initially rated Nathalie much more negatively than did the subjects in the control condition.</a:t>
            </a:r>
            <a:endParaRPr>
              <a:solidFill>
                <a:srgbClr val="323232"/>
              </a:solidFill>
              <a:highlight>
                <a:srgbClr val="FFFFFF"/>
              </a:highlight>
              <a:latin typeface="Calibri"/>
              <a:ea typeface="Calibri"/>
              <a:cs typeface="Calibri"/>
              <a:sym typeface="Calibri"/>
            </a:endParaRPr>
          </a:p>
          <a:p>
            <a:pPr indent="-228600" lvl="0" marL="457200" rtl="0">
              <a:lnSpc>
                <a:spcPct val="115000"/>
              </a:lnSpc>
              <a:spcBef>
                <a:spcPts val="0"/>
              </a:spcBef>
              <a:spcAft>
                <a:spcPts val="0"/>
              </a:spcAft>
              <a:buClr>
                <a:schemeClr val="dk2"/>
              </a:buClr>
              <a:buSzPts val="1100"/>
              <a:buFont typeface="Arial"/>
              <a:buNone/>
            </a:pPr>
            <a:r>
              <a:rPr lang="en">
                <a:solidFill>
                  <a:srgbClr val="323232"/>
                </a:solidFill>
                <a:highlight>
                  <a:srgbClr val="FFFFFF"/>
                </a:highlight>
              </a:rPr>
              <a:t>·</a:t>
            </a:r>
            <a:r>
              <a:rPr lang="en" sz="700">
                <a:solidFill>
                  <a:srgbClr val="323232"/>
                </a:solidFill>
                <a:highlight>
                  <a:srgbClr val="FFFFFF"/>
                </a:highlight>
                <a:latin typeface="Times New Roman"/>
                <a:ea typeface="Times New Roman"/>
                <a:cs typeface="Times New Roman"/>
                <a:sym typeface="Times New Roman"/>
              </a:rPr>
              <a:t>       </a:t>
            </a:r>
            <a:r>
              <a:rPr lang="en">
                <a:solidFill>
                  <a:srgbClr val="323232"/>
                </a:solidFill>
                <a:highlight>
                  <a:srgbClr val="FFFFFF"/>
                </a:highlight>
                <a:latin typeface="Calibri"/>
                <a:ea typeface="Calibri"/>
                <a:cs typeface="Calibri"/>
                <a:sym typeface="Calibri"/>
              </a:rPr>
              <a:t>The interesting question was whether cognitive ability would predict attitude adjustment—that is, the degree to which the subjects in the experimental condition would rate Nathalie more favorably after being told that this information was false.</a:t>
            </a:r>
            <a:endParaRPr>
              <a:solidFill>
                <a:srgbClr val="323232"/>
              </a:solidFill>
              <a:highlight>
                <a:srgbClr val="FFFFFF"/>
              </a:highlight>
              <a:latin typeface="Calibri"/>
              <a:ea typeface="Calibri"/>
              <a:cs typeface="Calibri"/>
              <a:sym typeface="Calibri"/>
            </a:endParaRPr>
          </a:p>
          <a:p>
            <a:pPr indent="-228600" lvl="0" marL="914400" rtl="0">
              <a:lnSpc>
                <a:spcPct val="115000"/>
              </a:lnSpc>
              <a:spcBef>
                <a:spcPts val="0"/>
              </a:spcBef>
              <a:spcAft>
                <a:spcPts val="0"/>
              </a:spcAft>
              <a:buClr>
                <a:schemeClr val="dk2"/>
              </a:buClr>
              <a:buSzPts val="1100"/>
              <a:buFont typeface="Arial"/>
              <a:buNone/>
            </a:pPr>
            <a:r>
              <a:rPr lang="en">
                <a:solidFill>
                  <a:srgbClr val="323232"/>
                </a:solidFill>
                <a:highlight>
                  <a:srgbClr val="FFFFFF"/>
                </a:highlight>
                <a:latin typeface="Courier New"/>
                <a:ea typeface="Courier New"/>
                <a:cs typeface="Courier New"/>
                <a:sym typeface="Courier New"/>
              </a:rPr>
              <a:t>o</a:t>
            </a:r>
            <a:r>
              <a:rPr lang="en" sz="700">
                <a:solidFill>
                  <a:srgbClr val="323232"/>
                </a:solidFill>
                <a:highlight>
                  <a:srgbClr val="FFFFFF"/>
                </a:highlight>
                <a:latin typeface="Times New Roman"/>
                <a:ea typeface="Times New Roman"/>
                <a:cs typeface="Times New Roman"/>
                <a:sym typeface="Times New Roman"/>
              </a:rPr>
              <a:t>   </a:t>
            </a:r>
            <a:r>
              <a:rPr lang="en">
                <a:solidFill>
                  <a:srgbClr val="323232"/>
                </a:solidFill>
                <a:highlight>
                  <a:srgbClr val="FFFFFF"/>
                </a:highlight>
                <a:latin typeface="Calibri"/>
                <a:ea typeface="Calibri"/>
                <a:cs typeface="Calibri"/>
                <a:sym typeface="Calibri"/>
              </a:rPr>
              <a:t>It did: subjects high in cognitive ability adjusted their ratings more than did those lower in cognitive ability.</a:t>
            </a:r>
            <a:endParaRPr>
              <a:solidFill>
                <a:srgbClr val="323232"/>
              </a:solidFill>
              <a:highlight>
                <a:srgbClr val="FFFFFF"/>
              </a:highlight>
              <a:latin typeface="Calibri"/>
              <a:ea typeface="Calibri"/>
              <a:cs typeface="Calibri"/>
              <a:sym typeface="Calibri"/>
            </a:endParaRPr>
          </a:p>
          <a:p>
            <a:pPr indent="-228600" lvl="0" marL="914400" rtl="0">
              <a:lnSpc>
                <a:spcPct val="115000"/>
              </a:lnSpc>
              <a:spcBef>
                <a:spcPts val="0"/>
              </a:spcBef>
              <a:spcAft>
                <a:spcPts val="0"/>
              </a:spcAft>
              <a:buClr>
                <a:schemeClr val="dk2"/>
              </a:buClr>
              <a:buSzPts val="1100"/>
              <a:buFont typeface="Arial"/>
              <a:buNone/>
            </a:pPr>
            <a:r>
              <a:rPr lang="en">
                <a:solidFill>
                  <a:srgbClr val="323232"/>
                </a:solidFill>
                <a:highlight>
                  <a:srgbClr val="FFFFFF"/>
                </a:highlight>
                <a:latin typeface="Courier New"/>
                <a:ea typeface="Courier New"/>
                <a:cs typeface="Courier New"/>
                <a:sym typeface="Courier New"/>
              </a:rPr>
              <a:t>o</a:t>
            </a:r>
            <a:r>
              <a:rPr lang="en" sz="700">
                <a:solidFill>
                  <a:srgbClr val="323232"/>
                </a:solidFill>
                <a:highlight>
                  <a:srgbClr val="FFFFFF"/>
                </a:highlight>
                <a:latin typeface="Times New Roman"/>
                <a:ea typeface="Times New Roman"/>
                <a:cs typeface="Times New Roman"/>
                <a:sym typeface="Times New Roman"/>
              </a:rPr>
              <a:t>   </a:t>
            </a:r>
            <a:r>
              <a:rPr lang="en">
                <a:solidFill>
                  <a:srgbClr val="323232"/>
                </a:solidFill>
                <a:highlight>
                  <a:srgbClr val="FFFFFF"/>
                </a:highlight>
                <a:latin typeface="Calibri"/>
                <a:ea typeface="Calibri"/>
                <a:cs typeface="Calibri"/>
                <a:sym typeface="Calibri"/>
              </a:rPr>
              <a:t>The subjects with lower cognitive ability had more trouble shaking their negative first impression of Nathalie. </a:t>
            </a:r>
            <a:endParaRPr>
              <a:solidFill>
                <a:srgbClr val="323232"/>
              </a:solidFill>
              <a:highlight>
                <a:srgbClr val="FFFFFF"/>
              </a:highlight>
              <a:latin typeface="Calibri"/>
              <a:ea typeface="Calibri"/>
              <a:cs typeface="Calibri"/>
              <a:sym typeface="Calibri"/>
            </a:endParaRPr>
          </a:p>
          <a:p>
            <a:pPr indent="0" lvl="0" marL="0" rtl="0">
              <a:spcBef>
                <a:spcPts val="0"/>
              </a:spcBef>
              <a:spcAft>
                <a:spcPts val="0"/>
              </a:spcAft>
              <a:buNone/>
            </a:pPr>
            <a:r>
              <a:t/>
            </a:r>
            <a:endParaRPr sz="1350">
              <a:solidFill>
                <a:srgbClr val="323232"/>
              </a:solidFill>
              <a:highlight>
                <a:srgbClr val="FFFFFF"/>
              </a:highlight>
              <a:latin typeface="Georgia"/>
              <a:ea typeface="Georgia"/>
              <a:cs typeface="Georgia"/>
              <a:sym typeface="Georgia"/>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Shape 2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5" name="Shape 26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Shape 2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0" name="Shape 27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Shape 27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6" name="Shape 27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1" name="Shape 281"/>
        <p:cNvGrpSpPr/>
        <p:nvPr/>
      </p:nvGrpSpPr>
      <p:grpSpPr>
        <a:xfrm>
          <a:off x="0" y="0"/>
          <a:ext cx="0" cy="0"/>
          <a:chOff x="0" y="0"/>
          <a:chExt cx="0" cy="0"/>
        </a:xfrm>
      </p:grpSpPr>
      <p:sp>
        <p:nvSpPr>
          <p:cNvPr id="282" name="Shape 2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3" name="Shape 28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Shape 8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2" name="Shape 8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8" name="Shape 288"/>
        <p:cNvGrpSpPr/>
        <p:nvPr/>
      </p:nvGrpSpPr>
      <p:grpSpPr>
        <a:xfrm>
          <a:off x="0" y="0"/>
          <a:ext cx="0" cy="0"/>
          <a:chOff x="0" y="0"/>
          <a:chExt cx="0" cy="0"/>
        </a:xfrm>
      </p:grpSpPr>
      <p:sp>
        <p:nvSpPr>
          <p:cNvPr id="289" name="Shape 2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0" name="Shape 29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Shape 2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7" name="Shape 29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Shape 3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3" name="Shape 30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Shape 3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7" name="Shape 31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 name="Shape 85"/>
        <p:cNvGrpSpPr/>
        <p:nvPr/>
      </p:nvGrpSpPr>
      <p:grpSpPr>
        <a:xfrm>
          <a:off x="0" y="0"/>
          <a:ext cx="0" cy="0"/>
          <a:chOff x="0" y="0"/>
          <a:chExt cx="0" cy="0"/>
        </a:xfrm>
      </p:grpSpPr>
      <p:sp>
        <p:nvSpPr>
          <p:cNvPr id="86" name="Shape 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7" name="Shape 8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Shape 9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2" name="Shape 9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 name="Shape 96"/>
        <p:cNvGrpSpPr/>
        <p:nvPr/>
      </p:nvGrpSpPr>
      <p:grpSpPr>
        <a:xfrm>
          <a:off x="0" y="0"/>
          <a:ext cx="0" cy="0"/>
          <a:chOff x="0" y="0"/>
          <a:chExt cx="0" cy="0"/>
        </a:xfrm>
      </p:grpSpPr>
      <p:sp>
        <p:nvSpPr>
          <p:cNvPr id="97" name="Shape 9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8" name="Shape 9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Shape 10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8" name="Shape 10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Shape 11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6" name="Shape 11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 name="Shape 121"/>
        <p:cNvGrpSpPr/>
        <p:nvPr/>
      </p:nvGrpSpPr>
      <p:grpSpPr>
        <a:xfrm>
          <a:off x="0" y="0"/>
          <a:ext cx="0" cy="0"/>
          <a:chOff x="0" y="0"/>
          <a:chExt cx="0" cy="0"/>
        </a:xfrm>
      </p:grpSpPr>
      <p:sp>
        <p:nvSpPr>
          <p:cNvPr id="122" name="Shape 1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3" name="Shape 12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Shape 10"/>
          <p:cNvCxnSpPr/>
          <p:nvPr/>
        </p:nvCxnSpPr>
        <p:spPr>
          <a:xfrm>
            <a:off x="2477724" y="415650"/>
            <a:ext cx="6244200" cy="0"/>
          </a:xfrm>
          <a:prstGeom prst="straightConnector1">
            <a:avLst/>
          </a:prstGeom>
          <a:noFill/>
          <a:ln cap="flat" cmpd="sng" w="38100">
            <a:solidFill>
              <a:schemeClr val="lt1"/>
            </a:solidFill>
            <a:prstDash val="solid"/>
            <a:round/>
            <a:headEnd len="med" w="med" type="none"/>
            <a:tailEnd len="med" w="med" type="none"/>
          </a:ln>
        </p:spPr>
      </p:cxnSp>
      <p:cxnSp>
        <p:nvCxnSpPr>
          <p:cNvPr id="11" name="Shape 11"/>
          <p:cNvCxnSpPr/>
          <p:nvPr/>
        </p:nvCxnSpPr>
        <p:spPr>
          <a:xfrm>
            <a:off x="2477724" y="4740000"/>
            <a:ext cx="6244200" cy="0"/>
          </a:xfrm>
          <a:prstGeom prst="straightConnector1">
            <a:avLst/>
          </a:prstGeom>
          <a:noFill/>
          <a:ln cap="flat" cmpd="sng" w="19050">
            <a:solidFill>
              <a:schemeClr val="lt1"/>
            </a:solidFill>
            <a:prstDash val="solid"/>
            <a:round/>
            <a:headEnd len="med" w="med" type="none"/>
            <a:tailEnd len="med" w="med" type="none"/>
          </a:ln>
        </p:spPr>
      </p:cxnSp>
      <p:cxnSp>
        <p:nvCxnSpPr>
          <p:cNvPr id="12" name="Shape 12"/>
          <p:cNvCxnSpPr/>
          <p:nvPr/>
        </p:nvCxnSpPr>
        <p:spPr>
          <a:xfrm>
            <a:off x="425198" y="415650"/>
            <a:ext cx="183300" cy="0"/>
          </a:xfrm>
          <a:prstGeom prst="straightConnector1">
            <a:avLst/>
          </a:prstGeom>
          <a:noFill/>
          <a:ln cap="flat" cmpd="sng" w="19050">
            <a:solidFill>
              <a:schemeClr val="lt1"/>
            </a:solidFill>
            <a:prstDash val="solid"/>
            <a:round/>
            <a:headEnd len="med" w="med" type="none"/>
            <a:tailEnd len="med" w="med" type="none"/>
          </a:ln>
        </p:spPr>
      </p:cxnSp>
      <p:sp>
        <p:nvSpPr>
          <p:cNvPr id="13" name="Shape 13"/>
          <p:cNvSpPr txBox="1"/>
          <p:nvPr>
            <p:ph type="ctrTitle"/>
          </p:nvPr>
        </p:nvSpPr>
        <p:spPr>
          <a:xfrm>
            <a:off x="2371725" y="630225"/>
            <a:ext cx="6331500" cy="1542000"/>
          </a:xfrm>
          <a:prstGeom prst="rect">
            <a:avLst/>
          </a:prstGeom>
        </p:spPr>
        <p:txBody>
          <a:bodyPr anchorCtr="0" anchor="t" bIns="91425" lIns="91425" spcFirstLastPara="1" rIns="91425" wrap="square" tIns="91425"/>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14" name="Shape 14"/>
          <p:cNvSpPr txBox="1"/>
          <p:nvPr>
            <p:ph idx="1" type="subTitle"/>
          </p:nvPr>
        </p:nvSpPr>
        <p:spPr>
          <a:xfrm>
            <a:off x="2390267" y="3238450"/>
            <a:ext cx="6331500" cy="1241700"/>
          </a:xfrm>
          <a:prstGeom prst="rect">
            <a:avLst/>
          </a:prstGeom>
        </p:spPr>
        <p:txBody>
          <a:bodyPr anchorCtr="0" anchor="b" bIns="91425" lIns="91425" spcFirstLastPara="1" rIns="91425" wrap="square" tIns="91425"/>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15" name="Shape 1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spcBef>
                <a:spcPts val="0"/>
              </a:spcBef>
              <a:buNone/>
              <a:defRPr>
                <a:solidFill>
                  <a:schemeClr val="lt1"/>
                </a:solidFill>
              </a:defRPr>
            </a:lvl1pPr>
            <a:lvl2pPr lvl="1" rtl="0">
              <a:spcBef>
                <a:spcPts val="0"/>
              </a:spcBef>
              <a:buNone/>
              <a:defRPr>
                <a:solidFill>
                  <a:schemeClr val="lt1"/>
                </a:solidFill>
              </a:defRPr>
            </a:lvl2pPr>
            <a:lvl3pPr lvl="2" rtl="0">
              <a:spcBef>
                <a:spcPts val="0"/>
              </a:spcBef>
              <a:buNone/>
              <a:defRPr>
                <a:solidFill>
                  <a:schemeClr val="lt1"/>
                </a:solidFill>
              </a:defRPr>
            </a:lvl3pPr>
            <a:lvl4pPr lvl="3" rtl="0">
              <a:spcBef>
                <a:spcPts val="0"/>
              </a:spcBef>
              <a:buNone/>
              <a:defRPr>
                <a:solidFill>
                  <a:schemeClr val="lt1"/>
                </a:solidFill>
              </a:defRPr>
            </a:lvl4pPr>
            <a:lvl5pPr lvl="4" rtl="0">
              <a:spcBef>
                <a:spcPts val="0"/>
              </a:spcBef>
              <a:buNone/>
              <a:defRPr>
                <a:solidFill>
                  <a:schemeClr val="lt1"/>
                </a:solidFill>
              </a:defRPr>
            </a:lvl5pPr>
            <a:lvl6pPr lvl="5" rtl="0">
              <a:spcBef>
                <a:spcPts val="0"/>
              </a:spcBef>
              <a:buNone/>
              <a:defRPr>
                <a:solidFill>
                  <a:schemeClr val="lt1"/>
                </a:solidFill>
              </a:defRPr>
            </a:lvl6pPr>
            <a:lvl7pPr lvl="6" rtl="0">
              <a:spcBef>
                <a:spcPts val="0"/>
              </a:spcBef>
              <a:buNone/>
              <a:defRPr>
                <a:solidFill>
                  <a:schemeClr val="lt1"/>
                </a:solidFill>
              </a:defRPr>
            </a:lvl7pPr>
            <a:lvl8pPr lvl="7" rtl="0">
              <a:spcBef>
                <a:spcPts val="0"/>
              </a:spcBef>
              <a:buNone/>
              <a:defRPr>
                <a:solidFill>
                  <a:schemeClr val="lt1"/>
                </a:solidFill>
              </a:defRPr>
            </a:lvl8pPr>
            <a:lvl9pPr lvl="8" rtl="0">
              <a:spcBef>
                <a:spcPts val="0"/>
              </a:spcBef>
              <a:buNone/>
              <a:defRPr>
                <a:solidFill>
                  <a:schemeClr val="lt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60" name="Shape 60"/>
        <p:cNvGrpSpPr/>
        <p:nvPr/>
      </p:nvGrpSpPr>
      <p:grpSpPr>
        <a:xfrm>
          <a:off x="0" y="0"/>
          <a:ext cx="0" cy="0"/>
          <a:chOff x="0" y="0"/>
          <a:chExt cx="0" cy="0"/>
        </a:xfrm>
      </p:grpSpPr>
      <p:cxnSp>
        <p:nvCxnSpPr>
          <p:cNvPr id="61" name="Shape 61"/>
          <p:cNvCxnSpPr/>
          <p:nvPr/>
        </p:nvCxnSpPr>
        <p:spPr>
          <a:xfrm>
            <a:off x="425200" y="4740000"/>
            <a:ext cx="8296800" cy="0"/>
          </a:xfrm>
          <a:prstGeom prst="straightConnector1">
            <a:avLst/>
          </a:prstGeom>
          <a:noFill/>
          <a:ln cap="flat" cmpd="sng" w="19050">
            <a:solidFill>
              <a:schemeClr val="dk2"/>
            </a:solidFill>
            <a:prstDash val="solid"/>
            <a:round/>
            <a:headEnd len="med" w="med" type="none"/>
            <a:tailEnd len="med" w="med" type="none"/>
          </a:ln>
        </p:spPr>
      </p:cxnSp>
      <p:cxnSp>
        <p:nvCxnSpPr>
          <p:cNvPr id="62" name="Shape 62"/>
          <p:cNvCxnSpPr/>
          <p:nvPr/>
        </p:nvCxnSpPr>
        <p:spPr>
          <a:xfrm>
            <a:off x="425200" y="415650"/>
            <a:ext cx="8296800" cy="0"/>
          </a:xfrm>
          <a:prstGeom prst="straightConnector1">
            <a:avLst/>
          </a:prstGeom>
          <a:noFill/>
          <a:ln cap="flat" cmpd="sng" w="38100">
            <a:solidFill>
              <a:schemeClr val="dk2"/>
            </a:solidFill>
            <a:prstDash val="solid"/>
            <a:round/>
            <a:headEnd len="med" w="med" type="none"/>
            <a:tailEnd len="med" w="med" type="none"/>
          </a:ln>
        </p:spPr>
      </p:cxnSp>
      <p:sp>
        <p:nvSpPr>
          <p:cNvPr id="63" name="Shape 63"/>
          <p:cNvSpPr txBox="1"/>
          <p:nvPr>
            <p:ph type="title"/>
          </p:nvPr>
        </p:nvSpPr>
        <p:spPr>
          <a:xfrm>
            <a:off x="853950" y="1304850"/>
            <a:ext cx="7436100" cy="1538400"/>
          </a:xfrm>
          <a:prstGeom prst="rect">
            <a:avLst/>
          </a:prstGeom>
        </p:spPr>
        <p:txBody>
          <a:bodyPr anchorCtr="0" anchor="ctr" bIns="91425" lIns="91425" spcFirstLastPara="1" rIns="91425" wrap="square" tIns="91425"/>
          <a:lstStyle>
            <a:lvl1pPr lvl="0"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p:txBody>
      </p:sp>
      <p:sp>
        <p:nvSpPr>
          <p:cNvPr id="64" name="Shape 64"/>
          <p:cNvSpPr txBox="1"/>
          <p:nvPr>
            <p:ph idx="1" type="body"/>
          </p:nvPr>
        </p:nvSpPr>
        <p:spPr>
          <a:xfrm>
            <a:off x="853950" y="2919450"/>
            <a:ext cx="7436100" cy="10716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65" name="Shape 6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66" name="Shape 66"/>
        <p:cNvGrpSpPr/>
        <p:nvPr/>
      </p:nvGrpSpPr>
      <p:grpSpPr>
        <a:xfrm>
          <a:off x="0" y="0"/>
          <a:ext cx="0" cy="0"/>
          <a:chOff x="0" y="0"/>
          <a:chExt cx="0" cy="0"/>
        </a:xfrm>
      </p:grpSpPr>
      <p:sp>
        <p:nvSpPr>
          <p:cNvPr id="67" name="Shape 6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6" name="Shape 16"/>
        <p:cNvGrpSpPr/>
        <p:nvPr/>
      </p:nvGrpSpPr>
      <p:grpSpPr>
        <a:xfrm>
          <a:off x="0" y="0"/>
          <a:ext cx="0" cy="0"/>
          <a:chOff x="0" y="0"/>
          <a:chExt cx="0" cy="0"/>
        </a:xfrm>
      </p:grpSpPr>
      <p:cxnSp>
        <p:nvCxnSpPr>
          <p:cNvPr id="17" name="Shape 17"/>
          <p:cNvCxnSpPr/>
          <p:nvPr/>
        </p:nvCxnSpPr>
        <p:spPr>
          <a:xfrm>
            <a:off x="425200" y="415650"/>
            <a:ext cx="8296800" cy="0"/>
          </a:xfrm>
          <a:prstGeom prst="straightConnector1">
            <a:avLst/>
          </a:prstGeom>
          <a:noFill/>
          <a:ln cap="flat" cmpd="sng" w="38100">
            <a:solidFill>
              <a:schemeClr val="lt1"/>
            </a:solidFill>
            <a:prstDash val="solid"/>
            <a:round/>
            <a:headEnd len="med" w="med" type="none"/>
            <a:tailEnd len="med" w="med" type="none"/>
          </a:ln>
        </p:spPr>
      </p:cxnSp>
      <p:cxnSp>
        <p:nvCxnSpPr>
          <p:cNvPr id="18" name="Shape 18"/>
          <p:cNvCxnSpPr/>
          <p:nvPr/>
        </p:nvCxnSpPr>
        <p:spPr>
          <a:xfrm>
            <a:off x="425200" y="4740000"/>
            <a:ext cx="8296800" cy="0"/>
          </a:xfrm>
          <a:prstGeom prst="straightConnector1">
            <a:avLst/>
          </a:prstGeom>
          <a:noFill/>
          <a:ln cap="flat" cmpd="sng" w="19050">
            <a:solidFill>
              <a:schemeClr val="lt1"/>
            </a:solidFill>
            <a:prstDash val="solid"/>
            <a:round/>
            <a:headEnd len="med" w="med" type="none"/>
            <a:tailEnd len="med" w="med" type="none"/>
          </a:ln>
        </p:spPr>
      </p:cxnSp>
      <p:sp>
        <p:nvSpPr>
          <p:cNvPr id="19" name="Shape 19"/>
          <p:cNvSpPr txBox="1"/>
          <p:nvPr>
            <p:ph type="title"/>
          </p:nvPr>
        </p:nvSpPr>
        <p:spPr>
          <a:xfrm>
            <a:off x="406425" y="1806825"/>
            <a:ext cx="8296800" cy="1542000"/>
          </a:xfrm>
          <a:prstGeom prst="rect">
            <a:avLst/>
          </a:prstGeom>
        </p:spPr>
        <p:txBody>
          <a:bodyPr anchorCtr="0" anchor="ctr" bIns="91425" lIns="91425" spcFirstLastPara="1" rIns="91425" wrap="square" tIns="91425"/>
          <a:lstStyle>
            <a:lvl1pPr lvl="0" rtl="0" algn="ctr">
              <a:spcBef>
                <a:spcPts val="0"/>
              </a:spcBef>
              <a:spcAft>
                <a:spcPts val="0"/>
              </a:spcAft>
              <a:buClr>
                <a:schemeClr val="lt1"/>
              </a:buClr>
              <a:buSzPts val="4800"/>
              <a:buNone/>
              <a:defRPr sz="4800">
                <a:solidFill>
                  <a:schemeClr val="lt1"/>
                </a:solidFill>
              </a:defRPr>
            </a:lvl1pPr>
            <a:lvl2pPr lvl="1" rtl="0" algn="ctr">
              <a:spcBef>
                <a:spcPts val="0"/>
              </a:spcBef>
              <a:spcAft>
                <a:spcPts val="0"/>
              </a:spcAft>
              <a:buClr>
                <a:schemeClr val="lt1"/>
              </a:buClr>
              <a:buSzPts val="4800"/>
              <a:buNone/>
              <a:defRPr sz="4800">
                <a:solidFill>
                  <a:schemeClr val="lt1"/>
                </a:solidFill>
              </a:defRPr>
            </a:lvl2pPr>
            <a:lvl3pPr lvl="2" rtl="0" algn="ctr">
              <a:spcBef>
                <a:spcPts val="0"/>
              </a:spcBef>
              <a:spcAft>
                <a:spcPts val="0"/>
              </a:spcAft>
              <a:buClr>
                <a:schemeClr val="lt1"/>
              </a:buClr>
              <a:buSzPts val="4800"/>
              <a:buNone/>
              <a:defRPr sz="4800">
                <a:solidFill>
                  <a:schemeClr val="lt1"/>
                </a:solidFill>
              </a:defRPr>
            </a:lvl3pPr>
            <a:lvl4pPr lvl="3" rtl="0" algn="ctr">
              <a:spcBef>
                <a:spcPts val="0"/>
              </a:spcBef>
              <a:spcAft>
                <a:spcPts val="0"/>
              </a:spcAft>
              <a:buClr>
                <a:schemeClr val="lt1"/>
              </a:buClr>
              <a:buSzPts val="4800"/>
              <a:buNone/>
              <a:defRPr sz="4800">
                <a:solidFill>
                  <a:schemeClr val="lt1"/>
                </a:solidFill>
              </a:defRPr>
            </a:lvl4pPr>
            <a:lvl5pPr lvl="4" rtl="0" algn="ctr">
              <a:spcBef>
                <a:spcPts val="0"/>
              </a:spcBef>
              <a:spcAft>
                <a:spcPts val="0"/>
              </a:spcAft>
              <a:buClr>
                <a:schemeClr val="lt1"/>
              </a:buClr>
              <a:buSzPts val="4800"/>
              <a:buNone/>
              <a:defRPr sz="4800">
                <a:solidFill>
                  <a:schemeClr val="lt1"/>
                </a:solidFill>
              </a:defRPr>
            </a:lvl5pPr>
            <a:lvl6pPr lvl="5" rtl="0" algn="ctr">
              <a:spcBef>
                <a:spcPts val="0"/>
              </a:spcBef>
              <a:spcAft>
                <a:spcPts val="0"/>
              </a:spcAft>
              <a:buClr>
                <a:schemeClr val="lt1"/>
              </a:buClr>
              <a:buSzPts val="4800"/>
              <a:buNone/>
              <a:defRPr sz="4800">
                <a:solidFill>
                  <a:schemeClr val="lt1"/>
                </a:solidFill>
              </a:defRPr>
            </a:lvl6pPr>
            <a:lvl7pPr lvl="6" rtl="0" algn="ctr">
              <a:spcBef>
                <a:spcPts val="0"/>
              </a:spcBef>
              <a:spcAft>
                <a:spcPts val="0"/>
              </a:spcAft>
              <a:buClr>
                <a:schemeClr val="lt1"/>
              </a:buClr>
              <a:buSzPts val="4800"/>
              <a:buNone/>
              <a:defRPr sz="4800">
                <a:solidFill>
                  <a:schemeClr val="lt1"/>
                </a:solidFill>
              </a:defRPr>
            </a:lvl7pPr>
            <a:lvl8pPr lvl="7" rtl="0" algn="ctr">
              <a:spcBef>
                <a:spcPts val="0"/>
              </a:spcBef>
              <a:spcAft>
                <a:spcPts val="0"/>
              </a:spcAft>
              <a:buClr>
                <a:schemeClr val="lt1"/>
              </a:buClr>
              <a:buSzPts val="4800"/>
              <a:buNone/>
              <a:defRPr sz="4800">
                <a:solidFill>
                  <a:schemeClr val="lt1"/>
                </a:solidFill>
              </a:defRPr>
            </a:lvl8pPr>
            <a:lvl9pPr lvl="8" rtl="0" algn="ctr">
              <a:spcBef>
                <a:spcPts val="0"/>
              </a:spcBef>
              <a:spcAft>
                <a:spcPts val="0"/>
              </a:spcAft>
              <a:buClr>
                <a:schemeClr val="lt1"/>
              </a:buClr>
              <a:buSzPts val="4800"/>
              <a:buNone/>
              <a:defRPr sz="4800">
                <a:solidFill>
                  <a:schemeClr val="lt1"/>
                </a:solidFill>
              </a:defRPr>
            </a:lvl9pPr>
          </a:lstStyle>
          <a:p/>
        </p:txBody>
      </p:sp>
      <p:sp>
        <p:nvSpPr>
          <p:cNvPr id="20" name="Shape 2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spcBef>
                <a:spcPts val="0"/>
              </a:spcBef>
              <a:buNone/>
              <a:defRPr>
                <a:solidFill>
                  <a:schemeClr val="lt1"/>
                </a:solidFill>
              </a:defRPr>
            </a:lvl1pPr>
            <a:lvl2pPr lvl="1" rtl="0">
              <a:spcBef>
                <a:spcPts val="0"/>
              </a:spcBef>
              <a:buNone/>
              <a:defRPr>
                <a:solidFill>
                  <a:schemeClr val="lt1"/>
                </a:solidFill>
              </a:defRPr>
            </a:lvl2pPr>
            <a:lvl3pPr lvl="2" rtl="0">
              <a:spcBef>
                <a:spcPts val="0"/>
              </a:spcBef>
              <a:buNone/>
              <a:defRPr>
                <a:solidFill>
                  <a:schemeClr val="lt1"/>
                </a:solidFill>
              </a:defRPr>
            </a:lvl3pPr>
            <a:lvl4pPr lvl="3" rtl="0">
              <a:spcBef>
                <a:spcPts val="0"/>
              </a:spcBef>
              <a:buNone/>
              <a:defRPr>
                <a:solidFill>
                  <a:schemeClr val="lt1"/>
                </a:solidFill>
              </a:defRPr>
            </a:lvl4pPr>
            <a:lvl5pPr lvl="4" rtl="0">
              <a:spcBef>
                <a:spcPts val="0"/>
              </a:spcBef>
              <a:buNone/>
              <a:defRPr>
                <a:solidFill>
                  <a:schemeClr val="lt1"/>
                </a:solidFill>
              </a:defRPr>
            </a:lvl5pPr>
            <a:lvl6pPr lvl="5" rtl="0">
              <a:spcBef>
                <a:spcPts val="0"/>
              </a:spcBef>
              <a:buNone/>
              <a:defRPr>
                <a:solidFill>
                  <a:schemeClr val="lt1"/>
                </a:solidFill>
              </a:defRPr>
            </a:lvl6pPr>
            <a:lvl7pPr lvl="6" rtl="0">
              <a:spcBef>
                <a:spcPts val="0"/>
              </a:spcBef>
              <a:buNone/>
              <a:defRPr>
                <a:solidFill>
                  <a:schemeClr val="lt1"/>
                </a:solidFill>
              </a:defRPr>
            </a:lvl7pPr>
            <a:lvl8pPr lvl="7" rtl="0">
              <a:spcBef>
                <a:spcPts val="0"/>
              </a:spcBef>
              <a:buNone/>
              <a:defRPr>
                <a:solidFill>
                  <a:schemeClr val="lt1"/>
                </a:solidFill>
              </a:defRPr>
            </a:lvl8pPr>
            <a:lvl9pPr lvl="8" rtl="0">
              <a:spcBef>
                <a:spcPts val="0"/>
              </a:spcBef>
              <a:buNone/>
              <a:defRPr>
                <a:solidFill>
                  <a:schemeClr val="lt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1" name="Shape 21"/>
        <p:cNvGrpSpPr/>
        <p:nvPr/>
      </p:nvGrpSpPr>
      <p:grpSpPr>
        <a:xfrm>
          <a:off x="0" y="0"/>
          <a:ext cx="0" cy="0"/>
          <a:chOff x="0" y="0"/>
          <a:chExt cx="0" cy="0"/>
        </a:xfrm>
      </p:grpSpPr>
      <p:cxnSp>
        <p:nvCxnSpPr>
          <p:cNvPr id="22" name="Shape 22"/>
          <p:cNvCxnSpPr/>
          <p:nvPr/>
        </p:nvCxnSpPr>
        <p:spPr>
          <a:xfrm>
            <a:off x="2477724" y="415650"/>
            <a:ext cx="6244200" cy="0"/>
          </a:xfrm>
          <a:prstGeom prst="straightConnector1">
            <a:avLst/>
          </a:prstGeom>
          <a:noFill/>
          <a:ln cap="flat" cmpd="sng" w="38100">
            <a:solidFill>
              <a:schemeClr val="dk2"/>
            </a:solidFill>
            <a:prstDash val="solid"/>
            <a:round/>
            <a:headEnd len="med" w="med" type="none"/>
            <a:tailEnd len="med" w="med" type="none"/>
          </a:ln>
        </p:spPr>
      </p:cxnSp>
      <p:cxnSp>
        <p:nvCxnSpPr>
          <p:cNvPr id="23" name="Shape 23"/>
          <p:cNvCxnSpPr/>
          <p:nvPr/>
        </p:nvCxnSpPr>
        <p:spPr>
          <a:xfrm>
            <a:off x="2477724" y="4740000"/>
            <a:ext cx="6244200" cy="0"/>
          </a:xfrm>
          <a:prstGeom prst="straightConnector1">
            <a:avLst/>
          </a:prstGeom>
          <a:noFill/>
          <a:ln cap="flat" cmpd="sng" w="19050">
            <a:solidFill>
              <a:schemeClr val="dk2"/>
            </a:solidFill>
            <a:prstDash val="solid"/>
            <a:round/>
            <a:headEnd len="med" w="med" type="none"/>
            <a:tailEnd len="med" w="med" type="none"/>
          </a:ln>
        </p:spPr>
      </p:cxnSp>
      <p:cxnSp>
        <p:nvCxnSpPr>
          <p:cNvPr id="24" name="Shape 24"/>
          <p:cNvCxnSpPr/>
          <p:nvPr/>
        </p:nvCxnSpPr>
        <p:spPr>
          <a:xfrm>
            <a:off x="425198" y="415650"/>
            <a:ext cx="183300" cy="0"/>
          </a:xfrm>
          <a:prstGeom prst="straightConnector1">
            <a:avLst/>
          </a:prstGeom>
          <a:noFill/>
          <a:ln cap="flat" cmpd="sng" w="19050">
            <a:solidFill>
              <a:schemeClr val="dk2"/>
            </a:solidFill>
            <a:prstDash val="solid"/>
            <a:round/>
            <a:headEnd len="med" w="med" type="none"/>
            <a:tailEnd len="med" w="med" type="none"/>
          </a:ln>
        </p:spPr>
      </p:cxnSp>
      <p:sp>
        <p:nvSpPr>
          <p:cNvPr id="25" name="Shape 25"/>
          <p:cNvSpPr txBox="1"/>
          <p:nvPr>
            <p:ph type="title"/>
          </p:nvPr>
        </p:nvSpPr>
        <p:spPr>
          <a:xfrm>
            <a:off x="2400250" y="575950"/>
            <a:ext cx="6321600" cy="635400"/>
          </a:xfrm>
          <a:prstGeom prst="rect">
            <a:avLst/>
          </a:prstGeom>
        </p:spPr>
        <p:txBody>
          <a:bodyPr anchorCtr="0" anchor="t" bIns="91425" lIns="91425" spcFirstLastPara="1" rIns="91425" wrap="square" tIns="91425"/>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6" name="Shape 26"/>
          <p:cNvSpPr txBox="1"/>
          <p:nvPr>
            <p:ph idx="1" type="body"/>
          </p:nvPr>
        </p:nvSpPr>
        <p:spPr>
          <a:xfrm>
            <a:off x="2410112" y="1595776"/>
            <a:ext cx="6321600" cy="30024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7" name="Shape 2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8" name="Shape 28"/>
        <p:cNvGrpSpPr/>
        <p:nvPr/>
      </p:nvGrpSpPr>
      <p:grpSpPr>
        <a:xfrm>
          <a:off x="0" y="0"/>
          <a:ext cx="0" cy="0"/>
          <a:chOff x="0" y="0"/>
          <a:chExt cx="0" cy="0"/>
        </a:xfrm>
      </p:grpSpPr>
      <p:cxnSp>
        <p:nvCxnSpPr>
          <p:cNvPr id="29" name="Shape 29"/>
          <p:cNvCxnSpPr/>
          <p:nvPr/>
        </p:nvCxnSpPr>
        <p:spPr>
          <a:xfrm>
            <a:off x="2477724" y="415650"/>
            <a:ext cx="6244200" cy="0"/>
          </a:xfrm>
          <a:prstGeom prst="straightConnector1">
            <a:avLst/>
          </a:prstGeom>
          <a:noFill/>
          <a:ln cap="flat" cmpd="sng" w="38100">
            <a:solidFill>
              <a:schemeClr val="dk2"/>
            </a:solidFill>
            <a:prstDash val="solid"/>
            <a:round/>
            <a:headEnd len="med" w="med" type="none"/>
            <a:tailEnd len="med" w="med" type="none"/>
          </a:ln>
        </p:spPr>
      </p:cxnSp>
      <p:cxnSp>
        <p:nvCxnSpPr>
          <p:cNvPr id="30" name="Shape 30"/>
          <p:cNvCxnSpPr/>
          <p:nvPr/>
        </p:nvCxnSpPr>
        <p:spPr>
          <a:xfrm>
            <a:off x="2477724" y="4740000"/>
            <a:ext cx="6244200" cy="0"/>
          </a:xfrm>
          <a:prstGeom prst="straightConnector1">
            <a:avLst/>
          </a:prstGeom>
          <a:noFill/>
          <a:ln cap="flat" cmpd="sng" w="19050">
            <a:solidFill>
              <a:schemeClr val="dk2"/>
            </a:solidFill>
            <a:prstDash val="solid"/>
            <a:round/>
            <a:headEnd len="med" w="med" type="none"/>
            <a:tailEnd len="med" w="med" type="none"/>
          </a:ln>
        </p:spPr>
      </p:cxnSp>
      <p:cxnSp>
        <p:nvCxnSpPr>
          <p:cNvPr id="31" name="Shape 31"/>
          <p:cNvCxnSpPr/>
          <p:nvPr/>
        </p:nvCxnSpPr>
        <p:spPr>
          <a:xfrm>
            <a:off x="425198" y="415650"/>
            <a:ext cx="183300" cy="0"/>
          </a:xfrm>
          <a:prstGeom prst="straightConnector1">
            <a:avLst/>
          </a:prstGeom>
          <a:noFill/>
          <a:ln cap="flat" cmpd="sng" w="19050">
            <a:solidFill>
              <a:schemeClr val="dk2"/>
            </a:solidFill>
            <a:prstDash val="solid"/>
            <a:round/>
            <a:headEnd len="med" w="med" type="none"/>
            <a:tailEnd len="med" w="med" type="none"/>
          </a:ln>
        </p:spPr>
      </p:cxnSp>
      <p:sp>
        <p:nvSpPr>
          <p:cNvPr id="32" name="Shape 32"/>
          <p:cNvSpPr txBox="1"/>
          <p:nvPr>
            <p:ph type="title"/>
          </p:nvPr>
        </p:nvSpPr>
        <p:spPr>
          <a:xfrm>
            <a:off x="2400250" y="575950"/>
            <a:ext cx="6321600" cy="635400"/>
          </a:xfrm>
          <a:prstGeom prst="rect">
            <a:avLst/>
          </a:prstGeom>
        </p:spPr>
        <p:txBody>
          <a:bodyPr anchorCtr="0" anchor="t" bIns="91425" lIns="91425" spcFirstLastPara="1" rIns="91425" wrap="square" tIns="91425"/>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3" name="Shape 33"/>
          <p:cNvSpPr txBox="1"/>
          <p:nvPr>
            <p:ph idx="1" type="body"/>
          </p:nvPr>
        </p:nvSpPr>
        <p:spPr>
          <a:xfrm>
            <a:off x="2400303" y="1602675"/>
            <a:ext cx="3071400" cy="3002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4" name="Shape 34"/>
          <p:cNvSpPr txBox="1"/>
          <p:nvPr>
            <p:ph idx="2" type="body"/>
          </p:nvPr>
        </p:nvSpPr>
        <p:spPr>
          <a:xfrm>
            <a:off x="5650572" y="1602675"/>
            <a:ext cx="3071400" cy="3002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5" name="Shape 3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6" name="Shape 36"/>
        <p:cNvGrpSpPr/>
        <p:nvPr/>
      </p:nvGrpSpPr>
      <p:grpSpPr>
        <a:xfrm>
          <a:off x="0" y="0"/>
          <a:ext cx="0" cy="0"/>
          <a:chOff x="0" y="0"/>
          <a:chExt cx="0" cy="0"/>
        </a:xfrm>
      </p:grpSpPr>
      <p:sp>
        <p:nvSpPr>
          <p:cNvPr id="37" name="Shape 37"/>
          <p:cNvSpPr txBox="1"/>
          <p:nvPr>
            <p:ph type="title"/>
          </p:nvPr>
        </p:nvSpPr>
        <p:spPr>
          <a:xfrm>
            <a:off x="303300" y="411575"/>
            <a:ext cx="8520600" cy="639600"/>
          </a:xfrm>
          <a:prstGeom prst="rect">
            <a:avLst/>
          </a:prstGeom>
        </p:spPr>
        <p:txBody>
          <a:bodyPr anchorCtr="0" anchor="t" bIns="91425" lIns="91425" spcFirstLastPara="1" rIns="91425" wrap="square" tIns="91425"/>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8" name="Shape 38"/>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9" name="Shape 39"/>
        <p:cNvGrpSpPr/>
        <p:nvPr/>
      </p:nvGrpSpPr>
      <p:grpSpPr>
        <a:xfrm>
          <a:off x="0" y="0"/>
          <a:ext cx="0" cy="0"/>
          <a:chOff x="0" y="0"/>
          <a:chExt cx="0" cy="0"/>
        </a:xfrm>
      </p:grpSpPr>
      <p:cxnSp>
        <p:nvCxnSpPr>
          <p:cNvPr id="40" name="Shape 40"/>
          <p:cNvCxnSpPr/>
          <p:nvPr/>
        </p:nvCxnSpPr>
        <p:spPr>
          <a:xfrm>
            <a:off x="425198" y="415650"/>
            <a:ext cx="183300" cy="0"/>
          </a:xfrm>
          <a:prstGeom prst="straightConnector1">
            <a:avLst/>
          </a:prstGeom>
          <a:noFill/>
          <a:ln cap="flat" cmpd="sng" w="19050">
            <a:solidFill>
              <a:schemeClr val="dk2"/>
            </a:solidFill>
            <a:prstDash val="solid"/>
            <a:round/>
            <a:headEnd len="med" w="med" type="none"/>
            <a:tailEnd len="med" w="med" type="none"/>
          </a:ln>
        </p:spPr>
      </p:cxnSp>
      <p:sp>
        <p:nvSpPr>
          <p:cNvPr id="41" name="Shape 41"/>
          <p:cNvSpPr txBox="1"/>
          <p:nvPr>
            <p:ph type="title"/>
          </p:nvPr>
        </p:nvSpPr>
        <p:spPr>
          <a:xfrm>
            <a:off x="319500" y="936600"/>
            <a:ext cx="2808000" cy="755700"/>
          </a:xfrm>
          <a:prstGeom prst="rect">
            <a:avLst/>
          </a:prstGeom>
        </p:spPr>
        <p:txBody>
          <a:bodyPr anchorCtr="0" anchor="b" bIns="91425" lIns="91425" spcFirstLastPara="1" rIns="91425" wrap="square" tIns="91425"/>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2" name="Shape 42"/>
          <p:cNvSpPr txBox="1"/>
          <p:nvPr>
            <p:ph idx="1" type="body"/>
          </p:nvPr>
        </p:nvSpPr>
        <p:spPr>
          <a:xfrm>
            <a:off x="319500" y="1846804"/>
            <a:ext cx="2808000" cy="28062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3" name="Shape 43"/>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rgbClr val="353535"/>
        </a:solidFill>
      </p:bgPr>
    </p:bg>
    <p:spTree>
      <p:nvGrpSpPr>
        <p:cNvPr id="44" name="Shape 44"/>
        <p:cNvGrpSpPr/>
        <p:nvPr/>
      </p:nvGrpSpPr>
      <p:grpSpPr>
        <a:xfrm>
          <a:off x="0" y="0"/>
          <a:ext cx="0" cy="0"/>
          <a:chOff x="0" y="0"/>
          <a:chExt cx="0" cy="0"/>
        </a:xfrm>
      </p:grpSpPr>
      <p:cxnSp>
        <p:nvCxnSpPr>
          <p:cNvPr id="45" name="Shape 45"/>
          <p:cNvCxnSpPr/>
          <p:nvPr/>
        </p:nvCxnSpPr>
        <p:spPr>
          <a:xfrm>
            <a:off x="425198" y="415650"/>
            <a:ext cx="183300" cy="0"/>
          </a:xfrm>
          <a:prstGeom prst="straightConnector1">
            <a:avLst/>
          </a:prstGeom>
          <a:noFill/>
          <a:ln cap="flat" cmpd="sng" w="19050">
            <a:solidFill>
              <a:schemeClr val="lt1"/>
            </a:solidFill>
            <a:prstDash val="solid"/>
            <a:round/>
            <a:headEnd len="med" w="med" type="none"/>
            <a:tailEnd len="med" w="med" type="none"/>
          </a:ln>
        </p:spPr>
      </p:cxnSp>
      <p:sp>
        <p:nvSpPr>
          <p:cNvPr id="46" name="Shape 46"/>
          <p:cNvSpPr txBox="1"/>
          <p:nvPr>
            <p:ph type="title"/>
          </p:nvPr>
        </p:nvSpPr>
        <p:spPr>
          <a:xfrm>
            <a:off x="283103" y="712141"/>
            <a:ext cx="6244200" cy="3835500"/>
          </a:xfrm>
          <a:prstGeom prst="rect">
            <a:avLst/>
          </a:prstGeom>
        </p:spPr>
        <p:txBody>
          <a:bodyPr anchorCtr="0" anchor="ctr" bIns="91425" lIns="91425" spcFirstLastPara="1" rIns="91425" wrap="square" tIns="91425"/>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47" name="Shape 4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spcBef>
                <a:spcPts val="0"/>
              </a:spcBef>
              <a:buNone/>
              <a:defRPr>
                <a:solidFill>
                  <a:schemeClr val="lt1"/>
                </a:solidFill>
              </a:defRPr>
            </a:lvl1pPr>
            <a:lvl2pPr lvl="1" rtl="0">
              <a:spcBef>
                <a:spcPts val="0"/>
              </a:spcBef>
              <a:buNone/>
              <a:defRPr>
                <a:solidFill>
                  <a:schemeClr val="lt1"/>
                </a:solidFill>
              </a:defRPr>
            </a:lvl2pPr>
            <a:lvl3pPr lvl="2" rtl="0">
              <a:spcBef>
                <a:spcPts val="0"/>
              </a:spcBef>
              <a:buNone/>
              <a:defRPr>
                <a:solidFill>
                  <a:schemeClr val="lt1"/>
                </a:solidFill>
              </a:defRPr>
            </a:lvl3pPr>
            <a:lvl4pPr lvl="3" rtl="0">
              <a:spcBef>
                <a:spcPts val="0"/>
              </a:spcBef>
              <a:buNone/>
              <a:defRPr>
                <a:solidFill>
                  <a:schemeClr val="lt1"/>
                </a:solidFill>
              </a:defRPr>
            </a:lvl4pPr>
            <a:lvl5pPr lvl="4" rtl="0">
              <a:spcBef>
                <a:spcPts val="0"/>
              </a:spcBef>
              <a:buNone/>
              <a:defRPr>
                <a:solidFill>
                  <a:schemeClr val="lt1"/>
                </a:solidFill>
              </a:defRPr>
            </a:lvl5pPr>
            <a:lvl6pPr lvl="5" rtl="0">
              <a:spcBef>
                <a:spcPts val="0"/>
              </a:spcBef>
              <a:buNone/>
              <a:defRPr>
                <a:solidFill>
                  <a:schemeClr val="lt1"/>
                </a:solidFill>
              </a:defRPr>
            </a:lvl6pPr>
            <a:lvl7pPr lvl="6" rtl="0">
              <a:spcBef>
                <a:spcPts val="0"/>
              </a:spcBef>
              <a:buNone/>
              <a:defRPr>
                <a:solidFill>
                  <a:schemeClr val="lt1"/>
                </a:solidFill>
              </a:defRPr>
            </a:lvl7pPr>
            <a:lvl8pPr lvl="7" rtl="0">
              <a:spcBef>
                <a:spcPts val="0"/>
              </a:spcBef>
              <a:buNone/>
              <a:defRPr>
                <a:solidFill>
                  <a:schemeClr val="lt1"/>
                </a:solidFill>
              </a:defRPr>
            </a:lvl8pPr>
            <a:lvl9pPr lvl="8" rtl="0">
              <a:spcBef>
                <a:spcPts val="0"/>
              </a:spcBef>
              <a:buNone/>
              <a:defRPr>
                <a:solidFill>
                  <a:schemeClr val="lt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8" name="Shape 48"/>
        <p:cNvGrpSpPr/>
        <p:nvPr/>
      </p:nvGrpSpPr>
      <p:grpSpPr>
        <a:xfrm>
          <a:off x="0" y="0"/>
          <a:ext cx="0" cy="0"/>
          <a:chOff x="0" y="0"/>
          <a:chExt cx="0" cy="0"/>
        </a:xfrm>
      </p:grpSpPr>
      <p:sp>
        <p:nvSpPr>
          <p:cNvPr id="49" name="Shape 49"/>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50" name="Shape 50"/>
          <p:cNvCxnSpPr/>
          <p:nvPr/>
        </p:nvCxnSpPr>
        <p:spPr>
          <a:xfrm>
            <a:off x="5029675" y="4495500"/>
            <a:ext cx="468300" cy="0"/>
          </a:xfrm>
          <a:prstGeom prst="straightConnector1">
            <a:avLst/>
          </a:prstGeom>
          <a:noFill/>
          <a:ln cap="flat" cmpd="sng" w="19050">
            <a:solidFill>
              <a:schemeClr val="lt1"/>
            </a:solidFill>
            <a:prstDash val="solid"/>
            <a:round/>
            <a:headEnd len="med" w="med" type="none"/>
            <a:tailEnd len="med" w="med" type="none"/>
          </a:ln>
        </p:spPr>
      </p:cxnSp>
      <p:sp>
        <p:nvSpPr>
          <p:cNvPr id="51" name="Shape 51"/>
          <p:cNvSpPr txBox="1"/>
          <p:nvPr>
            <p:ph type="title"/>
          </p:nvPr>
        </p:nvSpPr>
        <p:spPr>
          <a:xfrm>
            <a:off x="265500" y="1397350"/>
            <a:ext cx="4045200" cy="1318200"/>
          </a:xfrm>
          <a:prstGeom prst="rect">
            <a:avLst/>
          </a:prstGeom>
        </p:spPr>
        <p:txBody>
          <a:bodyPr anchorCtr="0" anchor="b" bIns="91425" lIns="91425" spcFirstLastPara="1" rIns="91425" wrap="square" tIns="91425"/>
          <a:lstStyle>
            <a:lvl1pPr lvl="0" rtl="0" algn="ctr">
              <a:spcBef>
                <a:spcPts val="0"/>
              </a:spcBef>
              <a:spcAft>
                <a:spcPts val="0"/>
              </a:spcAft>
              <a:buClr>
                <a:schemeClr val="dk1"/>
              </a:buClr>
              <a:buSzPts val="3600"/>
              <a:buNone/>
              <a:defRPr sz="3600">
                <a:solidFill>
                  <a:schemeClr val="dk1"/>
                </a:solidFill>
              </a:defRPr>
            </a:lvl1pPr>
            <a:lvl2pPr lvl="1" rtl="0" algn="ctr">
              <a:spcBef>
                <a:spcPts val="0"/>
              </a:spcBef>
              <a:spcAft>
                <a:spcPts val="0"/>
              </a:spcAft>
              <a:buClr>
                <a:schemeClr val="dk1"/>
              </a:buClr>
              <a:buSzPts val="3600"/>
              <a:buNone/>
              <a:defRPr sz="3600">
                <a:solidFill>
                  <a:schemeClr val="dk1"/>
                </a:solidFill>
              </a:defRPr>
            </a:lvl2pPr>
            <a:lvl3pPr lvl="2" rtl="0" algn="ctr">
              <a:spcBef>
                <a:spcPts val="0"/>
              </a:spcBef>
              <a:spcAft>
                <a:spcPts val="0"/>
              </a:spcAft>
              <a:buClr>
                <a:schemeClr val="dk1"/>
              </a:buClr>
              <a:buSzPts val="3600"/>
              <a:buNone/>
              <a:defRPr sz="3600">
                <a:solidFill>
                  <a:schemeClr val="dk1"/>
                </a:solidFill>
              </a:defRPr>
            </a:lvl3pPr>
            <a:lvl4pPr lvl="3" rtl="0" algn="ctr">
              <a:spcBef>
                <a:spcPts val="0"/>
              </a:spcBef>
              <a:spcAft>
                <a:spcPts val="0"/>
              </a:spcAft>
              <a:buClr>
                <a:schemeClr val="dk1"/>
              </a:buClr>
              <a:buSzPts val="3600"/>
              <a:buNone/>
              <a:defRPr sz="3600">
                <a:solidFill>
                  <a:schemeClr val="dk1"/>
                </a:solidFill>
              </a:defRPr>
            </a:lvl4pPr>
            <a:lvl5pPr lvl="4" rtl="0" algn="ctr">
              <a:spcBef>
                <a:spcPts val="0"/>
              </a:spcBef>
              <a:spcAft>
                <a:spcPts val="0"/>
              </a:spcAft>
              <a:buClr>
                <a:schemeClr val="dk1"/>
              </a:buClr>
              <a:buSzPts val="3600"/>
              <a:buNone/>
              <a:defRPr sz="3600">
                <a:solidFill>
                  <a:schemeClr val="dk1"/>
                </a:solidFill>
              </a:defRPr>
            </a:lvl5pPr>
            <a:lvl6pPr lvl="5" rtl="0" algn="ctr">
              <a:spcBef>
                <a:spcPts val="0"/>
              </a:spcBef>
              <a:spcAft>
                <a:spcPts val="0"/>
              </a:spcAft>
              <a:buClr>
                <a:schemeClr val="dk1"/>
              </a:buClr>
              <a:buSzPts val="3600"/>
              <a:buNone/>
              <a:defRPr sz="3600">
                <a:solidFill>
                  <a:schemeClr val="dk1"/>
                </a:solidFill>
              </a:defRPr>
            </a:lvl6pPr>
            <a:lvl7pPr lvl="6" rtl="0" algn="ctr">
              <a:spcBef>
                <a:spcPts val="0"/>
              </a:spcBef>
              <a:spcAft>
                <a:spcPts val="0"/>
              </a:spcAft>
              <a:buClr>
                <a:schemeClr val="dk1"/>
              </a:buClr>
              <a:buSzPts val="3600"/>
              <a:buNone/>
              <a:defRPr sz="3600">
                <a:solidFill>
                  <a:schemeClr val="dk1"/>
                </a:solidFill>
              </a:defRPr>
            </a:lvl7pPr>
            <a:lvl8pPr lvl="7" rtl="0" algn="ctr">
              <a:spcBef>
                <a:spcPts val="0"/>
              </a:spcBef>
              <a:spcAft>
                <a:spcPts val="0"/>
              </a:spcAft>
              <a:buClr>
                <a:schemeClr val="dk1"/>
              </a:buClr>
              <a:buSzPts val="3600"/>
              <a:buNone/>
              <a:defRPr sz="3600">
                <a:solidFill>
                  <a:schemeClr val="dk1"/>
                </a:solidFill>
              </a:defRPr>
            </a:lvl8pPr>
            <a:lvl9pPr lvl="8" rtl="0" algn="ctr">
              <a:spcBef>
                <a:spcPts val="0"/>
              </a:spcBef>
              <a:spcAft>
                <a:spcPts val="0"/>
              </a:spcAft>
              <a:buClr>
                <a:schemeClr val="dk1"/>
              </a:buClr>
              <a:buSzPts val="3600"/>
              <a:buNone/>
              <a:defRPr sz="3600">
                <a:solidFill>
                  <a:schemeClr val="dk1"/>
                </a:solidFill>
              </a:defRPr>
            </a:lvl9pPr>
          </a:lstStyle>
          <a:p/>
        </p:txBody>
      </p:sp>
      <p:sp>
        <p:nvSpPr>
          <p:cNvPr id="52" name="Shape 52"/>
          <p:cNvSpPr txBox="1"/>
          <p:nvPr>
            <p:ph idx="1" type="subTitle"/>
          </p:nvPr>
        </p:nvSpPr>
        <p:spPr>
          <a:xfrm>
            <a:off x="265500" y="2735371"/>
            <a:ext cx="4045200" cy="13455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3" name="Shape 53"/>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54" name="Shape 5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spcBef>
                <a:spcPts val="0"/>
              </a:spcBef>
              <a:buNone/>
              <a:defRPr>
                <a:solidFill>
                  <a:schemeClr val="lt1"/>
                </a:solidFill>
              </a:defRPr>
            </a:lvl1pPr>
            <a:lvl2pPr lvl="1" rtl="0">
              <a:spcBef>
                <a:spcPts val="0"/>
              </a:spcBef>
              <a:buNone/>
              <a:defRPr>
                <a:solidFill>
                  <a:schemeClr val="lt1"/>
                </a:solidFill>
              </a:defRPr>
            </a:lvl2pPr>
            <a:lvl3pPr lvl="2" rtl="0">
              <a:spcBef>
                <a:spcPts val="0"/>
              </a:spcBef>
              <a:buNone/>
              <a:defRPr>
                <a:solidFill>
                  <a:schemeClr val="lt1"/>
                </a:solidFill>
              </a:defRPr>
            </a:lvl3pPr>
            <a:lvl4pPr lvl="3" rtl="0">
              <a:spcBef>
                <a:spcPts val="0"/>
              </a:spcBef>
              <a:buNone/>
              <a:defRPr>
                <a:solidFill>
                  <a:schemeClr val="lt1"/>
                </a:solidFill>
              </a:defRPr>
            </a:lvl4pPr>
            <a:lvl5pPr lvl="4" rtl="0">
              <a:spcBef>
                <a:spcPts val="0"/>
              </a:spcBef>
              <a:buNone/>
              <a:defRPr>
                <a:solidFill>
                  <a:schemeClr val="lt1"/>
                </a:solidFill>
              </a:defRPr>
            </a:lvl5pPr>
            <a:lvl6pPr lvl="5" rtl="0">
              <a:spcBef>
                <a:spcPts val="0"/>
              </a:spcBef>
              <a:buNone/>
              <a:defRPr>
                <a:solidFill>
                  <a:schemeClr val="lt1"/>
                </a:solidFill>
              </a:defRPr>
            </a:lvl6pPr>
            <a:lvl7pPr lvl="6" rtl="0">
              <a:spcBef>
                <a:spcPts val="0"/>
              </a:spcBef>
              <a:buNone/>
              <a:defRPr>
                <a:solidFill>
                  <a:schemeClr val="lt1"/>
                </a:solidFill>
              </a:defRPr>
            </a:lvl7pPr>
            <a:lvl8pPr lvl="7" rtl="0">
              <a:spcBef>
                <a:spcPts val="0"/>
              </a:spcBef>
              <a:buNone/>
              <a:defRPr>
                <a:solidFill>
                  <a:schemeClr val="lt1"/>
                </a:solidFill>
              </a:defRPr>
            </a:lvl8pPr>
            <a:lvl9pPr lvl="8" rtl="0">
              <a:spcBef>
                <a:spcPts val="0"/>
              </a:spcBef>
              <a:buNone/>
              <a:defRPr>
                <a:solidFill>
                  <a:schemeClr val="lt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55" name="Shape 55"/>
        <p:cNvGrpSpPr/>
        <p:nvPr/>
      </p:nvGrpSpPr>
      <p:grpSpPr>
        <a:xfrm>
          <a:off x="0" y="0"/>
          <a:ext cx="0" cy="0"/>
          <a:chOff x="0" y="0"/>
          <a:chExt cx="0" cy="0"/>
        </a:xfrm>
      </p:grpSpPr>
      <p:cxnSp>
        <p:nvCxnSpPr>
          <p:cNvPr id="56" name="Shape 56"/>
          <p:cNvCxnSpPr/>
          <p:nvPr/>
        </p:nvCxnSpPr>
        <p:spPr>
          <a:xfrm>
            <a:off x="425200" y="4740000"/>
            <a:ext cx="8296800" cy="0"/>
          </a:xfrm>
          <a:prstGeom prst="straightConnector1">
            <a:avLst/>
          </a:prstGeom>
          <a:noFill/>
          <a:ln cap="flat" cmpd="sng" w="19050">
            <a:solidFill>
              <a:schemeClr val="dk2"/>
            </a:solidFill>
            <a:prstDash val="solid"/>
            <a:round/>
            <a:headEnd len="med" w="med" type="none"/>
            <a:tailEnd len="med" w="med" type="none"/>
          </a:ln>
        </p:spPr>
      </p:cxnSp>
      <p:cxnSp>
        <p:nvCxnSpPr>
          <p:cNvPr id="57" name="Shape 57"/>
          <p:cNvCxnSpPr/>
          <p:nvPr/>
        </p:nvCxnSpPr>
        <p:spPr>
          <a:xfrm>
            <a:off x="425198" y="415650"/>
            <a:ext cx="183300" cy="0"/>
          </a:xfrm>
          <a:prstGeom prst="straightConnector1">
            <a:avLst/>
          </a:prstGeom>
          <a:noFill/>
          <a:ln cap="flat" cmpd="sng" w="19050">
            <a:solidFill>
              <a:schemeClr val="dk2"/>
            </a:solidFill>
            <a:prstDash val="solid"/>
            <a:round/>
            <a:headEnd len="med" w="med" type="none"/>
            <a:tailEnd len="med" w="med" type="none"/>
          </a:ln>
        </p:spPr>
      </p:cxnSp>
      <p:sp>
        <p:nvSpPr>
          <p:cNvPr id="58" name="Shape 58"/>
          <p:cNvSpPr txBox="1"/>
          <p:nvPr>
            <p:ph idx="1" type="body"/>
          </p:nvPr>
        </p:nvSpPr>
        <p:spPr>
          <a:xfrm>
            <a:off x="328017" y="4226025"/>
            <a:ext cx="8388600" cy="3936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1800"/>
              <a:buNone/>
              <a:defRPr/>
            </a:lvl1pPr>
          </a:lstStyle>
          <a:p/>
        </p:txBody>
      </p:sp>
      <p:sp>
        <p:nvSpPr>
          <p:cNvPr id="59" name="Shape 5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wiss-2">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lstStyle>
            <a:lvl1pPr lvl="0"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7" name="Shape 7"/>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indent="-317500" lvl="1" marL="9144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rtl="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Shape 8"/>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lvl="0" rtl="0" algn="r">
              <a:spcBef>
                <a:spcPts val="0"/>
              </a:spcBef>
              <a:buNone/>
              <a:defRPr sz="1000">
                <a:solidFill>
                  <a:schemeClr val="dk2"/>
                </a:solidFill>
                <a:latin typeface="Lato"/>
                <a:ea typeface="Lato"/>
                <a:cs typeface="Lato"/>
                <a:sym typeface="Lato"/>
              </a:defRPr>
            </a:lvl1pPr>
            <a:lvl2pPr lvl="1" rtl="0" algn="r">
              <a:spcBef>
                <a:spcPts val="0"/>
              </a:spcBef>
              <a:buNone/>
              <a:defRPr sz="1000">
                <a:solidFill>
                  <a:schemeClr val="dk2"/>
                </a:solidFill>
                <a:latin typeface="Lato"/>
                <a:ea typeface="Lato"/>
                <a:cs typeface="Lato"/>
                <a:sym typeface="Lato"/>
              </a:defRPr>
            </a:lvl2pPr>
            <a:lvl3pPr lvl="2" rtl="0" algn="r">
              <a:spcBef>
                <a:spcPts val="0"/>
              </a:spcBef>
              <a:buNone/>
              <a:defRPr sz="1000">
                <a:solidFill>
                  <a:schemeClr val="dk2"/>
                </a:solidFill>
                <a:latin typeface="Lato"/>
                <a:ea typeface="Lato"/>
                <a:cs typeface="Lato"/>
                <a:sym typeface="Lato"/>
              </a:defRPr>
            </a:lvl3pPr>
            <a:lvl4pPr lvl="3" rtl="0" algn="r">
              <a:spcBef>
                <a:spcPts val="0"/>
              </a:spcBef>
              <a:buNone/>
              <a:defRPr sz="1000">
                <a:solidFill>
                  <a:schemeClr val="dk2"/>
                </a:solidFill>
                <a:latin typeface="Lato"/>
                <a:ea typeface="Lato"/>
                <a:cs typeface="Lato"/>
                <a:sym typeface="Lato"/>
              </a:defRPr>
            </a:lvl4pPr>
            <a:lvl5pPr lvl="4" rtl="0" algn="r">
              <a:spcBef>
                <a:spcPts val="0"/>
              </a:spcBef>
              <a:buNone/>
              <a:defRPr sz="1000">
                <a:solidFill>
                  <a:schemeClr val="dk2"/>
                </a:solidFill>
                <a:latin typeface="Lato"/>
                <a:ea typeface="Lato"/>
                <a:cs typeface="Lato"/>
                <a:sym typeface="Lato"/>
              </a:defRPr>
            </a:lvl5pPr>
            <a:lvl6pPr lvl="5" rtl="0" algn="r">
              <a:spcBef>
                <a:spcPts val="0"/>
              </a:spcBef>
              <a:buNone/>
              <a:defRPr sz="1000">
                <a:solidFill>
                  <a:schemeClr val="dk2"/>
                </a:solidFill>
                <a:latin typeface="Lato"/>
                <a:ea typeface="Lato"/>
                <a:cs typeface="Lato"/>
                <a:sym typeface="Lato"/>
              </a:defRPr>
            </a:lvl6pPr>
            <a:lvl7pPr lvl="6" rtl="0" algn="r">
              <a:spcBef>
                <a:spcPts val="0"/>
              </a:spcBef>
              <a:buNone/>
              <a:defRPr sz="1000">
                <a:solidFill>
                  <a:schemeClr val="dk2"/>
                </a:solidFill>
                <a:latin typeface="Lato"/>
                <a:ea typeface="Lato"/>
                <a:cs typeface="Lato"/>
                <a:sym typeface="Lato"/>
              </a:defRPr>
            </a:lvl7pPr>
            <a:lvl8pPr lvl="7" rtl="0" algn="r">
              <a:spcBef>
                <a:spcPts val="0"/>
              </a:spcBef>
              <a:buNone/>
              <a:defRPr sz="1000">
                <a:solidFill>
                  <a:schemeClr val="dk2"/>
                </a:solidFill>
                <a:latin typeface="Lato"/>
                <a:ea typeface="Lato"/>
                <a:cs typeface="Lato"/>
                <a:sym typeface="Lato"/>
              </a:defRPr>
            </a:lvl8pPr>
            <a:lvl9pPr lvl="8" rtl="0" algn="r">
              <a:spcBef>
                <a:spcPts val="0"/>
              </a:spcBef>
              <a:buNone/>
              <a:defRPr sz="1000">
                <a:solidFill>
                  <a:schemeClr val="dk2"/>
                </a:solidFill>
                <a:latin typeface="Lato"/>
                <a:ea typeface="Lato"/>
                <a:cs typeface="Lato"/>
                <a:sym typeface="Lato"/>
              </a:defRPr>
            </a:lvl9pPr>
          </a:lstStyle>
          <a:p>
            <a:pPr indent="0" lvl="0" marL="0">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15.png"/><Relationship Id="rId5"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9.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20.png"/><Relationship Id="rId4" Type="http://schemas.openxmlformats.org/officeDocument/2006/relationships/image" Target="../media/image12.png"/><Relationship Id="rId5"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2.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12.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12.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12.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 Id="rId3" Type="http://schemas.openxmlformats.org/officeDocument/2006/relationships/image" Target="../media/image12.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12.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17.png"/><Relationship Id="rId6"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sp>
        <p:nvSpPr>
          <p:cNvPr id="72" name="Shape 72"/>
          <p:cNvSpPr txBox="1"/>
          <p:nvPr>
            <p:ph type="ctrTitle"/>
          </p:nvPr>
        </p:nvSpPr>
        <p:spPr>
          <a:xfrm>
            <a:off x="2371725" y="630225"/>
            <a:ext cx="6331500" cy="15420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FAKE NEWS </a:t>
            </a:r>
            <a:endParaRPr/>
          </a:p>
        </p:txBody>
      </p:sp>
      <p:sp>
        <p:nvSpPr>
          <p:cNvPr id="73" name="Shape 73"/>
          <p:cNvSpPr txBox="1"/>
          <p:nvPr>
            <p:ph idx="1" type="subTitle"/>
          </p:nvPr>
        </p:nvSpPr>
        <p:spPr>
          <a:xfrm>
            <a:off x="2390275" y="3238450"/>
            <a:ext cx="6331500" cy="12417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sz="2000"/>
              <a:t>A guide by Rasmeet Mohar and Geeth Makepeace </a:t>
            </a:r>
            <a:endParaRPr b="1" sz="20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32" name="Shape 132"/>
        <p:cNvGrpSpPr/>
        <p:nvPr/>
      </p:nvGrpSpPr>
      <p:grpSpPr>
        <a:xfrm>
          <a:off x="0" y="0"/>
          <a:ext cx="0" cy="0"/>
          <a:chOff x="0" y="0"/>
          <a:chExt cx="0" cy="0"/>
        </a:xfrm>
      </p:grpSpPr>
      <p:sp>
        <p:nvSpPr>
          <p:cNvPr id="133" name="Shape 133"/>
          <p:cNvSpPr txBox="1"/>
          <p:nvPr>
            <p:ph idx="4294967295" type="body"/>
          </p:nvPr>
        </p:nvSpPr>
        <p:spPr>
          <a:xfrm>
            <a:off x="624025" y="336779"/>
            <a:ext cx="3432900" cy="628800"/>
          </a:xfrm>
          <a:prstGeom prst="rect">
            <a:avLst/>
          </a:prstGeom>
        </p:spPr>
        <p:txBody>
          <a:bodyPr anchorCtr="0" anchor="t" bIns="91425" lIns="91425" spcFirstLastPara="1" rIns="91425" wrap="square" tIns="91425">
            <a:noAutofit/>
          </a:bodyPr>
          <a:lstStyle/>
          <a:p>
            <a:pPr indent="0" lvl="0" marL="0" rtl="0">
              <a:spcBef>
                <a:spcPts val="0"/>
              </a:spcBef>
              <a:spcAft>
                <a:spcPts val="1000"/>
              </a:spcAft>
              <a:buNone/>
            </a:pPr>
            <a:r>
              <a:rPr b="1" lang="en" sz="3000">
                <a:solidFill>
                  <a:srgbClr val="FFFFFF"/>
                </a:solidFill>
                <a:latin typeface="Raleway"/>
                <a:ea typeface="Raleway"/>
                <a:cs typeface="Raleway"/>
                <a:sym typeface="Raleway"/>
              </a:rPr>
              <a:t>Regulation of the Printing Press </a:t>
            </a:r>
            <a:endParaRPr b="1" sz="3000">
              <a:solidFill>
                <a:srgbClr val="FFFFFF"/>
              </a:solidFill>
              <a:latin typeface="Raleway"/>
              <a:ea typeface="Raleway"/>
              <a:cs typeface="Raleway"/>
              <a:sym typeface="Raleway"/>
            </a:endParaRPr>
          </a:p>
        </p:txBody>
      </p:sp>
      <p:sp>
        <p:nvSpPr>
          <p:cNvPr id="134" name="Shape 134"/>
          <p:cNvSpPr txBox="1"/>
          <p:nvPr/>
        </p:nvSpPr>
        <p:spPr>
          <a:xfrm>
            <a:off x="4056925" y="325175"/>
            <a:ext cx="4851900" cy="4756500"/>
          </a:xfrm>
          <a:prstGeom prst="rect">
            <a:avLst/>
          </a:prstGeom>
          <a:solidFill>
            <a:srgbClr val="FFFFFF"/>
          </a:solidFill>
          <a:ln>
            <a:noFill/>
          </a:ln>
        </p:spPr>
        <p:txBody>
          <a:bodyPr anchorCtr="0" anchor="t" bIns="91425" lIns="91425" spcFirstLastPara="1" rIns="91425" wrap="square" tIns="91425">
            <a:noAutofit/>
          </a:bodyPr>
          <a:lstStyle/>
          <a:p>
            <a:pPr indent="-298450" lvl="0" marL="457200" rtl="0">
              <a:lnSpc>
                <a:spcPct val="140000"/>
              </a:lnSpc>
              <a:spcBef>
                <a:spcPts val="0"/>
              </a:spcBef>
              <a:spcAft>
                <a:spcPts val="0"/>
              </a:spcAft>
              <a:buClr>
                <a:schemeClr val="dk2"/>
              </a:buClr>
              <a:buSzPts val="1100"/>
              <a:buFont typeface="Raleway"/>
              <a:buChar char="●"/>
            </a:pPr>
            <a:r>
              <a:rPr lang="en" sz="1100">
                <a:solidFill>
                  <a:schemeClr val="dk2"/>
                </a:solidFill>
                <a:latin typeface="Raleway"/>
                <a:ea typeface="Raleway"/>
                <a:cs typeface="Raleway"/>
                <a:sym typeface="Raleway"/>
              </a:rPr>
              <a:t>Widespread licensing of all printers by the state and/or the requirement for advance approval by church authorities for texts to be published. </a:t>
            </a:r>
            <a:endParaRPr sz="1100">
              <a:solidFill>
                <a:schemeClr val="dk2"/>
              </a:solidFill>
              <a:latin typeface="Raleway"/>
              <a:ea typeface="Raleway"/>
              <a:cs typeface="Raleway"/>
              <a:sym typeface="Raleway"/>
            </a:endParaRPr>
          </a:p>
          <a:p>
            <a:pPr indent="0" lvl="0" marL="0" rtl="0">
              <a:lnSpc>
                <a:spcPct val="140000"/>
              </a:lnSpc>
              <a:spcBef>
                <a:spcPts val="0"/>
              </a:spcBef>
              <a:spcAft>
                <a:spcPts val="0"/>
              </a:spcAft>
              <a:buNone/>
            </a:pPr>
            <a:r>
              <a:t/>
            </a:r>
            <a:endParaRPr sz="1100">
              <a:solidFill>
                <a:schemeClr val="dk2"/>
              </a:solidFill>
              <a:latin typeface="Raleway"/>
              <a:ea typeface="Raleway"/>
              <a:cs typeface="Raleway"/>
              <a:sym typeface="Raleway"/>
            </a:endParaRPr>
          </a:p>
          <a:p>
            <a:pPr indent="-298450" lvl="0" marL="457200" rtl="0">
              <a:lnSpc>
                <a:spcPct val="140000"/>
              </a:lnSpc>
              <a:spcBef>
                <a:spcPts val="0"/>
              </a:spcBef>
              <a:spcAft>
                <a:spcPts val="0"/>
              </a:spcAft>
              <a:buClr>
                <a:schemeClr val="dk2"/>
              </a:buClr>
              <a:buSzPts val="1100"/>
              <a:buFont typeface="Raleway"/>
              <a:buChar char="●"/>
            </a:pPr>
            <a:r>
              <a:rPr lang="en" sz="1100">
                <a:solidFill>
                  <a:schemeClr val="dk2"/>
                </a:solidFill>
                <a:latin typeface="Raleway"/>
                <a:ea typeface="Raleway"/>
                <a:cs typeface="Raleway"/>
                <a:sym typeface="Raleway"/>
              </a:rPr>
              <a:t>The export and import of books was also controlled or forbidden. In more autocratic states, printing was banned for two hundred or more years.</a:t>
            </a:r>
            <a:endParaRPr sz="1100">
              <a:solidFill>
                <a:schemeClr val="dk2"/>
              </a:solidFill>
              <a:latin typeface="Raleway"/>
              <a:ea typeface="Raleway"/>
              <a:cs typeface="Raleway"/>
              <a:sym typeface="Raleway"/>
            </a:endParaRPr>
          </a:p>
          <a:p>
            <a:pPr indent="0" lvl="0" marL="0" rtl="0">
              <a:lnSpc>
                <a:spcPct val="140000"/>
              </a:lnSpc>
              <a:spcBef>
                <a:spcPts val="0"/>
              </a:spcBef>
              <a:spcAft>
                <a:spcPts val="0"/>
              </a:spcAft>
              <a:buNone/>
            </a:pPr>
            <a:r>
              <a:t/>
            </a:r>
            <a:endParaRPr sz="1100">
              <a:solidFill>
                <a:schemeClr val="dk2"/>
              </a:solidFill>
              <a:latin typeface="Raleway"/>
              <a:ea typeface="Raleway"/>
              <a:cs typeface="Raleway"/>
              <a:sym typeface="Raleway"/>
            </a:endParaRPr>
          </a:p>
          <a:p>
            <a:pPr indent="-298450" lvl="0" marL="457200" rtl="0">
              <a:lnSpc>
                <a:spcPct val="140000"/>
              </a:lnSpc>
              <a:spcBef>
                <a:spcPts val="0"/>
              </a:spcBef>
              <a:spcAft>
                <a:spcPts val="0"/>
              </a:spcAft>
              <a:buClr>
                <a:schemeClr val="dk2"/>
              </a:buClr>
              <a:buSzPts val="1100"/>
              <a:buFont typeface="Raleway"/>
              <a:buChar char="●"/>
            </a:pPr>
            <a:r>
              <a:rPr lang="en" sz="1100">
                <a:solidFill>
                  <a:schemeClr val="dk2"/>
                </a:solidFill>
                <a:latin typeface="Raleway"/>
                <a:ea typeface="Raleway"/>
                <a:cs typeface="Raleway"/>
                <a:sym typeface="Raleway"/>
              </a:rPr>
              <a:t>Between the 16th and 19th centuries struggle against restrictions on publication waged in the name of political freedom and human rights. </a:t>
            </a:r>
            <a:endParaRPr sz="1100">
              <a:solidFill>
                <a:schemeClr val="dk2"/>
              </a:solidFill>
              <a:latin typeface="Raleway"/>
              <a:ea typeface="Raleway"/>
              <a:cs typeface="Raleway"/>
              <a:sym typeface="Raleway"/>
            </a:endParaRPr>
          </a:p>
          <a:p>
            <a:pPr indent="0" lvl="0" marL="0" rtl="0">
              <a:lnSpc>
                <a:spcPct val="140000"/>
              </a:lnSpc>
              <a:spcBef>
                <a:spcPts val="0"/>
              </a:spcBef>
              <a:spcAft>
                <a:spcPts val="0"/>
              </a:spcAft>
              <a:buNone/>
            </a:pPr>
            <a:r>
              <a:t/>
            </a:r>
            <a:endParaRPr sz="1100">
              <a:solidFill>
                <a:schemeClr val="dk2"/>
              </a:solidFill>
              <a:latin typeface="Raleway"/>
              <a:ea typeface="Raleway"/>
              <a:cs typeface="Raleway"/>
              <a:sym typeface="Raleway"/>
            </a:endParaRPr>
          </a:p>
          <a:p>
            <a:pPr indent="-298450" lvl="0" marL="457200" rtl="0">
              <a:lnSpc>
                <a:spcPct val="140000"/>
              </a:lnSpc>
              <a:spcBef>
                <a:spcPts val="0"/>
              </a:spcBef>
              <a:spcAft>
                <a:spcPts val="0"/>
              </a:spcAft>
              <a:buClr>
                <a:schemeClr val="dk2"/>
              </a:buClr>
              <a:buSzPts val="1100"/>
              <a:buFont typeface="Raleway"/>
              <a:buChar char="●"/>
            </a:pPr>
            <a:r>
              <a:rPr lang="en" sz="1100">
                <a:solidFill>
                  <a:schemeClr val="dk2"/>
                </a:solidFill>
                <a:latin typeface="Raleway"/>
                <a:ea typeface="Raleway"/>
                <a:cs typeface="Raleway"/>
                <a:sym typeface="Raleway"/>
              </a:rPr>
              <a:t>The freedom to publish was achieved by gradual change in Britain and by revolution in France at the end of the eighteenth century and gradually in territories of the Austrian and Prussian Empires during the nineteenth century. </a:t>
            </a:r>
            <a:endParaRPr sz="1100">
              <a:latin typeface="Raleway"/>
              <a:ea typeface="Raleway"/>
              <a:cs typeface="Raleway"/>
              <a:sym typeface="Raleway"/>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38" name="Shape 138"/>
        <p:cNvGrpSpPr/>
        <p:nvPr/>
      </p:nvGrpSpPr>
      <p:grpSpPr>
        <a:xfrm>
          <a:off x="0" y="0"/>
          <a:ext cx="0" cy="0"/>
          <a:chOff x="0" y="0"/>
          <a:chExt cx="0" cy="0"/>
        </a:xfrm>
      </p:grpSpPr>
      <p:sp>
        <p:nvSpPr>
          <p:cNvPr id="139" name="Shape 139"/>
          <p:cNvSpPr txBox="1"/>
          <p:nvPr>
            <p:ph idx="1" type="body"/>
          </p:nvPr>
        </p:nvSpPr>
        <p:spPr>
          <a:xfrm>
            <a:off x="580425" y="164975"/>
            <a:ext cx="8475900" cy="10608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b="1" lang="en" sz="2400">
                <a:solidFill>
                  <a:schemeClr val="dk1"/>
                </a:solidFill>
                <a:latin typeface="Raleway"/>
                <a:ea typeface="Raleway"/>
                <a:cs typeface="Raleway"/>
                <a:sym typeface="Raleway"/>
              </a:rPr>
              <a:t>The Appearance of Fake News Continued Overtime: </a:t>
            </a:r>
            <a:endParaRPr sz="2400">
              <a:solidFill>
                <a:schemeClr val="dk1"/>
              </a:solidFill>
              <a:latin typeface="Raleway"/>
              <a:ea typeface="Raleway"/>
              <a:cs typeface="Raleway"/>
              <a:sym typeface="Raleway"/>
            </a:endParaRPr>
          </a:p>
          <a:p>
            <a:pPr indent="0" lvl="0" marL="0" rtl="0">
              <a:spcBef>
                <a:spcPts val="1600"/>
              </a:spcBef>
              <a:spcAft>
                <a:spcPts val="1600"/>
              </a:spcAft>
              <a:buClr>
                <a:schemeClr val="dk2"/>
              </a:buClr>
              <a:buSzPts val="1100"/>
              <a:buFont typeface="Arial"/>
              <a:buNone/>
            </a:pPr>
            <a:r>
              <a:t/>
            </a:r>
            <a:endParaRPr sz="1800">
              <a:solidFill>
                <a:srgbClr val="000000"/>
              </a:solidFill>
              <a:latin typeface="Raleway"/>
              <a:ea typeface="Raleway"/>
              <a:cs typeface="Raleway"/>
              <a:sym typeface="Raleway"/>
            </a:endParaRPr>
          </a:p>
        </p:txBody>
      </p:sp>
      <p:sp>
        <p:nvSpPr>
          <p:cNvPr id="140" name="Shape 140"/>
          <p:cNvSpPr txBox="1"/>
          <p:nvPr/>
        </p:nvSpPr>
        <p:spPr>
          <a:xfrm>
            <a:off x="70100" y="1225775"/>
            <a:ext cx="4203000" cy="39228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t/>
            </a:r>
            <a:endParaRPr b="1" sz="2400">
              <a:latin typeface="Raleway"/>
              <a:ea typeface="Raleway"/>
              <a:cs typeface="Raleway"/>
              <a:sym typeface="Raleway"/>
            </a:endParaRPr>
          </a:p>
          <a:p>
            <a:pPr indent="0" lvl="0" marL="0">
              <a:spcBef>
                <a:spcPts val="0"/>
              </a:spcBef>
              <a:spcAft>
                <a:spcPts val="0"/>
              </a:spcAft>
              <a:buNone/>
            </a:pPr>
            <a:r>
              <a:t/>
            </a:r>
            <a:endParaRPr>
              <a:latin typeface="Raleway"/>
              <a:ea typeface="Raleway"/>
              <a:cs typeface="Raleway"/>
              <a:sym typeface="Raleway"/>
            </a:endParaRPr>
          </a:p>
          <a:p>
            <a:pPr indent="-304800" lvl="0" marL="457200" rtl="0">
              <a:spcBef>
                <a:spcPts val="0"/>
              </a:spcBef>
              <a:spcAft>
                <a:spcPts val="0"/>
              </a:spcAft>
              <a:buSzPts val="1200"/>
              <a:buFont typeface="Raleway"/>
              <a:buChar char="●"/>
            </a:pPr>
            <a:r>
              <a:rPr lang="en" sz="1200">
                <a:solidFill>
                  <a:schemeClr val="dk2"/>
                </a:solidFill>
                <a:highlight>
                  <a:srgbClr val="FFFFFF"/>
                </a:highlight>
                <a:latin typeface="Raleway"/>
                <a:ea typeface="Raleway"/>
                <a:cs typeface="Raleway"/>
                <a:sym typeface="Raleway"/>
              </a:rPr>
              <a:t>Many films and plays displayed how journalism was viewed in a negative light </a:t>
            </a:r>
            <a:endParaRPr sz="1200">
              <a:solidFill>
                <a:schemeClr val="dk2"/>
              </a:solidFill>
              <a:highlight>
                <a:srgbClr val="FFFFFF"/>
              </a:highlight>
              <a:latin typeface="Raleway"/>
              <a:ea typeface="Raleway"/>
              <a:cs typeface="Raleway"/>
              <a:sym typeface="Raleway"/>
            </a:endParaRPr>
          </a:p>
          <a:p>
            <a:pPr indent="0" lvl="0" marL="0" rtl="0">
              <a:spcBef>
                <a:spcPts val="0"/>
              </a:spcBef>
              <a:spcAft>
                <a:spcPts val="0"/>
              </a:spcAft>
              <a:buNone/>
            </a:pPr>
            <a:r>
              <a:t/>
            </a:r>
            <a:endParaRPr sz="1200">
              <a:solidFill>
                <a:schemeClr val="dk2"/>
              </a:solidFill>
              <a:highlight>
                <a:srgbClr val="FFFFFF"/>
              </a:highlight>
              <a:latin typeface="Raleway"/>
              <a:ea typeface="Raleway"/>
              <a:cs typeface="Raleway"/>
              <a:sym typeface="Raleway"/>
            </a:endParaRPr>
          </a:p>
          <a:p>
            <a:pPr indent="-304800" lvl="0" marL="457200" rtl="0">
              <a:spcBef>
                <a:spcPts val="0"/>
              </a:spcBef>
              <a:spcAft>
                <a:spcPts val="0"/>
              </a:spcAft>
              <a:buSzPts val="1200"/>
              <a:buFont typeface="Raleway"/>
              <a:buChar char="●"/>
            </a:pPr>
            <a:r>
              <a:rPr lang="en" sz="1200">
                <a:solidFill>
                  <a:schemeClr val="dk2"/>
                </a:solidFill>
                <a:highlight>
                  <a:srgbClr val="FFFFFF"/>
                </a:highlight>
                <a:latin typeface="Raleway"/>
                <a:ea typeface="Raleway"/>
                <a:cs typeface="Raleway"/>
                <a:sym typeface="Raleway"/>
              </a:rPr>
              <a:t>Example : In 1928, former reporters Ben Hecht and Charles MacArthur wrote </a:t>
            </a:r>
            <a:r>
              <a:rPr i="1" lang="en" sz="1200">
                <a:solidFill>
                  <a:schemeClr val="dk2"/>
                </a:solidFill>
                <a:highlight>
                  <a:srgbClr val="FFFFFF"/>
                </a:highlight>
                <a:latin typeface="Raleway"/>
                <a:ea typeface="Raleway"/>
                <a:cs typeface="Raleway"/>
                <a:sym typeface="Raleway"/>
              </a:rPr>
              <a:t>The Front Page</a:t>
            </a:r>
            <a:r>
              <a:rPr lang="en" sz="1200">
                <a:solidFill>
                  <a:schemeClr val="dk2"/>
                </a:solidFill>
                <a:highlight>
                  <a:srgbClr val="FFFFFF"/>
                </a:highlight>
                <a:latin typeface="Raleway"/>
                <a:ea typeface="Raleway"/>
                <a:cs typeface="Raleway"/>
                <a:sym typeface="Raleway"/>
              </a:rPr>
              <a:t>, a hugely popular Broadway comedy that satirized the unscrupulousness of the newspaper business. </a:t>
            </a:r>
            <a:r>
              <a:rPr lang="en" sz="1200">
                <a:latin typeface="Raleway"/>
                <a:ea typeface="Raleway"/>
                <a:cs typeface="Raleway"/>
                <a:sym typeface="Raleway"/>
              </a:rPr>
              <a:t> </a:t>
            </a:r>
            <a:endParaRPr sz="1200">
              <a:latin typeface="Raleway"/>
              <a:ea typeface="Raleway"/>
              <a:cs typeface="Raleway"/>
              <a:sym typeface="Raleway"/>
            </a:endParaRPr>
          </a:p>
          <a:p>
            <a:pPr indent="0" lvl="0" marL="0" rtl="0">
              <a:spcBef>
                <a:spcPts val="0"/>
              </a:spcBef>
              <a:spcAft>
                <a:spcPts val="0"/>
              </a:spcAft>
              <a:buNone/>
            </a:pPr>
            <a:r>
              <a:t/>
            </a:r>
            <a:endParaRPr sz="1200">
              <a:latin typeface="Raleway"/>
              <a:ea typeface="Raleway"/>
              <a:cs typeface="Raleway"/>
              <a:sym typeface="Raleway"/>
            </a:endParaRPr>
          </a:p>
          <a:p>
            <a:pPr indent="-304800" lvl="0" marL="457200" rtl="0">
              <a:spcBef>
                <a:spcPts val="0"/>
              </a:spcBef>
              <a:spcAft>
                <a:spcPts val="0"/>
              </a:spcAft>
              <a:buSzPts val="1200"/>
              <a:buFont typeface="Raleway"/>
              <a:buChar char="●"/>
            </a:pPr>
            <a:r>
              <a:rPr lang="en" sz="1200">
                <a:solidFill>
                  <a:schemeClr val="dk2"/>
                </a:solidFill>
                <a:highlight>
                  <a:srgbClr val="FFFFFF"/>
                </a:highlight>
                <a:latin typeface="Raleway"/>
                <a:ea typeface="Raleway"/>
                <a:cs typeface="Raleway"/>
                <a:sym typeface="Raleway"/>
              </a:rPr>
              <a:t>To be a reporter, or “newspaperman,” on screen in the early 1930s was to be calculating, underhanded and altogether amoral </a:t>
            </a:r>
            <a:endParaRPr sz="1200">
              <a:solidFill>
                <a:schemeClr val="dk2"/>
              </a:solidFill>
              <a:highlight>
                <a:srgbClr val="FFFFFF"/>
              </a:highlight>
              <a:latin typeface="Raleway"/>
              <a:ea typeface="Raleway"/>
              <a:cs typeface="Raleway"/>
              <a:sym typeface="Raleway"/>
            </a:endParaRPr>
          </a:p>
          <a:p>
            <a:pPr indent="0" lvl="0" marL="0" rtl="0">
              <a:spcBef>
                <a:spcPts val="0"/>
              </a:spcBef>
              <a:spcAft>
                <a:spcPts val="0"/>
              </a:spcAft>
              <a:buNone/>
            </a:pPr>
            <a:r>
              <a:t/>
            </a:r>
            <a:endParaRPr sz="1300">
              <a:solidFill>
                <a:schemeClr val="dk2"/>
              </a:solidFill>
              <a:highlight>
                <a:srgbClr val="FFFFFF"/>
              </a:highlight>
              <a:latin typeface="Raleway"/>
              <a:ea typeface="Raleway"/>
              <a:cs typeface="Raleway"/>
              <a:sym typeface="Raleway"/>
            </a:endParaRPr>
          </a:p>
          <a:p>
            <a:pPr indent="0" lvl="0" marL="0">
              <a:spcBef>
                <a:spcPts val="0"/>
              </a:spcBef>
              <a:spcAft>
                <a:spcPts val="0"/>
              </a:spcAft>
              <a:buNone/>
            </a:pPr>
            <a:r>
              <a:t/>
            </a:r>
            <a:endParaRPr sz="1300">
              <a:solidFill>
                <a:schemeClr val="dk2"/>
              </a:solidFill>
              <a:highlight>
                <a:srgbClr val="FFFFFF"/>
              </a:highlight>
              <a:latin typeface="Raleway"/>
              <a:ea typeface="Raleway"/>
              <a:cs typeface="Raleway"/>
              <a:sym typeface="Raleway"/>
            </a:endParaRPr>
          </a:p>
        </p:txBody>
      </p:sp>
      <p:pic>
        <p:nvPicPr>
          <p:cNvPr id="141" name="Shape 141"/>
          <p:cNvPicPr preferRelativeResize="0"/>
          <p:nvPr/>
        </p:nvPicPr>
        <p:blipFill>
          <a:blip r:embed="rId3">
            <a:alphaModFix/>
          </a:blip>
          <a:stretch>
            <a:fillRect/>
          </a:stretch>
        </p:blipFill>
        <p:spPr>
          <a:xfrm>
            <a:off x="4343150" y="2016225"/>
            <a:ext cx="4312701" cy="2808250"/>
          </a:xfrm>
          <a:prstGeom prst="rect">
            <a:avLst/>
          </a:prstGeom>
          <a:noFill/>
          <a:ln>
            <a:noFill/>
          </a:ln>
        </p:spPr>
      </p:pic>
      <p:pic>
        <p:nvPicPr>
          <p:cNvPr id="142" name="Shape 142"/>
          <p:cNvPicPr preferRelativeResize="0"/>
          <p:nvPr/>
        </p:nvPicPr>
        <p:blipFill>
          <a:blip r:embed="rId4">
            <a:alphaModFix/>
          </a:blip>
          <a:stretch>
            <a:fillRect/>
          </a:stretch>
        </p:blipFill>
        <p:spPr>
          <a:xfrm>
            <a:off x="7415075" y="495225"/>
            <a:ext cx="1601124" cy="2234923"/>
          </a:xfrm>
          <a:prstGeom prst="rect">
            <a:avLst/>
          </a:prstGeom>
          <a:noFill/>
          <a:ln>
            <a:noFill/>
          </a:ln>
        </p:spPr>
      </p:pic>
      <p:sp>
        <p:nvSpPr>
          <p:cNvPr id="143" name="Shape 143"/>
          <p:cNvSpPr txBox="1"/>
          <p:nvPr/>
        </p:nvSpPr>
        <p:spPr>
          <a:xfrm>
            <a:off x="680525" y="805400"/>
            <a:ext cx="6274200" cy="9006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Clr>
                <a:schemeClr val="dk2"/>
              </a:buClr>
              <a:buSzPts val="1100"/>
              <a:buFont typeface="Arial"/>
              <a:buNone/>
            </a:pPr>
            <a:r>
              <a:rPr b="1" lang="en" sz="2400">
                <a:solidFill>
                  <a:schemeClr val="dk2"/>
                </a:solidFill>
                <a:latin typeface="Raleway"/>
                <a:ea typeface="Raleway"/>
                <a:cs typeface="Raleway"/>
                <a:sym typeface="Raleway"/>
              </a:rPr>
              <a:t>“Hollywood tackled Fake News Nearly a Century Before Trump”</a:t>
            </a:r>
            <a:endParaRPr>
              <a:latin typeface="Raleway"/>
              <a:ea typeface="Raleway"/>
              <a:cs typeface="Raleway"/>
              <a:sym typeface="Raleway"/>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sp>
        <p:nvSpPr>
          <p:cNvPr id="148" name="Shape 148"/>
          <p:cNvSpPr txBox="1"/>
          <p:nvPr>
            <p:ph type="title"/>
          </p:nvPr>
        </p:nvSpPr>
        <p:spPr>
          <a:xfrm>
            <a:off x="311700" y="123800"/>
            <a:ext cx="8520600" cy="63960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0"/>
              </a:spcAft>
              <a:buClr>
                <a:schemeClr val="dk2"/>
              </a:buClr>
              <a:buSzPts val="1100"/>
              <a:buFont typeface="Arial"/>
              <a:buNone/>
            </a:pPr>
            <a:r>
              <a:rPr lang="en" sz="2400">
                <a:solidFill>
                  <a:schemeClr val="dk1"/>
                </a:solidFill>
              </a:rPr>
              <a:t>The Appearance of Fake News Continued Overtime: </a:t>
            </a:r>
            <a:endParaRPr b="0" sz="2400">
              <a:solidFill>
                <a:schemeClr val="dk1"/>
              </a:solidFill>
            </a:endParaRPr>
          </a:p>
          <a:p>
            <a:pPr indent="0" lvl="0" marL="0" rtl="0">
              <a:spcBef>
                <a:spcPts val="1600"/>
              </a:spcBef>
              <a:spcAft>
                <a:spcPts val="0"/>
              </a:spcAft>
              <a:buNone/>
            </a:pPr>
            <a:r>
              <a:t/>
            </a:r>
            <a:endParaRPr>
              <a:solidFill>
                <a:schemeClr val="lt2"/>
              </a:solidFill>
            </a:endParaRPr>
          </a:p>
        </p:txBody>
      </p:sp>
      <p:graphicFrame>
        <p:nvGraphicFramePr>
          <p:cNvPr id="149" name="Shape 149"/>
          <p:cNvGraphicFramePr/>
          <p:nvPr/>
        </p:nvGraphicFramePr>
        <p:xfrm>
          <a:off x="311700" y="2726575"/>
          <a:ext cx="3000000" cy="3000000"/>
        </p:xfrm>
        <a:graphic>
          <a:graphicData uri="http://schemas.openxmlformats.org/drawingml/2006/table">
            <a:tbl>
              <a:tblPr>
                <a:noFill/>
                <a:tableStyleId>{DB379C55-A585-488A-86DD-C104DB4FE5C6}</a:tableStyleId>
              </a:tblPr>
              <a:tblGrid>
                <a:gridCol w="712375"/>
                <a:gridCol w="712375"/>
                <a:gridCol w="712375"/>
                <a:gridCol w="453850"/>
                <a:gridCol w="1040725"/>
                <a:gridCol w="712375"/>
                <a:gridCol w="712375"/>
                <a:gridCol w="712375"/>
                <a:gridCol w="712375"/>
                <a:gridCol w="712375"/>
                <a:gridCol w="712375"/>
                <a:gridCol w="712375"/>
              </a:tblGrid>
              <a:tr h="457175">
                <a:tc gridSpan="4">
                  <a:txBody>
                    <a:bodyPr>
                      <a:noAutofit/>
                    </a:bodyPr>
                    <a:lstStyle/>
                    <a:p>
                      <a:pPr indent="0" lvl="0" marL="0" rtl="0" algn="ctr">
                        <a:spcBef>
                          <a:spcPts val="0"/>
                        </a:spcBef>
                        <a:spcAft>
                          <a:spcPts val="0"/>
                        </a:spcAft>
                        <a:buNone/>
                      </a:pPr>
                      <a:r>
                        <a:t/>
                      </a:r>
                      <a:endParaRPr sz="1800">
                        <a:solidFill>
                          <a:srgbClr val="FFFFFF"/>
                        </a:solidFill>
                      </a:endParaRPr>
                    </a:p>
                  </a:txBody>
                  <a:tcPr marT="91425" marB="91425" marR="91425" marL="91425" anchor="ctr">
                    <a:lnL cap="flat" cmpd="sng" w="9525">
                      <a:solidFill>
                        <a:srgbClr val="9E9E9E"/>
                      </a:solidFill>
                      <a:prstDash val="solid"/>
                      <a:round/>
                      <a:headEnd len="med" w="med" type="none"/>
                      <a:tailEnd len="med" w="med" type="none"/>
                    </a:lnL>
                    <a:lnR cap="flat" cmpd="sng" w="9525">
                      <a:solidFill>
                        <a:srgbClr val="9E9E9E"/>
                      </a:solidFill>
                      <a:prstDash val="solid"/>
                      <a:round/>
                      <a:headEnd len="med" w="med" type="none"/>
                      <a:tailEnd len="med" w="med" type="none"/>
                    </a:lnR>
                    <a:lnT cap="flat" cmpd="sng" w="9525">
                      <a:solidFill>
                        <a:srgbClr val="9E9E9E"/>
                      </a:solidFill>
                      <a:prstDash val="solid"/>
                      <a:round/>
                      <a:headEnd len="med" w="med" type="none"/>
                      <a:tailEnd len="med" w="med" type="none"/>
                    </a:lnT>
                    <a:lnB cap="flat" cmpd="sng" w="9525">
                      <a:solidFill>
                        <a:srgbClr val="9E9E9E"/>
                      </a:solidFill>
                      <a:prstDash val="solid"/>
                      <a:round/>
                      <a:headEnd len="med" w="med" type="none"/>
                      <a:tailEnd len="med" w="med" type="none"/>
                    </a:lnB>
                    <a:solidFill>
                      <a:schemeClr val="dk1"/>
                    </a:solidFill>
                  </a:tcPr>
                </a:tc>
                <a:tc hMerge="1"/>
                <a:tc hMerge="1"/>
                <a:tc hMerge="1"/>
                <a:tc gridSpan="8">
                  <a:txBody>
                    <a:bodyPr>
                      <a:noAutofit/>
                    </a:bodyPr>
                    <a:lstStyle/>
                    <a:p>
                      <a:pPr indent="0" lvl="0" marL="0" rtl="0" algn="l">
                        <a:spcBef>
                          <a:spcPts val="0"/>
                        </a:spcBef>
                        <a:spcAft>
                          <a:spcPts val="0"/>
                        </a:spcAft>
                        <a:buNone/>
                      </a:pPr>
                      <a:r>
                        <a:rPr b="1" lang="en" sz="1500">
                          <a:solidFill>
                            <a:schemeClr val="dk2"/>
                          </a:solidFill>
                          <a:latin typeface="Raleway"/>
                          <a:ea typeface="Raleway"/>
                          <a:cs typeface="Raleway"/>
                          <a:sym typeface="Raleway"/>
                        </a:rPr>
                        <a:t>               Mass Media Era</a:t>
                      </a:r>
                      <a:endParaRPr b="1" sz="1500">
                        <a:latin typeface="Raleway"/>
                        <a:ea typeface="Raleway"/>
                        <a:cs typeface="Raleway"/>
                        <a:sym typeface="Raleway"/>
                      </a:endParaRPr>
                    </a:p>
                  </a:txBody>
                  <a:tcPr marT="91425" marB="91425" marR="91425" marL="91425" anchor="ctr">
                    <a:lnL cap="flat" cmpd="sng" w="9525">
                      <a:solidFill>
                        <a:srgbClr val="9E9E9E"/>
                      </a:solidFill>
                      <a:prstDash val="solid"/>
                      <a:round/>
                      <a:headEnd len="med" w="med" type="none"/>
                      <a:tailEnd len="med" w="med" type="none"/>
                    </a:lnL>
                    <a:lnR cap="flat" cmpd="sng" w="9525">
                      <a:solidFill>
                        <a:srgbClr val="9E9E9E"/>
                      </a:solidFill>
                      <a:prstDash val="solid"/>
                      <a:round/>
                      <a:headEnd len="med" w="med" type="none"/>
                      <a:tailEnd len="med" w="med" type="none"/>
                    </a:lnR>
                    <a:lnT cap="flat" cmpd="sng" w="9525">
                      <a:solidFill>
                        <a:srgbClr val="9E9E9E"/>
                      </a:solidFill>
                      <a:prstDash val="solid"/>
                      <a:round/>
                      <a:headEnd len="med" w="med" type="none"/>
                      <a:tailEnd len="med" w="med" type="none"/>
                    </a:lnT>
                    <a:lnB cap="flat" cmpd="sng" w="9525">
                      <a:solidFill>
                        <a:srgbClr val="9E9E9E"/>
                      </a:solidFill>
                      <a:prstDash val="solid"/>
                      <a:round/>
                      <a:headEnd len="med" w="med" type="none"/>
                      <a:tailEnd len="med" w="med" type="none"/>
                    </a:lnB>
                    <a:solidFill>
                      <a:schemeClr val="dk1"/>
                    </a:solidFill>
                  </a:tcPr>
                </a:tc>
                <a:tc hMerge="1"/>
                <a:tc hMerge="1"/>
                <a:tc hMerge="1"/>
                <a:tc hMerge="1"/>
                <a:tc hMerge="1"/>
                <a:tc hMerge="1"/>
                <a:tc hMerge="1"/>
              </a:tr>
            </a:tbl>
          </a:graphicData>
        </a:graphic>
      </p:graphicFrame>
      <p:cxnSp>
        <p:nvCxnSpPr>
          <p:cNvPr id="150" name="Shape 150"/>
          <p:cNvCxnSpPr/>
          <p:nvPr/>
        </p:nvCxnSpPr>
        <p:spPr>
          <a:xfrm flipH="1" rot="10800000">
            <a:off x="560625" y="955375"/>
            <a:ext cx="26700" cy="1788900"/>
          </a:xfrm>
          <a:prstGeom prst="straightConnector1">
            <a:avLst/>
          </a:prstGeom>
          <a:noFill/>
          <a:ln cap="flat" cmpd="sng" w="9525">
            <a:solidFill>
              <a:schemeClr val="dk2"/>
            </a:solidFill>
            <a:prstDash val="solid"/>
            <a:round/>
            <a:headEnd len="lg" w="lg" type="none"/>
            <a:tailEnd len="lg" w="lg" type="oval"/>
          </a:ln>
        </p:spPr>
      </p:cxnSp>
      <p:sp>
        <p:nvSpPr>
          <p:cNvPr id="151" name="Shape 151"/>
          <p:cNvSpPr txBox="1"/>
          <p:nvPr>
            <p:ph idx="4294967295" type="body"/>
          </p:nvPr>
        </p:nvSpPr>
        <p:spPr>
          <a:xfrm>
            <a:off x="311700" y="679225"/>
            <a:ext cx="4057200" cy="326400"/>
          </a:xfrm>
          <a:prstGeom prst="rect">
            <a:avLst/>
          </a:prstGeom>
        </p:spPr>
        <p:txBody>
          <a:bodyPr anchorCtr="0" anchor="t" bIns="91425" lIns="91425" spcFirstLastPara="1" rIns="91425" wrap="square" tIns="91425">
            <a:noAutofit/>
          </a:bodyPr>
          <a:lstStyle/>
          <a:p>
            <a:pPr indent="0" lvl="0" marL="0" rtl="0">
              <a:spcBef>
                <a:spcPts val="0"/>
              </a:spcBef>
              <a:spcAft>
                <a:spcPts val="0"/>
              </a:spcAft>
              <a:buClr>
                <a:schemeClr val="dk2"/>
              </a:buClr>
              <a:buSzPts val="1100"/>
              <a:buFont typeface="Arial"/>
              <a:buNone/>
            </a:pPr>
            <a:r>
              <a:rPr b="1" lang="en" sz="1300">
                <a:solidFill>
                  <a:srgbClr val="FF0000"/>
                </a:solidFill>
                <a:latin typeface="Arial"/>
                <a:ea typeface="Arial"/>
                <a:cs typeface="Arial"/>
                <a:sym typeface="Arial"/>
              </a:rPr>
              <a:t>1926 Broadcasting the Barricades on BBC Radio</a:t>
            </a:r>
            <a:endParaRPr sz="1300"/>
          </a:p>
          <a:p>
            <a:pPr indent="0" lvl="0" marL="0" rtl="0">
              <a:spcBef>
                <a:spcPts val="1600"/>
              </a:spcBef>
              <a:spcAft>
                <a:spcPts val="1600"/>
              </a:spcAft>
              <a:buNone/>
            </a:pPr>
            <a:r>
              <a:t/>
            </a:r>
            <a:endParaRPr sz="1400"/>
          </a:p>
        </p:txBody>
      </p:sp>
      <p:sp>
        <p:nvSpPr>
          <p:cNvPr id="152" name="Shape 152"/>
          <p:cNvSpPr txBox="1"/>
          <p:nvPr>
            <p:ph idx="4294967295" type="body"/>
          </p:nvPr>
        </p:nvSpPr>
        <p:spPr>
          <a:xfrm>
            <a:off x="2829825" y="4411875"/>
            <a:ext cx="1740900" cy="639600"/>
          </a:xfrm>
          <a:prstGeom prst="rect">
            <a:avLst/>
          </a:prstGeom>
        </p:spPr>
        <p:txBody>
          <a:bodyPr anchorCtr="0" anchor="t" bIns="91425" lIns="91425" spcFirstLastPara="1" rIns="91425" wrap="square" tIns="91425">
            <a:noAutofit/>
          </a:bodyPr>
          <a:lstStyle/>
          <a:p>
            <a:pPr indent="0" lvl="0" marL="0" rtl="0">
              <a:lnSpc>
                <a:spcPct val="100000"/>
              </a:lnSpc>
              <a:spcBef>
                <a:spcPts val="0"/>
              </a:spcBef>
              <a:spcAft>
                <a:spcPts val="0"/>
              </a:spcAft>
              <a:buClr>
                <a:schemeClr val="dk2"/>
              </a:buClr>
              <a:buSzPts val="1100"/>
              <a:buFont typeface="Arial"/>
              <a:buNone/>
            </a:pPr>
            <a:r>
              <a:rPr b="1" lang="en" sz="1300">
                <a:solidFill>
                  <a:srgbClr val="FF0000"/>
                </a:solidFill>
                <a:latin typeface="Raleway"/>
                <a:ea typeface="Raleway"/>
                <a:cs typeface="Raleway"/>
                <a:sym typeface="Raleway"/>
              </a:rPr>
              <a:t>1938 War of the Worlds Broadcast</a:t>
            </a:r>
            <a:endParaRPr b="1" sz="1300">
              <a:solidFill>
                <a:srgbClr val="FF0000"/>
              </a:solidFill>
              <a:latin typeface="Raleway"/>
              <a:ea typeface="Raleway"/>
              <a:cs typeface="Raleway"/>
              <a:sym typeface="Raleway"/>
            </a:endParaRPr>
          </a:p>
          <a:p>
            <a:pPr indent="0" lvl="0" marL="0" rtl="0">
              <a:spcBef>
                <a:spcPts val="0"/>
              </a:spcBef>
              <a:spcAft>
                <a:spcPts val="1600"/>
              </a:spcAft>
              <a:buNone/>
            </a:pPr>
            <a:r>
              <a:t/>
            </a:r>
            <a:endParaRPr sz="1300"/>
          </a:p>
        </p:txBody>
      </p:sp>
      <p:sp>
        <p:nvSpPr>
          <p:cNvPr id="153" name="Shape 153"/>
          <p:cNvSpPr txBox="1"/>
          <p:nvPr>
            <p:ph type="title"/>
          </p:nvPr>
        </p:nvSpPr>
        <p:spPr>
          <a:xfrm>
            <a:off x="4879500" y="763400"/>
            <a:ext cx="1388100" cy="863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Clr>
                <a:schemeClr val="dk2"/>
              </a:buClr>
              <a:buSzPts val="1100"/>
              <a:buFont typeface="Arial"/>
              <a:buNone/>
            </a:pPr>
            <a:r>
              <a:rPr lang="en" sz="1400">
                <a:solidFill>
                  <a:srgbClr val="FF0000"/>
                </a:solidFill>
              </a:rPr>
              <a:t>1948 Dewey Defeats Truman </a:t>
            </a:r>
            <a:endParaRPr sz="1400">
              <a:solidFill>
                <a:srgbClr val="FF0000"/>
              </a:solidFill>
            </a:endParaRPr>
          </a:p>
          <a:p>
            <a:pPr indent="0" lvl="0" marL="0" rtl="0">
              <a:spcBef>
                <a:spcPts val="0"/>
              </a:spcBef>
              <a:spcAft>
                <a:spcPts val="0"/>
              </a:spcAft>
              <a:buNone/>
            </a:pPr>
            <a:r>
              <a:t/>
            </a:r>
            <a:endParaRPr sz="1800">
              <a:solidFill>
                <a:schemeClr val="dk1"/>
              </a:solidFill>
            </a:endParaRPr>
          </a:p>
        </p:txBody>
      </p:sp>
      <p:cxnSp>
        <p:nvCxnSpPr>
          <p:cNvPr id="154" name="Shape 154"/>
          <p:cNvCxnSpPr/>
          <p:nvPr/>
        </p:nvCxnSpPr>
        <p:spPr>
          <a:xfrm flipH="1">
            <a:off x="3695775" y="3223913"/>
            <a:ext cx="9000" cy="1147800"/>
          </a:xfrm>
          <a:prstGeom prst="straightConnector1">
            <a:avLst/>
          </a:prstGeom>
          <a:noFill/>
          <a:ln cap="flat" cmpd="sng" w="9525">
            <a:solidFill>
              <a:schemeClr val="dk2"/>
            </a:solidFill>
            <a:prstDash val="solid"/>
            <a:round/>
            <a:headEnd len="lg" w="lg" type="none"/>
            <a:tailEnd len="lg" w="lg" type="oval"/>
          </a:ln>
        </p:spPr>
      </p:cxnSp>
      <p:cxnSp>
        <p:nvCxnSpPr>
          <p:cNvPr id="155" name="Shape 155"/>
          <p:cNvCxnSpPr/>
          <p:nvPr/>
        </p:nvCxnSpPr>
        <p:spPr>
          <a:xfrm rot="10800000">
            <a:off x="5615250" y="1583875"/>
            <a:ext cx="5400" cy="1142700"/>
          </a:xfrm>
          <a:prstGeom prst="straightConnector1">
            <a:avLst/>
          </a:prstGeom>
          <a:noFill/>
          <a:ln cap="flat" cmpd="sng" w="9525">
            <a:solidFill>
              <a:schemeClr val="dk2"/>
            </a:solidFill>
            <a:prstDash val="solid"/>
            <a:round/>
            <a:headEnd len="lg" w="lg" type="none"/>
            <a:tailEnd len="lg" w="lg" type="oval"/>
          </a:ln>
        </p:spPr>
      </p:cxnSp>
      <p:pic>
        <p:nvPicPr>
          <p:cNvPr id="156" name="Shape 156"/>
          <p:cNvPicPr preferRelativeResize="0"/>
          <p:nvPr/>
        </p:nvPicPr>
        <p:blipFill>
          <a:blip r:embed="rId3">
            <a:alphaModFix/>
          </a:blip>
          <a:stretch>
            <a:fillRect/>
          </a:stretch>
        </p:blipFill>
        <p:spPr>
          <a:xfrm>
            <a:off x="787925" y="973075"/>
            <a:ext cx="2641250" cy="1753496"/>
          </a:xfrm>
          <a:prstGeom prst="rect">
            <a:avLst/>
          </a:prstGeom>
          <a:noFill/>
          <a:ln>
            <a:noFill/>
          </a:ln>
        </p:spPr>
      </p:pic>
      <p:pic>
        <p:nvPicPr>
          <p:cNvPr id="157" name="Shape 157"/>
          <p:cNvPicPr preferRelativeResize="0"/>
          <p:nvPr/>
        </p:nvPicPr>
        <p:blipFill>
          <a:blip r:embed="rId4">
            <a:alphaModFix/>
          </a:blip>
          <a:stretch>
            <a:fillRect/>
          </a:stretch>
        </p:blipFill>
        <p:spPr>
          <a:xfrm>
            <a:off x="4517150" y="3256950"/>
            <a:ext cx="1651775" cy="1932751"/>
          </a:xfrm>
          <a:prstGeom prst="rect">
            <a:avLst/>
          </a:prstGeom>
          <a:noFill/>
          <a:ln>
            <a:noFill/>
          </a:ln>
        </p:spPr>
      </p:pic>
      <p:pic>
        <p:nvPicPr>
          <p:cNvPr id="158" name="Shape 158"/>
          <p:cNvPicPr preferRelativeResize="0"/>
          <p:nvPr/>
        </p:nvPicPr>
        <p:blipFill>
          <a:blip r:embed="rId5">
            <a:alphaModFix/>
          </a:blip>
          <a:stretch>
            <a:fillRect/>
          </a:stretch>
        </p:blipFill>
        <p:spPr>
          <a:xfrm>
            <a:off x="6267538" y="763400"/>
            <a:ext cx="2564765" cy="19327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62" name="Shape 162"/>
        <p:cNvGrpSpPr/>
        <p:nvPr/>
      </p:nvGrpSpPr>
      <p:grpSpPr>
        <a:xfrm>
          <a:off x="0" y="0"/>
          <a:ext cx="0" cy="0"/>
          <a:chOff x="0" y="0"/>
          <a:chExt cx="0" cy="0"/>
        </a:xfrm>
      </p:grpSpPr>
      <p:sp>
        <p:nvSpPr>
          <p:cNvPr id="163" name="Shape 163"/>
          <p:cNvSpPr txBox="1"/>
          <p:nvPr>
            <p:ph idx="1" type="body"/>
          </p:nvPr>
        </p:nvSpPr>
        <p:spPr>
          <a:xfrm>
            <a:off x="580425" y="164975"/>
            <a:ext cx="8475900" cy="10608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b="1" lang="en" sz="2400">
                <a:solidFill>
                  <a:schemeClr val="dk1"/>
                </a:solidFill>
                <a:latin typeface="Raleway"/>
                <a:ea typeface="Raleway"/>
                <a:cs typeface="Raleway"/>
                <a:sym typeface="Raleway"/>
              </a:rPr>
              <a:t>The Appearance of Fake News Continued Overtime: </a:t>
            </a:r>
            <a:endParaRPr sz="2400">
              <a:solidFill>
                <a:schemeClr val="dk1"/>
              </a:solidFill>
              <a:latin typeface="Raleway"/>
              <a:ea typeface="Raleway"/>
              <a:cs typeface="Raleway"/>
              <a:sym typeface="Raleway"/>
            </a:endParaRPr>
          </a:p>
          <a:p>
            <a:pPr indent="0" lvl="0" marL="0" rtl="0">
              <a:spcBef>
                <a:spcPts val="1600"/>
              </a:spcBef>
              <a:spcAft>
                <a:spcPts val="1600"/>
              </a:spcAft>
              <a:buClr>
                <a:schemeClr val="dk2"/>
              </a:buClr>
              <a:buSzPts val="1100"/>
              <a:buFont typeface="Arial"/>
              <a:buNone/>
            </a:pPr>
            <a:r>
              <a:t/>
            </a:r>
            <a:endParaRPr sz="1800">
              <a:solidFill>
                <a:srgbClr val="000000"/>
              </a:solidFill>
              <a:latin typeface="Raleway"/>
              <a:ea typeface="Raleway"/>
              <a:cs typeface="Raleway"/>
              <a:sym typeface="Raleway"/>
            </a:endParaRPr>
          </a:p>
        </p:txBody>
      </p:sp>
      <p:sp>
        <p:nvSpPr>
          <p:cNvPr id="164" name="Shape 164"/>
          <p:cNvSpPr txBox="1"/>
          <p:nvPr/>
        </p:nvSpPr>
        <p:spPr>
          <a:xfrm>
            <a:off x="2091450" y="3934850"/>
            <a:ext cx="4203000" cy="7305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t/>
            </a:r>
            <a:endParaRPr sz="1800">
              <a:solidFill>
                <a:schemeClr val="dk2"/>
              </a:solidFill>
              <a:highlight>
                <a:srgbClr val="FFFFFF"/>
              </a:highlight>
            </a:endParaRPr>
          </a:p>
          <a:p>
            <a:pPr indent="0" lvl="0" marL="0" rtl="0">
              <a:spcBef>
                <a:spcPts val="0"/>
              </a:spcBef>
              <a:spcAft>
                <a:spcPts val="0"/>
              </a:spcAft>
              <a:buNone/>
            </a:pPr>
            <a:r>
              <a:t/>
            </a:r>
            <a:endParaRPr sz="1300">
              <a:solidFill>
                <a:schemeClr val="dk2"/>
              </a:solidFill>
              <a:highlight>
                <a:srgbClr val="FFFFFF"/>
              </a:highlight>
            </a:endParaRPr>
          </a:p>
        </p:txBody>
      </p:sp>
      <p:sp>
        <p:nvSpPr>
          <p:cNvPr id="165" name="Shape 165"/>
          <p:cNvSpPr txBox="1"/>
          <p:nvPr/>
        </p:nvSpPr>
        <p:spPr>
          <a:xfrm>
            <a:off x="100150" y="585300"/>
            <a:ext cx="2641800" cy="4803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sz="2400">
                <a:latin typeface="Raleway"/>
                <a:ea typeface="Raleway"/>
                <a:cs typeface="Raleway"/>
                <a:sym typeface="Raleway"/>
              </a:rPr>
              <a:t>Mass Media Era </a:t>
            </a:r>
            <a:endParaRPr b="1" sz="2400">
              <a:latin typeface="Raleway"/>
              <a:ea typeface="Raleway"/>
              <a:cs typeface="Raleway"/>
              <a:sym typeface="Raleway"/>
            </a:endParaRPr>
          </a:p>
        </p:txBody>
      </p:sp>
      <p:sp>
        <p:nvSpPr>
          <p:cNvPr id="166" name="Shape 166"/>
          <p:cNvSpPr txBox="1"/>
          <p:nvPr/>
        </p:nvSpPr>
        <p:spPr>
          <a:xfrm>
            <a:off x="50125" y="1025375"/>
            <a:ext cx="4593000" cy="12510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 sz="1800">
                <a:solidFill>
                  <a:srgbClr val="FF0000"/>
                </a:solidFill>
                <a:highlight>
                  <a:srgbClr val="FFFFFF"/>
                </a:highlight>
                <a:latin typeface="Raleway"/>
                <a:ea typeface="Raleway"/>
                <a:cs typeface="Raleway"/>
                <a:sym typeface="Raleway"/>
              </a:rPr>
              <a:t>Use of mass media to discriminate minority groups with fake news or destroying news that supported minorities by labelling them as fake: </a:t>
            </a:r>
            <a:endParaRPr>
              <a:solidFill>
                <a:srgbClr val="FF0000"/>
              </a:solidFill>
              <a:latin typeface="Raleway"/>
              <a:ea typeface="Raleway"/>
              <a:cs typeface="Raleway"/>
              <a:sym typeface="Raleway"/>
            </a:endParaRPr>
          </a:p>
        </p:txBody>
      </p:sp>
      <p:pic>
        <p:nvPicPr>
          <p:cNvPr id="167" name="Shape 167"/>
          <p:cNvPicPr preferRelativeResize="0"/>
          <p:nvPr/>
        </p:nvPicPr>
        <p:blipFill>
          <a:blip r:embed="rId3">
            <a:alphaModFix/>
          </a:blip>
          <a:stretch>
            <a:fillRect/>
          </a:stretch>
        </p:blipFill>
        <p:spPr>
          <a:xfrm>
            <a:off x="2219150" y="2276375"/>
            <a:ext cx="3895050" cy="26599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71" name="Shape 171"/>
        <p:cNvGrpSpPr/>
        <p:nvPr/>
      </p:nvGrpSpPr>
      <p:grpSpPr>
        <a:xfrm>
          <a:off x="0" y="0"/>
          <a:ext cx="0" cy="0"/>
          <a:chOff x="0" y="0"/>
          <a:chExt cx="0" cy="0"/>
        </a:xfrm>
      </p:grpSpPr>
      <p:sp>
        <p:nvSpPr>
          <p:cNvPr id="172" name="Shape 172"/>
          <p:cNvSpPr txBox="1"/>
          <p:nvPr/>
        </p:nvSpPr>
        <p:spPr>
          <a:xfrm>
            <a:off x="2091450" y="3934850"/>
            <a:ext cx="4203000" cy="7305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t/>
            </a:r>
            <a:endParaRPr sz="1800">
              <a:solidFill>
                <a:schemeClr val="dk2"/>
              </a:solidFill>
              <a:highlight>
                <a:srgbClr val="FFFFFF"/>
              </a:highlight>
            </a:endParaRPr>
          </a:p>
          <a:p>
            <a:pPr indent="0" lvl="0" marL="0" rtl="0">
              <a:spcBef>
                <a:spcPts val="0"/>
              </a:spcBef>
              <a:spcAft>
                <a:spcPts val="0"/>
              </a:spcAft>
              <a:buNone/>
            </a:pPr>
            <a:r>
              <a:t/>
            </a:r>
            <a:endParaRPr sz="1300">
              <a:solidFill>
                <a:schemeClr val="dk2"/>
              </a:solidFill>
              <a:highlight>
                <a:srgbClr val="FFFFFF"/>
              </a:highlight>
            </a:endParaRPr>
          </a:p>
        </p:txBody>
      </p:sp>
      <p:sp>
        <p:nvSpPr>
          <p:cNvPr id="173" name="Shape 173"/>
          <p:cNvSpPr txBox="1"/>
          <p:nvPr/>
        </p:nvSpPr>
        <p:spPr>
          <a:xfrm>
            <a:off x="855350" y="179175"/>
            <a:ext cx="2641800" cy="4803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sz="2400"/>
              <a:t>Mass Media Era </a:t>
            </a:r>
            <a:endParaRPr b="1" sz="2400"/>
          </a:p>
        </p:txBody>
      </p:sp>
      <p:sp>
        <p:nvSpPr>
          <p:cNvPr id="174" name="Shape 174"/>
          <p:cNvSpPr txBox="1"/>
          <p:nvPr/>
        </p:nvSpPr>
        <p:spPr>
          <a:xfrm>
            <a:off x="220150" y="329275"/>
            <a:ext cx="4593000" cy="12510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 sz="1800">
                <a:solidFill>
                  <a:srgbClr val="FF0000"/>
                </a:solidFill>
                <a:highlight>
                  <a:srgbClr val="FFFFFF"/>
                </a:highlight>
                <a:latin typeface="Raleway"/>
                <a:ea typeface="Raleway"/>
                <a:cs typeface="Raleway"/>
                <a:sym typeface="Raleway"/>
              </a:rPr>
              <a:t>Regulation of Mass Media </a:t>
            </a:r>
            <a:endParaRPr>
              <a:solidFill>
                <a:srgbClr val="FF0000"/>
              </a:solidFill>
              <a:latin typeface="Raleway"/>
              <a:ea typeface="Raleway"/>
              <a:cs typeface="Raleway"/>
              <a:sym typeface="Raleway"/>
            </a:endParaRPr>
          </a:p>
        </p:txBody>
      </p:sp>
      <p:sp>
        <p:nvSpPr>
          <p:cNvPr id="175" name="Shape 175"/>
          <p:cNvSpPr txBox="1"/>
          <p:nvPr/>
        </p:nvSpPr>
        <p:spPr>
          <a:xfrm>
            <a:off x="795325" y="1126200"/>
            <a:ext cx="7844100" cy="2891100"/>
          </a:xfrm>
          <a:prstGeom prst="rect">
            <a:avLst/>
          </a:prstGeom>
          <a:noFill/>
          <a:ln>
            <a:noFill/>
          </a:ln>
        </p:spPr>
        <p:txBody>
          <a:bodyPr anchorCtr="0" anchor="t" bIns="91425" lIns="91425" spcFirstLastPara="1" rIns="91425" wrap="square" tIns="91425">
            <a:noAutofit/>
          </a:bodyPr>
          <a:lstStyle/>
          <a:p>
            <a:pPr indent="-298450" lvl="0" marL="457200" rtl="0">
              <a:lnSpc>
                <a:spcPct val="140000"/>
              </a:lnSpc>
              <a:spcBef>
                <a:spcPts val="0"/>
              </a:spcBef>
              <a:spcAft>
                <a:spcPts val="0"/>
              </a:spcAft>
              <a:buClr>
                <a:schemeClr val="dk2"/>
              </a:buClr>
              <a:buSzPts val="1100"/>
              <a:buFont typeface="Raleway"/>
              <a:buChar char="●"/>
            </a:pPr>
            <a:r>
              <a:rPr lang="en" sz="1100">
                <a:solidFill>
                  <a:schemeClr val="dk2"/>
                </a:solidFill>
                <a:latin typeface="Raleway"/>
                <a:ea typeface="Raleway"/>
                <a:cs typeface="Raleway"/>
                <a:sym typeface="Raleway"/>
              </a:rPr>
              <a:t>Introduction of other media beyond print -  the electric telegraph, the telephone, wireless, which led to public radio broadcasting from 1920 onwards. </a:t>
            </a:r>
            <a:endParaRPr sz="1100">
              <a:solidFill>
                <a:schemeClr val="dk2"/>
              </a:solidFill>
              <a:latin typeface="Raleway"/>
              <a:ea typeface="Raleway"/>
              <a:cs typeface="Raleway"/>
              <a:sym typeface="Raleway"/>
            </a:endParaRPr>
          </a:p>
          <a:p>
            <a:pPr indent="0" lvl="0" marL="0" rtl="0">
              <a:lnSpc>
                <a:spcPct val="140000"/>
              </a:lnSpc>
              <a:spcBef>
                <a:spcPts val="0"/>
              </a:spcBef>
              <a:spcAft>
                <a:spcPts val="0"/>
              </a:spcAft>
              <a:buNone/>
            </a:pPr>
            <a:r>
              <a:t/>
            </a:r>
            <a:endParaRPr sz="1100">
              <a:solidFill>
                <a:schemeClr val="dk2"/>
              </a:solidFill>
              <a:latin typeface="Raleway"/>
              <a:ea typeface="Raleway"/>
              <a:cs typeface="Raleway"/>
              <a:sym typeface="Raleway"/>
            </a:endParaRPr>
          </a:p>
          <a:p>
            <a:pPr indent="-298450" lvl="0" marL="457200" rtl="0">
              <a:lnSpc>
                <a:spcPct val="140000"/>
              </a:lnSpc>
              <a:spcBef>
                <a:spcPts val="0"/>
              </a:spcBef>
              <a:spcAft>
                <a:spcPts val="0"/>
              </a:spcAft>
              <a:buClr>
                <a:schemeClr val="dk2"/>
              </a:buClr>
              <a:buSzPts val="1100"/>
              <a:buFont typeface="Verdana"/>
              <a:buChar char="●"/>
            </a:pPr>
            <a:r>
              <a:rPr b="1" lang="en" sz="1100">
                <a:solidFill>
                  <a:srgbClr val="FF0000"/>
                </a:solidFill>
                <a:latin typeface="Raleway"/>
                <a:ea typeface="Raleway"/>
                <a:cs typeface="Raleway"/>
                <a:sym typeface="Raleway"/>
              </a:rPr>
              <a:t>REGULATION: </a:t>
            </a:r>
            <a:r>
              <a:rPr lang="en" sz="1100">
                <a:solidFill>
                  <a:schemeClr val="dk2"/>
                </a:solidFill>
                <a:latin typeface="Raleway"/>
                <a:ea typeface="Raleway"/>
                <a:cs typeface="Raleway"/>
                <a:sym typeface="Raleway"/>
              </a:rPr>
              <a:t>Regulated by national laws that were more or less required by international agreements relating to technical requirements (e.g. radio frequency allocation). </a:t>
            </a:r>
            <a:endParaRPr sz="1100">
              <a:solidFill>
                <a:schemeClr val="dk2"/>
              </a:solidFill>
              <a:latin typeface="Raleway"/>
              <a:ea typeface="Raleway"/>
              <a:cs typeface="Raleway"/>
              <a:sym typeface="Raleway"/>
            </a:endParaRPr>
          </a:p>
          <a:p>
            <a:pPr indent="0" lvl="0" marL="0" rtl="0">
              <a:lnSpc>
                <a:spcPct val="140000"/>
              </a:lnSpc>
              <a:spcBef>
                <a:spcPts val="0"/>
              </a:spcBef>
              <a:spcAft>
                <a:spcPts val="0"/>
              </a:spcAft>
              <a:buNone/>
            </a:pPr>
            <a:r>
              <a:t/>
            </a:r>
            <a:endParaRPr sz="1100">
              <a:solidFill>
                <a:schemeClr val="dk2"/>
              </a:solidFill>
              <a:latin typeface="Raleway"/>
              <a:ea typeface="Raleway"/>
              <a:cs typeface="Raleway"/>
              <a:sym typeface="Raleway"/>
            </a:endParaRPr>
          </a:p>
          <a:p>
            <a:pPr indent="-298450" lvl="0" marL="457200" rtl="0">
              <a:lnSpc>
                <a:spcPct val="140000"/>
              </a:lnSpc>
              <a:spcBef>
                <a:spcPts val="0"/>
              </a:spcBef>
              <a:spcAft>
                <a:spcPts val="0"/>
              </a:spcAft>
              <a:buClr>
                <a:schemeClr val="dk2"/>
              </a:buClr>
              <a:buSzPts val="1100"/>
              <a:buFont typeface="Raleway"/>
              <a:buChar char="●"/>
            </a:pPr>
            <a:r>
              <a:rPr lang="en" sz="1100">
                <a:solidFill>
                  <a:schemeClr val="dk2"/>
                </a:solidFill>
                <a:latin typeface="Raleway"/>
                <a:ea typeface="Raleway"/>
                <a:cs typeface="Raleway"/>
                <a:sym typeface="Raleway"/>
              </a:rPr>
              <a:t>Often regulation was: control by state bodies or public monopolies or a powerful governmental body. During the early 20th century, the cinema film was established, typically regulated locally.</a:t>
            </a:r>
            <a:endParaRPr sz="1100">
              <a:solidFill>
                <a:schemeClr val="dk2"/>
              </a:solidFill>
              <a:latin typeface="Raleway"/>
              <a:ea typeface="Raleway"/>
              <a:cs typeface="Raleway"/>
              <a:sym typeface="Raleway"/>
            </a:endParaRPr>
          </a:p>
          <a:p>
            <a:pPr indent="0" lvl="0" marL="0" rtl="0">
              <a:lnSpc>
                <a:spcPct val="140000"/>
              </a:lnSpc>
              <a:spcBef>
                <a:spcPts val="0"/>
              </a:spcBef>
              <a:spcAft>
                <a:spcPts val="0"/>
              </a:spcAft>
              <a:buNone/>
            </a:pPr>
            <a:r>
              <a:t/>
            </a:r>
            <a:endParaRPr sz="1100">
              <a:solidFill>
                <a:schemeClr val="dk2"/>
              </a:solidFill>
              <a:latin typeface="Raleway"/>
              <a:ea typeface="Raleway"/>
              <a:cs typeface="Raleway"/>
              <a:sym typeface="Raleway"/>
            </a:endParaRPr>
          </a:p>
          <a:p>
            <a:pPr indent="-298450" lvl="0" marL="457200" rtl="0">
              <a:lnSpc>
                <a:spcPct val="140000"/>
              </a:lnSpc>
              <a:spcBef>
                <a:spcPts val="0"/>
              </a:spcBef>
              <a:spcAft>
                <a:spcPts val="0"/>
              </a:spcAft>
              <a:buClr>
                <a:schemeClr val="dk2"/>
              </a:buClr>
              <a:buSzPts val="1100"/>
              <a:buFont typeface="Raleway"/>
              <a:buChar char="●"/>
            </a:pPr>
            <a:r>
              <a:rPr lang="en" sz="1100">
                <a:solidFill>
                  <a:schemeClr val="dk2"/>
                </a:solidFill>
                <a:latin typeface="Raleway"/>
                <a:ea typeface="Raleway"/>
                <a:cs typeface="Raleway"/>
                <a:sym typeface="Raleway"/>
              </a:rPr>
              <a:t>Broadcast media were the most closely regulated of all media nearly everywhere during the twentieth century and they have never achieved the degree of freedom enjoyed by print media.</a:t>
            </a:r>
            <a:endParaRPr sz="1100">
              <a:solidFill>
                <a:schemeClr val="dk2"/>
              </a:solidFill>
              <a:latin typeface="Raleway"/>
              <a:ea typeface="Raleway"/>
              <a:cs typeface="Raleway"/>
              <a:sym typeface="Raleway"/>
            </a:endParaRPr>
          </a:p>
          <a:p>
            <a:pPr indent="0" lvl="0" marL="0" rtl="0">
              <a:lnSpc>
                <a:spcPct val="140000"/>
              </a:lnSpc>
              <a:spcBef>
                <a:spcPts val="0"/>
              </a:spcBef>
              <a:spcAft>
                <a:spcPts val="0"/>
              </a:spcAft>
              <a:buNone/>
            </a:pPr>
            <a:r>
              <a:t/>
            </a:r>
            <a:endParaRPr sz="1100">
              <a:solidFill>
                <a:schemeClr val="dk2"/>
              </a:solidFill>
              <a:latin typeface="Raleway"/>
              <a:ea typeface="Raleway"/>
              <a:cs typeface="Raleway"/>
              <a:sym typeface="Raleway"/>
            </a:endParaRPr>
          </a:p>
          <a:p>
            <a:pPr indent="-298450" lvl="0" marL="457200" rtl="0">
              <a:lnSpc>
                <a:spcPct val="140000"/>
              </a:lnSpc>
              <a:spcBef>
                <a:spcPts val="0"/>
              </a:spcBef>
              <a:spcAft>
                <a:spcPts val="0"/>
              </a:spcAft>
              <a:buClr>
                <a:schemeClr val="dk2"/>
              </a:buClr>
              <a:buSzPts val="1100"/>
              <a:buFont typeface="Verdana"/>
              <a:buChar char="●"/>
            </a:pPr>
            <a:r>
              <a:rPr b="1" lang="en" sz="1100">
                <a:solidFill>
                  <a:srgbClr val="FF0000"/>
                </a:solidFill>
                <a:latin typeface="Raleway"/>
                <a:ea typeface="Raleway"/>
                <a:cs typeface="Raleway"/>
                <a:sym typeface="Raleway"/>
              </a:rPr>
              <a:t>DEREGULATION:</a:t>
            </a:r>
            <a:r>
              <a:rPr lang="en" sz="1100">
                <a:solidFill>
                  <a:schemeClr val="dk2"/>
                </a:solidFill>
                <a:latin typeface="Raleway"/>
                <a:ea typeface="Raleway"/>
                <a:cs typeface="Raleway"/>
                <a:sym typeface="Raleway"/>
              </a:rPr>
              <a:t>  Since about 1980, new forms of distribution by cable and satellite have led to a great expansion of media output and the been deregulation of media</a:t>
            </a:r>
            <a:endParaRPr sz="1100">
              <a:solidFill>
                <a:schemeClr val="dk2"/>
              </a:solidFill>
              <a:latin typeface="Raleway"/>
              <a:ea typeface="Raleway"/>
              <a:cs typeface="Raleway"/>
              <a:sym typeface="Raleway"/>
            </a:endParaRPr>
          </a:p>
          <a:p>
            <a:pPr indent="0" lvl="0" marL="0" rtl="0">
              <a:lnSpc>
                <a:spcPct val="140000"/>
              </a:lnSpc>
              <a:spcBef>
                <a:spcPts val="0"/>
              </a:spcBef>
              <a:spcAft>
                <a:spcPts val="0"/>
              </a:spcAft>
              <a:buNone/>
            </a:pPr>
            <a:r>
              <a:t/>
            </a:r>
            <a:endParaRPr sz="1100">
              <a:solidFill>
                <a:schemeClr val="dk2"/>
              </a:solidFill>
              <a:latin typeface="Raleway"/>
              <a:ea typeface="Raleway"/>
              <a:cs typeface="Raleway"/>
              <a:sym typeface="Raleway"/>
            </a:endParaRPr>
          </a:p>
          <a:p>
            <a:pPr indent="-298450" lvl="0" marL="457200" rtl="0">
              <a:lnSpc>
                <a:spcPct val="140000"/>
              </a:lnSpc>
              <a:spcBef>
                <a:spcPts val="0"/>
              </a:spcBef>
              <a:spcAft>
                <a:spcPts val="0"/>
              </a:spcAft>
              <a:buClr>
                <a:srgbClr val="FF0000"/>
              </a:buClr>
              <a:buSzPts val="1100"/>
              <a:buFont typeface="Raleway"/>
              <a:buChar char="●"/>
            </a:pPr>
            <a:r>
              <a:rPr b="1" lang="en" sz="1100">
                <a:solidFill>
                  <a:srgbClr val="FF0000"/>
                </a:solidFill>
                <a:latin typeface="Raleway"/>
                <a:ea typeface="Raleway"/>
                <a:cs typeface="Raleway"/>
                <a:sym typeface="Raleway"/>
              </a:rPr>
              <a:t>RE-REGULATION OF MEDIA? </a:t>
            </a:r>
            <a:endParaRPr b="1" sz="1100">
              <a:solidFill>
                <a:srgbClr val="FF0000"/>
              </a:solidFill>
              <a:latin typeface="Raleway"/>
              <a:ea typeface="Raleway"/>
              <a:cs typeface="Raleway"/>
              <a:sym typeface="Raleway"/>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pic>
        <p:nvPicPr>
          <p:cNvPr descr="Screen Shot 2015-11-20 at 9.47.21 AM.png" id="180" name="Shape 180"/>
          <p:cNvPicPr preferRelativeResize="0"/>
          <p:nvPr/>
        </p:nvPicPr>
        <p:blipFill rotWithShape="1">
          <a:blip r:embed="rId3">
            <a:alphaModFix/>
          </a:blip>
          <a:srcRect b="0" l="4413" r="4404" t="0"/>
          <a:stretch/>
        </p:blipFill>
        <p:spPr>
          <a:xfrm>
            <a:off x="0" y="0"/>
            <a:ext cx="9144000" cy="5143504"/>
          </a:xfrm>
          <a:prstGeom prst="rect">
            <a:avLst/>
          </a:prstGeom>
          <a:noFill/>
          <a:ln>
            <a:noFill/>
          </a:ln>
        </p:spPr>
      </p:pic>
      <p:sp>
        <p:nvSpPr>
          <p:cNvPr id="181" name="Shape 181"/>
          <p:cNvSpPr txBox="1"/>
          <p:nvPr>
            <p:ph type="title"/>
          </p:nvPr>
        </p:nvSpPr>
        <p:spPr>
          <a:xfrm>
            <a:off x="313125" y="331893"/>
            <a:ext cx="6244200" cy="80370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1600"/>
              </a:spcAft>
              <a:buClr>
                <a:schemeClr val="dk2"/>
              </a:buClr>
              <a:buSzPts val="1100"/>
              <a:buFont typeface="Arial"/>
              <a:buNone/>
            </a:pPr>
            <a:r>
              <a:rPr lang="en">
                <a:solidFill>
                  <a:srgbClr val="FFFFFF"/>
                </a:solidFill>
              </a:rPr>
              <a:t>The Internet Age </a:t>
            </a:r>
            <a:endParaRPr>
              <a:solidFill>
                <a:srgbClr val="FFFFFF"/>
              </a:solidFill>
            </a:endParaRPr>
          </a:p>
        </p:txBody>
      </p:sp>
      <p:sp>
        <p:nvSpPr>
          <p:cNvPr id="182" name="Shape 182"/>
          <p:cNvSpPr txBox="1"/>
          <p:nvPr/>
        </p:nvSpPr>
        <p:spPr>
          <a:xfrm>
            <a:off x="3582450" y="1175650"/>
            <a:ext cx="5664000" cy="680400"/>
          </a:xfrm>
          <a:prstGeom prst="rect">
            <a:avLst/>
          </a:prstGeom>
          <a:noFill/>
          <a:ln>
            <a:noFill/>
          </a:ln>
        </p:spPr>
        <p:txBody>
          <a:bodyPr anchorCtr="0" anchor="t" bIns="91425" lIns="91425" spcFirstLastPara="1" rIns="91425" wrap="square" tIns="91425">
            <a:noAutofit/>
          </a:bodyPr>
          <a:lstStyle/>
          <a:p>
            <a:pPr indent="-317500" lvl="0" marL="457200" rtl="0">
              <a:spcBef>
                <a:spcPts val="0"/>
              </a:spcBef>
              <a:spcAft>
                <a:spcPts val="0"/>
              </a:spcAft>
              <a:buClr>
                <a:srgbClr val="F3F3F3"/>
              </a:buClr>
              <a:buSzPts val="1400"/>
              <a:buFont typeface="Raleway"/>
              <a:buChar char="●"/>
            </a:pPr>
            <a:r>
              <a:rPr lang="en">
                <a:solidFill>
                  <a:srgbClr val="F3F3F3"/>
                </a:solidFill>
                <a:latin typeface="Raleway"/>
                <a:ea typeface="Raleway"/>
                <a:cs typeface="Raleway"/>
                <a:sym typeface="Raleway"/>
              </a:rPr>
              <a:t>Computer and Cellphone Innovations made it cheaper and as a result easier to spread information on a GLOBAL SCALE </a:t>
            </a:r>
            <a:endParaRPr>
              <a:solidFill>
                <a:srgbClr val="F3F3F3"/>
              </a:solidFill>
              <a:latin typeface="Raleway"/>
              <a:ea typeface="Raleway"/>
              <a:cs typeface="Raleway"/>
              <a:sym typeface="Raleway"/>
            </a:endParaRPr>
          </a:p>
          <a:p>
            <a:pPr indent="0" lvl="0" marL="0" rtl="0">
              <a:spcBef>
                <a:spcPts val="0"/>
              </a:spcBef>
              <a:spcAft>
                <a:spcPts val="0"/>
              </a:spcAft>
              <a:buNone/>
            </a:pPr>
            <a:r>
              <a:t/>
            </a:r>
            <a:endParaRPr>
              <a:solidFill>
                <a:srgbClr val="F3F3F3"/>
              </a:solidFill>
              <a:latin typeface="Raleway"/>
              <a:ea typeface="Raleway"/>
              <a:cs typeface="Raleway"/>
              <a:sym typeface="Raleway"/>
            </a:endParaRPr>
          </a:p>
          <a:p>
            <a:pPr indent="-317500" lvl="0" marL="457200" rtl="0">
              <a:spcBef>
                <a:spcPts val="0"/>
              </a:spcBef>
              <a:spcAft>
                <a:spcPts val="0"/>
              </a:spcAft>
              <a:buClr>
                <a:srgbClr val="F3F3F3"/>
              </a:buClr>
              <a:buSzPts val="1400"/>
              <a:buFont typeface="Raleway"/>
              <a:buChar char="●"/>
            </a:pPr>
            <a:r>
              <a:rPr lang="en">
                <a:solidFill>
                  <a:srgbClr val="F3F3F3"/>
                </a:solidFill>
                <a:latin typeface="Raleway"/>
                <a:ea typeface="Raleway"/>
                <a:cs typeface="Raleway"/>
                <a:sym typeface="Raleway"/>
              </a:rPr>
              <a:t>Some fake websites were created in the early years of the Internet </a:t>
            </a:r>
            <a:endParaRPr>
              <a:solidFill>
                <a:srgbClr val="F3F3F3"/>
              </a:solidFill>
              <a:latin typeface="Raleway"/>
              <a:ea typeface="Raleway"/>
              <a:cs typeface="Raleway"/>
              <a:sym typeface="Raleway"/>
            </a:endParaRPr>
          </a:p>
          <a:p>
            <a:pPr indent="0" lvl="0" marL="0" rtl="0">
              <a:spcBef>
                <a:spcPts val="0"/>
              </a:spcBef>
              <a:spcAft>
                <a:spcPts val="0"/>
              </a:spcAft>
              <a:buNone/>
            </a:pPr>
            <a:r>
              <a:t/>
            </a:r>
            <a:endParaRPr>
              <a:solidFill>
                <a:srgbClr val="F3F3F3"/>
              </a:solidFill>
              <a:latin typeface="Raleway"/>
              <a:ea typeface="Raleway"/>
              <a:cs typeface="Raleway"/>
              <a:sym typeface="Raleway"/>
            </a:endParaRPr>
          </a:p>
          <a:p>
            <a:pPr indent="-317500" lvl="0" marL="457200" rtl="0">
              <a:spcBef>
                <a:spcPts val="0"/>
              </a:spcBef>
              <a:spcAft>
                <a:spcPts val="0"/>
              </a:spcAft>
              <a:buClr>
                <a:srgbClr val="F3F3F3"/>
              </a:buClr>
              <a:buSzPts val="1400"/>
              <a:buFont typeface="Raleway"/>
              <a:buChar char="●"/>
            </a:pPr>
            <a:r>
              <a:rPr lang="en">
                <a:solidFill>
                  <a:srgbClr val="F3F3F3"/>
                </a:solidFill>
                <a:latin typeface="Raleway"/>
                <a:ea typeface="Raleway"/>
                <a:cs typeface="Raleway"/>
                <a:sym typeface="Raleway"/>
              </a:rPr>
              <a:t>People today create fake news for same reasons as the past : entertainment, satire, parody, political/ economic gain </a:t>
            </a:r>
            <a:endParaRPr>
              <a:solidFill>
                <a:srgbClr val="F3F3F3"/>
              </a:solidFill>
              <a:latin typeface="Raleway"/>
              <a:ea typeface="Raleway"/>
              <a:cs typeface="Raleway"/>
              <a:sym typeface="Raleway"/>
            </a:endParaRPr>
          </a:p>
          <a:p>
            <a:pPr indent="0" lvl="0" marL="0" rtl="0">
              <a:spcBef>
                <a:spcPts val="0"/>
              </a:spcBef>
              <a:spcAft>
                <a:spcPts val="0"/>
              </a:spcAft>
              <a:buNone/>
            </a:pPr>
            <a:r>
              <a:t/>
            </a:r>
            <a:endParaRPr>
              <a:solidFill>
                <a:srgbClr val="F3F3F3"/>
              </a:solidFill>
              <a:latin typeface="Raleway"/>
              <a:ea typeface="Raleway"/>
              <a:cs typeface="Raleway"/>
              <a:sym typeface="Raleway"/>
            </a:endParaRPr>
          </a:p>
          <a:p>
            <a:pPr indent="-317500" lvl="0" marL="457200" rtl="0">
              <a:spcBef>
                <a:spcPts val="0"/>
              </a:spcBef>
              <a:spcAft>
                <a:spcPts val="0"/>
              </a:spcAft>
              <a:buClr>
                <a:srgbClr val="F3F3F3"/>
              </a:buClr>
              <a:buSzPts val="1400"/>
              <a:buFont typeface="Raleway"/>
              <a:buChar char="●"/>
            </a:pPr>
            <a:r>
              <a:rPr lang="en">
                <a:solidFill>
                  <a:srgbClr val="F3F3F3"/>
                </a:solidFill>
                <a:latin typeface="Raleway"/>
                <a:ea typeface="Raleway"/>
                <a:cs typeface="Raleway"/>
                <a:sym typeface="Raleway"/>
              </a:rPr>
              <a:t>21st century economic incentives further motivate fake news with Internet being funded by advertisers </a:t>
            </a:r>
            <a:endParaRPr>
              <a:solidFill>
                <a:srgbClr val="F3F3F3"/>
              </a:solidFill>
              <a:latin typeface="Raleway"/>
              <a:ea typeface="Raleway"/>
              <a:cs typeface="Raleway"/>
              <a:sym typeface="Raleway"/>
            </a:endParaRPr>
          </a:p>
          <a:p>
            <a:pPr indent="0" lvl="0" marL="0" rtl="0">
              <a:spcBef>
                <a:spcPts val="0"/>
              </a:spcBef>
              <a:spcAft>
                <a:spcPts val="0"/>
              </a:spcAft>
              <a:buNone/>
            </a:pPr>
            <a:r>
              <a:t/>
            </a:r>
            <a:endParaRPr>
              <a:solidFill>
                <a:srgbClr val="F3F3F3"/>
              </a:solidFill>
              <a:latin typeface="Raleway"/>
              <a:ea typeface="Raleway"/>
              <a:cs typeface="Raleway"/>
              <a:sym typeface="Raleway"/>
            </a:endParaRPr>
          </a:p>
          <a:p>
            <a:pPr indent="-317500" lvl="0" marL="457200" rtl="0">
              <a:spcBef>
                <a:spcPts val="0"/>
              </a:spcBef>
              <a:spcAft>
                <a:spcPts val="0"/>
              </a:spcAft>
              <a:buClr>
                <a:srgbClr val="F3F3F3"/>
              </a:buClr>
              <a:buSzPts val="1400"/>
              <a:buFont typeface="Raleway"/>
              <a:buChar char="●"/>
            </a:pPr>
            <a:r>
              <a:rPr lang="en">
                <a:solidFill>
                  <a:srgbClr val="F3F3F3"/>
                </a:solidFill>
                <a:latin typeface="Raleway"/>
                <a:ea typeface="Raleway"/>
                <a:cs typeface="Raleway"/>
                <a:sym typeface="Raleway"/>
              </a:rPr>
              <a:t>Increase in gossip, sensationalized story filled websites equivalent to pop culture magazines preying on people’s attraction to gossip, rumor and scandal </a:t>
            </a:r>
            <a:endParaRPr>
              <a:solidFill>
                <a:srgbClr val="F3F3F3"/>
              </a:solidFill>
              <a:latin typeface="Raleway"/>
              <a:ea typeface="Raleway"/>
              <a:cs typeface="Raleway"/>
              <a:sym typeface="Raleway"/>
            </a:endParaRPr>
          </a:p>
          <a:p>
            <a:pPr indent="0" lvl="0" marL="0" rtl="0">
              <a:spcBef>
                <a:spcPts val="0"/>
              </a:spcBef>
              <a:spcAft>
                <a:spcPts val="0"/>
              </a:spcAft>
              <a:buNone/>
            </a:pPr>
            <a:r>
              <a:t/>
            </a:r>
            <a:endParaRPr>
              <a:solidFill>
                <a:srgbClr val="F3F3F3"/>
              </a:solidFill>
              <a:latin typeface="Raleway"/>
              <a:ea typeface="Raleway"/>
              <a:cs typeface="Raleway"/>
              <a:sym typeface="Raleway"/>
            </a:endParaRPr>
          </a:p>
          <a:p>
            <a:pPr indent="-317500" lvl="0" marL="457200" rtl="0">
              <a:spcBef>
                <a:spcPts val="0"/>
              </a:spcBef>
              <a:spcAft>
                <a:spcPts val="0"/>
              </a:spcAft>
              <a:buClr>
                <a:srgbClr val="F3F3F3"/>
              </a:buClr>
              <a:buSzPts val="1400"/>
              <a:buFont typeface="Raleway"/>
              <a:buChar char="●"/>
            </a:pPr>
            <a:r>
              <a:rPr lang="en">
                <a:solidFill>
                  <a:srgbClr val="F3F3F3"/>
                </a:solidFill>
                <a:latin typeface="Raleway"/>
                <a:ea typeface="Raleway"/>
                <a:cs typeface="Raleway"/>
                <a:sym typeface="Raleway"/>
              </a:rPr>
              <a:t>Social media catapulted things further</a:t>
            </a:r>
            <a:endParaRPr>
              <a:solidFill>
                <a:srgbClr val="F3F3F3"/>
              </a:solidFill>
              <a:latin typeface="Raleway"/>
              <a:ea typeface="Raleway"/>
              <a:cs typeface="Raleway"/>
              <a:sym typeface="Raleway"/>
            </a:endParaRPr>
          </a:p>
        </p:txBody>
      </p:sp>
      <p:pic>
        <p:nvPicPr>
          <p:cNvPr id="183" name="Shape 183"/>
          <p:cNvPicPr preferRelativeResize="0"/>
          <p:nvPr/>
        </p:nvPicPr>
        <p:blipFill>
          <a:blip r:embed="rId4">
            <a:alphaModFix/>
          </a:blip>
          <a:stretch>
            <a:fillRect/>
          </a:stretch>
        </p:blipFill>
        <p:spPr>
          <a:xfrm>
            <a:off x="484072" y="3116972"/>
            <a:ext cx="1587075" cy="15870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87" name="Shape 187"/>
        <p:cNvGrpSpPr/>
        <p:nvPr/>
      </p:nvGrpSpPr>
      <p:grpSpPr>
        <a:xfrm>
          <a:off x="0" y="0"/>
          <a:ext cx="0" cy="0"/>
          <a:chOff x="0" y="0"/>
          <a:chExt cx="0" cy="0"/>
        </a:xfrm>
      </p:grpSpPr>
      <p:sp>
        <p:nvSpPr>
          <p:cNvPr id="188" name="Shape 188"/>
          <p:cNvSpPr txBox="1"/>
          <p:nvPr>
            <p:ph idx="4294967295" type="body"/>
          </p:nvPr>
        </p:nvSpPr>
        <p:spPr>
          <a:xfrm>
            <a:off x="330250" y="-601150"/>
            <a:ext cx="7284900" cy="2257200"/>
          </a:xfrm>
          <a:prstGeom prst="rect">
            <a:avLst/>
          </a:prstGeom>
        </p:spPr>
        <p:txBody>
          <a:bodyPr anchorCtr="0" anchor="ctr" bIns="91425" lIns="91425" spcFirstLastPara="1" rIns="91425" wrap="square" tIns="91425">
            <a:noAutofit/>
          </a:bodyPr>
          <a:lstStyle/>
          <a:p>
            <a:pPr indent="0" lvl="0" marL="0" rtl="0">
              <a:lnSpc>
                <a:spcPct val="100000"/>
              </a:lnSpc>
              <a:spcBef>
                <a:spcPts val="0"/>
              </a:spcBef>
              <a:spcAft>
                <a:spcPts val="1600"/>
              </a:spcAft>
              <a:buNone/>
            </a:pPr>
            <a:r>
              <a:rPr b="1" lang="en" sz="2800">
                <a:solidFill>
                  <a:schemeClr val="accent5"/>
                </a:solidFill>
                <a:latin typeface="Raleway"/>
                <a:ea typeface="Raleway"/>
                <a:cs typeface="Raleway"/>
                <a:sym typeface="Raleway"/>
              </a:rPr>
              <a:t>SUMMARY OF THE EVOLUTION </a:t>
            </a:r>
            <a:endParaRPr>
              <a:solidFill>
                <a:schemeClr val="lt1"/>
              </a:solidFill>
              <a:latin typeface="Raleway"/>
              <a:ea typeface="Raleway"/>
              <a:cs typeface="Raleway"/>
              <a:sym typeface="Raleway"/>
            </a:endParaRPr>
          </a:p>
        </p:txBody>
      </p:sp>
      <p:pic>
        <p:nvPicPr>
          <p:cNvPr id="189" name="Shape 189"/>
          <p:cNvPicPr preferRelativeResize="0"/>
          <p:nvPr/>
        </p:nvPicPr>
        <p:blipFill>
          <a:blip r:embed="rId3">
            <a:alphaModFix/>
          </a:blip>
          <a:stretch>
            <a:fillRect/>
          </a:stretch>
        </p:blipFill>
        <p:spPr>
          <a:xfrm>
            <a:off x="860600" y="670650"/>
            <a:ext cx="6950943" cy="43327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93" name="Shape 193"/>
        <p:cNvGrpSpPr/>
        <p:nvPr/>
      </p:nvGrpSpPr>
      <p:grpSpPr>
        <a:xfrm>
          <a:off x="0" y="0"/>
          <a:ext cx="0" cy="0"/>
          <a:chOff x="0" y="0"/>
          <a:chExt cx="0" cy="0"/>
        </a:xfrm>
      </p:grpSpPr>
      <p:sp>
        <p:nvSpPr>
          <p:cNvPr id="194" name="Shape 194"/>
          <p:cNvSpPr txBox="1"/>
          <p:nvPr>
            <p:ph idx="1" type="subTitle"/>
          </p:nvPr>
        </p:nvSpPr>
        <p:spPr>
          <a:xfrm>
            <a:off x="65375" y="243425"/>
            <a:ext cx="4597800" cy="38361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1600"/>
              </a:spcAft>
              <a:buNone/>
            </a:pPr>
            <a:r>
              <a:rPr b="1" lang="en" sz="1800">
                <a:latin typeface="Raleway"/>
                <a:ea typeface="Raleway"/>
                <a:cs typeface="Raleway"/>
                <a:sym typeface="Raleway"/>
              </a:rPr>
              <a:t>FAKE NEWS IMPACT ON US ELECTION </a:t>
            </a:r>
            <a:endParaRPr b="1" sz="1800">
              <a:latin typeface="Raleway"/>
              <a:ea typeface="Raleway"/>
              <a:cs typeface="Raleway"/>
              <a:sym typeface="Raleway"/>
            </a:endParaRPr>
          </a:p>
        </p:txBody>
      </p:sp>
      <p:pic>
        <p:nvPicPr>
          <p:cNvPr id="195" name="Shape 195"/>
          <p:cNvPicPr preferRelativeResize="0"/>
          <p:nvPr/>
        </p:nvPicPr>
        <p:blipFill>
          <a:blip r:embed="rId3">
            <a:alphaModFix/>
          </a:blip>
          <a:stretch>
            <a:fillRect/>
          </a:stretch>
        </p:blipFill>
        <p:spPr>
          <a:xfrm>
            <a:off x="4795550" y="1293200"/>
            <a:ext cx="4176025" cy="237773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99" name="Shape 199"/>
        <p:cNvGrpSpPr/>
        <p:nvPr/>
      </p:nvGrpSpPr>
      <p:grpSpPr>
        <a:xfrm>
          <a:off x="0" y="0"/>
          <a:ext cx="0" cy="0"/>
          <a:chOff x="0" y="0"/>
          <a:chExt cx="0" cy="0"/>
        </a:xfrm>
      </p:grpSpPr>
      <p:pic>
        <p:nvPicPr>
          <p:cNvPr id="200" name="Shape 200"/>
          <p:cNvPicPr preferRelativeResize="0"/>
          <p:nvPr/>
        </p:nvPicPr>
        <p:blipFill>
          <a:blip r:embed="rId3">
            <a:alphaModFix/>
          </a:blip>
          <a:stretch>
            <a:fillRect/>
          </a:stretch>
        </p:blipFill>
        <p:spPr>
          <a:xfrm>
            <a:off x="379801" y="288225"/>
            <a:ext cx="5295775" cy="4567075"/>
          </a:xfrm>
          <a:prstGeom prst="rect">
            <a:avLst/>
          </a:prstGeom>
          <a:noFill/>
          <a:ln>
            <a:noFill/>
          </a:ln>
        </p:spPr>
      </p:pic>
      <p:grpSp>
        <p:nvGrpSpPr>
          <p:cNvPr id="201" name="Shape 201"/>
          <p:cNvGrpSpPr/>
          <p:nvPr/>
        </p:nvGrpSpPr>
        <p:grpSpPr>
          <a:xfrm>
            <a:off x="5906423" y="611250"/>
            <a:ext cx="2618846" cy="4153954"/>
            <a:chOff x="6803275" y="395363"/>
            <a:chExt cx="2212050" cy="2537076"/>
          </a:xfrm>
        </p:grpSpPr>
        <p:pic>
          <p:nvPicPr>
            <p:cNvPr id="202" name="Shape 202"/>
            <p:cNvPicPr preferRelativeResize="0"/>
            <p:nvPr/>
          </p:nvPicPr>
          <p:blipFill>
            <a:blip r:embed="rId4">
              <a:alphaModFix/>
            </a:blip>
            <a:stretch>
              <a:fillRect/>
            </a:stretch>
          </p:blipFill>
          <p:spPr>
            <a:xfrm>
              <a:off x="6803275" y="427445"/>
              <a:ext cx="2212050" cy="2504994"/>
            </a:xfrm>
            <a:prstGeom prst="rect">
              <a:avLst/>
            </a:prstGeom>
            <a:noFill/>
            <a:ln>
              <a:noFill/>
            </a:ln>
          </p:spPr>
        </p:pic>
        <p:pic>
          <p:nvPicPr>
            <p:cNvPr descr="Piece of duct tape sticking a note to the slide" id="203" name="Shape 203"/>
            <p:cNvPicPr preferRelativeResize="0"/>
            <p:nvPr/>
          </p:nvPicPr>
          <p:blipFill rotWithShape="1">
            <a:blip r:embed="rId5">
              <a:alphaModFix/>
            </a:blip>
            <a:srcRect b="10011" l="9244" r="2118" t="5926"/>
            <a:stretch/>
          </p:blipFill>
          <p:spPr>
            <a:xfrm rot="154826">
              <a:off x="7370663" y="419419"/>
              <a:ext cx="1077273" cy="382687"/>
            </a:xfrm>
            <a:prstGeom prst="rect">
              <a:avLst/>
            </a:prstGeom>
            <a:noFill/>
            <a:ln>
              <a:noFill/>
            </a:ln>
          </p:spPr>
        </p:pic>
        <p:sp>
          <p:nvSpPr>
            <p:cNvPr id="204" name="Shape 204"/>
            <p:cNvSpPr txBox="1"/>
            <p:nvPr/>
          </p:nvSpPr>
          <p:spPr>
            <a:xfrm>
              <a:off x="6944800" y="684231"/>
              <a:ext cx="1929000" cy="20040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t/>
              </a:r>
              <a:endParaRPr sz="1200">
                <a:solidFill>
                  <a:srgbClr val="222222"/>
                </a:solidFill>
                <a:latin typeface="Proxima Nova"/>
                <a:ea typeface="Proxima Nova"/>
                <a:cs typeface="Proxima Nova"/>
                <a:sym typeface="Proxima Nova"/>
              </a:endParaRPr>
            </a:p>
            <a:p>
              <a:pPr indent="0" lvl="0" marL="0" rtl="0">
                <a:lnSpc>
                  <a:spcPct val="115000"/>
                </a:lnSpc>
                <a:spcBef>
                  <a:spcPts val="0"/>
                </a:spcBef>
                <a:spcAft>
                  <a:spcPts val="0"/>
                </a:spcAft>
                <a:buNone/>
              </a:pPr>
              <a:r>
                <a:rPr lang="en" sz="1200">
                  <a:solidFill>
                    <a:srgbClr val="222222"/>
                  </a:solidFill>
                  <a:latin typeface="Proxima Nova"/>
                  <a:ea typeface="Proxima Nova"/>
                  <a:cs typeface="Proxima Nova"/>
                  <a:sym typeface="Proxima Nova"/>
                </a:rPr>
                <a:t>➸ 20 top-performing false election stories from hoax sites and hyperpartisan blogs generated 8,711,000 shares, reactions, and comments on Facebook.</a:t>
              </a:r>
              <a:endParaRPr sz="1200">
                <a:solidFill>
                  <a:srgbClr val="222222"/>
                </a:solidFill>
                <a:latin typeface="Proxima Nova"/>
                <a:ea typeface="Proxima Nova"/>
                <a:cs typeface="Proxima Nova"/>
                <a:sym typeface="Proxima Nova"/>
              </a:endParaRPr>
            </a:p>
            <a:p>
              <a:pPr indent="0" lvl="0" marL="0" rtl="0">
                <a:lnSpc>
                  <a:spcPct val="115000"/>
                </a:lnSpc>
                <a:spcBef>
                  <a:spcPts val="0"/>
                </a:spcBef>
                <a:spcAft>
                  <a:spcPts val="0"/>
                </a:spcAft>
                <a:buClr>
                  <a:schemeClr val="dk2"/>
                </a:buClr>
                <a:buSzPts val="1100"/>
                <a:buFont typeface="Arial"/>
                <a:buNone/>
              </a:pPr>
              <a:r>
                <a:t/>
              </a:r>
              <a:endParaRPr sz="1200">
                <a:solidFill>
                  <a:srgbClr val="222222"/>
                </a:solidFill>
                <a:latin typeface="Proxima Nova"/>
                <a:ea typeface="Proxima Nova"/>
                <a:cs typeface="Proxima Nova"/>
                <a:sym typeface="Proxima Nova"/>
              </a:endParaRPr>
            </a:p>
            <a:p>
              <a:pPr indent="0" lvl="0" marL="0" rtl="0">
                <a:lnSpc>
                  <a:spcPct val="115000"/>
                </a:lnSpc>
                <a:spcBef>
                  <a:spcPts val="0"/>
                </a:spcBef>
                <a:spcAft>
                  <a:spcPts val="0"/>
                </a:spcAft>
                <a:buClr>
                  <a:schemeClr val="dk2"/>
                </a:buClr>
                <a:buSzPts val="1100"/>
                <a:buFont typeface="Arial"/>
                <a:buNone/>
              </a:pPr>
              <a:r>
                <a:rPr lang="en" sz="1200">
                  <a:solidFill>
                    <a:srgbClr val="222222"/>
                  </a:solidFill>
                  <a:latin typeface="Proxima Nova"/>
                  <a:ea typeface="Proxima Nova"/>
                  <a:cs typeface="Proxima Nova"/>
                  <a:sym typeface="Proxima Nova"/>
                </a:rPr>
                <a:t>➸Within the same time period, the 20 best-performing election stories from 19 major news websites generated a total of 7,367,000 shares, reactions, and comments on Facebook.</a:t>
              </a:r>
              <a:endParaRPr sz="1200">
                <a:solidFill>
                  <a:srgbClr val="222222"/>
                </a:solidFill>
                <a:latin typeface="Proxima Nova"/>
                <a:ea typeface="Proxima Nova"/>
                <a:cs typeface="Proxima Nova"/>
                <a:sym typeface="Proxima Nova"/>
              </a:endParaRPr>
            </a:p>
            <a:p>
              <a:pPr indent="0" lvl="0" marL="0" rtl="0">
                <a:spcBef>
                  <a:spcPts val="0"/>
                </a:spcBef>
                <a:spcAft>
                  <a:spcPts val="800"/>
                </a:spcAft>
                <a:buNone/>
              </a:pPr>
              <a:r>
                <a:t/>
              </a:r>
              <a:endParaRPr b="1" sz="1200">
                <a:solidFill>
                  <a:schemeClr val="dk1"/>
                </a:solidFill>
                <a:latin typeface="Raleway"/>
                <a:ea typeface="Raleway"/>
                <a:cs typeface="Raleway"/>
                <a:sym typeface="Raleway"/>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208" name="Shape 208"/>
        <p:cNvGrpSpPr/>
        <p:nvPr/>
      </p:nvGrpSpPr>
      <p:grpSpPr>
        <a:xfrm>
          <a:off x="0" y="0"/>
          <a:ext cx="0" cy="0"/>
          <a:chOff x="0" y="0"/>
          <a:chExt cx="0" cy="0"/>
        </a:xfrm>
      </p:grpSpPr>
      <p:sp>
        <p:nvSpPr>
          <p:cNvPr id="209" name="Shape 209"/>
          <p:cNvSpPr txBox="1"/>
          <p:nvPr>
            <p:ph type="title"/>
          </p:nvPr>
        </p:nvSpPr>
        <p:spPr>
          <a:xfrm>
            <a:off x="265500" y="1397350"/>
            <a:ext cx="4045200" cy="13182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t/>
            </a:r>
            <a:endParaRPr/>
          </a:p>
        </p:txBody>
      </p:sp>
      <p:pic>
        <p:nvPicPr>
          <p:cNvPr id="210" name="Shape 210"/>
          <p:cNvPicPr preferRelativeResize="0"/>
          <p:nvPr/>
        </p:nvPicPr>
        <p:blipFill>
          <a:blip r:embed="rId3">
            <a:alphaModFix/>
          </a:blip>
          <a:stretch>
            <a:fillRect/>
          </a:stretch>
        </p:blipFill>
        <p:spPr>
          <a:xfrm>
            <a:off x="1776525" y="249775"/>
            <a:ext cx="5504675" cy="46439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 name="Shape 77"/>
        <p:cNvGrpSpPr/>
        <p:nvPr/>
      </p:nvGrpSpPr>
      <p:grpSpPr>
        <a:xfrm>
          <a:off x="0" y="0"/>
          <a:ext cx="0" cy="0"/>
          <a:chOff x="0" y="0"/>
          <a:chExt cx="0" cy="0"/>
        </a:xfrm>
      </p:grpSpPr>
      <p:sp>
        <p:nvSpPr>
          <p:cNvPr id="78" name="Shape 78"/>
          <p:cNvSpPr txBox="1"/>
          <p:nvPr>
            <p:ph idx="4294967295" type="title"/>
          </p:nvPr>
        </p:nvSpPr>
        <p:spPr>
          <a:xfrm>
            <a:off x="535775" y="712150"/>
            <a:ext cx="5197200" cy="768000"/>
          </a:xfrm>
          <a:prstGeom prst="rect">
            <a:avLst/>
          </a:prstGeom>
        </p:spPr>
        <p:txBody>
          <a:bodyPr anchorCtr="0" anchor="t" bIns="91425" lIns="91425" spcFirstLastPara="1" rIns="91425" wrap="square" tIns="91425">
            <a:noAutofit/>
          </a:bodyPr>
          <a:lstStyle/>
          <a:p>
            <a:pPr indent="0" lvl="0" marL="0" rtl="0">
              <a:spcBef>
                <a:spcPts val="0"/>
              </a:spcBef>
              <a:spcAft>
                <a:spcPts val="1600"/>
              </a:spcAft>
              <a:buNone/>
            </a:pPr>
            <a:r>
              <a:rPr lang="en" sz="3600">
                <a:solidFill>
                  <a:schemeClr val="dk1"/>
                </a:solidFill>
              </a:rPr>
              <a:t>Definition </a:t>
            </a:r>
            <a:endParaRPr sz="2400"/>
          </a:p>
        </p:txBody>
      </p:sp>
      <p:sp>
        <p:nvSpPr>
          <p:cNvPr id="79" name="Shape 79"/>
          <p:cNvSpPr txBox="1"/>
          <p:nvPr>
            <p:ph idx="4294967295" type="title"/>
          </p:nvPr>
        </p:nvSpPr>
        <p:spPr>
          <a:xfrm>
            <a:off x="595825" y="1740325"/>
            <a:ext cx="6188700" cy="194700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b="0" lang="en" sz="1800">
                <a:latin typeface="Lato"/>
                <a:ea typeface="Lato"/>
                <a:cs typeface="Lato"/>
                <a:sym typeface="Lato"/>
              </a:rPr>
              <a:t>‘‘Fake news’’ is information that has been deliberately fabricated and disseminated with the intention to deceive and mislead others into believing falsehoods or doubting verifiable facts.</a:t>
            </a:r>
            <a:endParaRPr b="0" sz="1800">
              <a:latin typeface="Lato"/>
              <a:ea typeface="Lato"/>
              <a:cs typeface="Lato"/>
              <a:sym typeface="Lato"/>
            </a:endParaRPr>
          </a:p>
          <a:p>
            <a:pPr indent="0" lvl="0" marL="0" rtl="0">
              <a:lnSpc>
                <a:spcPct val="115000"/>
              </a:lnSpc>
              <a:spcBef>
                <a:spcPts val="1600"/>
              </a:spcBef>
              <a:spcAft>
                <a:spcPts val="0"/>
              </a:spcAft>
              <a:buClr>
                <a:schemeClr val="dk2"/>
              </a:buClr>
              <a:buSzPts val="1100"/>
              <a:buFont typeface="Arial"/>
              <a:buNone/>
            </a:pPr>
            <a:r>
              <a:rPr b="0" lang="en" sz="1800">
                <a:latin typeface="Lato"/>
                <a:ea typeface="Lato"/>
                <a:cs typeface="Lato"/>
                <a:sym typeface="Lato"/>
              </a:rPr>
              <a:t>It is disinformation that is presented as, or is likely to be perceived as, news.</a:t>
            </a:r>
            <a:endParaRPr b="0" sz="1800">
              <a:latin typeface="Lato"/>
              <a:ea typeface="Lato"/>
              <a:cs typeface="Lato"/>
              <a:sym typeface="Lato"/>
            </a:endParaRPr>
          </a:p>
          <a:p>
            <a:pPr indent="0" lvl="0" marL="0" rtl="0">
              <a:lnSpc>
                <a:spcPct val="115000"/>
              </a:lnSpc>
              <a:spcBef>
                <a:spcPts val="1600"/>
              </a:spcBef>
              <a:spcAft>
                <a:spcPts val="1600"/>
              </a:spcAft>
              <a:buNone/>
            </a:pPr>
            <a:r>
              <a:t/>
            </a:r>
            <a:endParaRPr b="0" sz="1800">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14" name="Shape 214"/>
        <p:cNvGrpSpPr/>
        <p:nvPr/>
      </p:nvGrpSpPr>
      <p:grpSpPr>
        <a:xfrm>
          <a:off x="0" y="0"/>
          <a:ext cx="0" cy="0"/>
          <a:chOff x="0" y="0"/>
          <a:chExt cx="0" cy="0"/>
        </a:xfrm>
      </p:grpSpPr>
      <p:sp>
        <p:nvSpPr>
          <p:cNvPr id="215" name="Shape 215"/>
          <p:cNvSpPr txBox="1"/>
          <p:nvPr>
            <p:ph idx="1" type="body"/>
          </p:nvPr>
        </p:nvSpPr>
        <p:spPr>
          <a:xfrm>
            <a:off x="830025" y="249900"/>
            <a:ext cx="8136000" cy="15261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b="1" lang="en" sz="3000">
                <a:solidFill>
                  <a:schemeClr val="dk1"/>
                </a:solidFill>
                <a:latin typeface="Raleway"/>
                <a:ea typeface="Raleway"/>
                <a:cs typeface="Raleway"/>
                <a:sym typeface="Raleway"/>
              </a:rPr>
              <a:t>Fake News Economics</a:t>
            </a:r>
            <a:endParaRPr sz="3000">
              <a:solidFill>
                <a:schemeClr val="dk1"/>
              </a:solidFill>
              <a:latin typeface="Raleway"/>
              <a:ea typeface="Raleway"/>
              <a:cs typeface="Raleway"/>
              <a:sym typeface="Raleway"/>
            </a:endParaRPr>
          </a:p>
          <a:p>
            <a:pPr indent="0" lvl="0" marL="0" rtl="0">
              <a:spcBef>
                <a:spcPts val="1600"/>
              </a:spcBef>
              <a:spcAft>
                <a:spcPts val="1600"/>
              </a:spcAft>
              <a:buClr>
                <a:schemeClr val="dk2"/>
              </a:buClr>
              <a:buSzPts val="1100"/>
              <a:buFont typeface="Arial"/>
              <a:buNone/>
            </a:pPr>
            <a:r>
              <a:t/>
            </a:r>
            <a:endParaRPr sz="1800">
              <a:solidFill>
                <a:srgbClr val="000000"/>
              </a:solidFill>
            </a:endParaRPr>
          </a:p>
        </p:txBody>
      </p:sp>
      <p:sp>
        <p:nvSpPr>
          <p:cNvPr id="216" name="Shape 216"/>
          <p:cNvSpPr txBox="1"/>
          <p:nvPr/>
        </p:nvSpPr>
        <p:spPr>
          <a:xfrm>
            <a:off x="490375" y="985550"/>
            <a:ext cx="8136000" cy="42729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Clr>
                <a:schemeClr val="dk2"/>
              </a:buClr>
              <a:buSzPts val="1100"/>
              <a:buFont typeface="Arial"/>
              <a:buNone/>
            </a:pPr>
            <a:r>
              <a:rPr lang="en" sz="1200">
                <a:latin typeface="Raleway"/>
                <a:ea typeface="Raleway"/>
                <a:cs typeface="Raleway"/>
                <a:sym typeface="Raleway"/>
              </a:rPr>
              <a:t>Using well-known economic analysis, fraudsters will engage in the creation and management of fake news if: </a:t>
            </a:r>
            <a:endParaRPr sz="1200">
              <a:latin typeface="Raleway"/>
              <a:ea typeface="Raleway"/>
              <a:cs typeface="Raleway"/>
              <a:sym typeface="Raleway"/>
            </a:endParaRPr>
          </a:p>
          <a:p>
            <a:pPr indent="0" lvl="0" marL="0">
              <a:spcBef>
                <a:spcPts val="0"/>
              </a:spcBef>
              <a:spcAft>
                <a:spcPts val="0"/>
              </a:spcAft>
              <a:buNone/>
            </a:pPr>
            <a:r>
              <a:t/>
            </a:r>
            <a:endParaRPr sz="1200">
              <a:latin typeface="Raleway"/>
              <a:ea typeface="Raleway"/>
              <a:cs typeface="Raleway"/>
              <a:sym typeface="Raleway"/>
            </a:endParaRPr>
          </a:p>
          <a:p>
            <a:pPr indent="0" lvl="0" marL="0">
              <a:spcBef>
                <a:spcPts val="0"/>
              </a:spcBef>
              <a:spcAft>
                <a:spcPts val="0"/>
              </a:spcAft>
              <a:buClr>
                <a:schemeClr val="dk2"/>
              </a:buClr>
              <a:buSzPts val="1100"/>
              <a:buFont typeface="Arial"/>
              <a:buNone/>
            </a:pPr>
            <a:r>
              <a:rPr b="1" lang="en" sz="1200">
                <a:solidFill>
                  <a:srgbClr val="FF0000"/>
                </a:solidFill>
                <a:latin typeface="Raleway"/>
                <a:ea typeface="Raleway"/>
                <a:cs typeface="Raleway"/>
                <a:sym typeface="Raleway"/>
              </a:rPr>
              <a:t>Mb 1 Pb . Ic 1 O1c 1 Pc 1 (O2c πarr πcon), (1)</a:t>
            </a:r>
            <a:endParaRPr b="1" sz="1200">
              <a:solidFill>
                <a:srgbClr val="FF0000"/>
              </a:solidFill>
              <a:latin typeface="Raleway"/>
              <a:ea typeface="Raleway"/>
              <a:cs typeface="Raleway"/>
              <a:sym typeface="Raleway"/>
            </a:endParaRPr>
          </a:p>
          <a:p>
            <a:pPr indent="0" lvl="0" marL="0">
              <a:spcBef>
                <a:spcPts val="0"/>
              </a:spcBef>
              <a:spcAft>
                <a:spcPts val="0"/>
              </a:spcAft>
              <a:buNone/>
            </a:pPr>
            <a:r>
              <a:t/>
            </a:r>
            <a:endParaRPr sz="1200">
              <a:latin typeface="Raleway"/>
              <a:ea typeface="Raleway"/>
              <a:cs typeface="Raleway"/>
              <a:sym typeface="Raleway"/>
            </a:endParaRPr>
          </a:p>
          <a:p>
            <a:pPr indent="0" lvl="0" marL="0">
              <a:spcBef>
                <a:spcPts val="0"/>
              </a:spcBef>
              <a:spcAft>
                <a:spcPts val="0"/>
              </a:spcAft>
              <a:buClr>
                <a:schemeClr val="dk2"/>
              </a:buClr>
              <a:buSzPts val="1100"/>
              <a:buFont typeface="Arial"/>
              <a:buNone/>
            </a:pPr>
            <a:r>
              <a:rPr lang="en" sz="1200">
                <a:latin typeface="Raleway"/>
                <a:ea typeface="Raleway"/>
                <a:cs typeface="Raleway"/>
                <a:sym typeface="Raleway"/>
              </a:rPr>
              <a:t>Where: </a:t>
            </a:r>
            <a:endParaRPr sz="1200">
              <a:latin typeface="Raleway"/>
              <a:ea typeface="Raleway"/>
              <a:cs typeface="Raleway"/>
              <a:sym typeface="Raleway"/>
            </a:endParaRPr>
          </a:p>
          <a:p>
            <a:pPr indent="-304800" lvl="0" marL="457200" rtl="0">
              <a:spcBef>
                <a:spcPts val="0"/>
              </a:spcBef>
              <a:spcAft>
                <a:spcPts val="0"/>
              </a:spcAft>
              <a:buSzPts val="1200"/>
              <a:buFont typeface="Raleway"/>
              <a:buChar char="●"/>
            </a:pPr>
            <a:r>
              <a:rPr lang="en" sz="1200">
                <a:latin typeface="Raleway"/>
                <a:ea typeface="Raleway"/>
                <a:cs typeface="Raleway"/>
                <a:sym typeface="Raleway"/>
              </a:rPr>
              <a:t>Mb 5 the monetary benefits of engaging in frauds involving fake news;</a:t>
            </a:r>
            <a:endParaRPr sz="1200">
              <a:latin typeface="Raleway"/>
              <a:ea typeface="Raleway"/>
              <a:cs typeface="Raleway"/>
              <a:sym typeface="Raleway"/>
            </a:endParaRPr>
          </a:p>
          <a:p>
            <a:pPr indent="-304800" lvl="0" marL="457200" rtl="0">
              <a:spcBef>
                <a:spcPts val="0"/>
              </a:spcBef>
              <a:spcAft>
                <a:spcPts val="0"/>
              </a:spcAft>
              <a:buSzPts val="1200"/>
              <a:buFont typeface="Raleway"/>
              <a:buChar char="●"/>
            </a:pPr>
            <a:r>
              <a:rPr lang="en" sz="1200">
                <a:latin typeface="Raleway"/>
                <a:ea typeface="Raleway"/>
                <a:cs typeface="Raleway"/>
                <a:sym typeface="Raleway"/>
              </a:rPr>
              <a:t>Pb 5 the psychological (noneco- nomic) benefits of engaging in frauds involving fake news;</a:t>
            </a:r>
            <a:endParaRPr sz="1200">
              <a:latin typeface="Raleway"/>
              <a:ea typeface="Raleway"/>
              <a:cs typeface="Raleway"/>
              <a:sym typeface="Raleway"/>
            </a:endParaRPr>
          </a:p>
          <a:p>
            <a:pPr indent="-304800" lvl="0" marL="457200" rtl="0">
              <a:spcBef>
                <a:spcPts val="0"/>
              </a:spcBef>
              <a:spcAft>
                <a:spcPts val="0"/>
              </a:spcAft>
              <a:buSzPts val="1200"/>
              <a:buFont typeface="Raleway"/>
              <a:buChar char="●"/>
            </a:pPr>
            <a:r>
              <a:rPr lang="en" sz="1200">
                <a:latin typeface="Raleway"/>
                <a:ea typeface="Raleway"/>
                <a:cs typeface="Raleway"/>
                <a:sym typeface="Raleway"/>
              </a:rPr>
              <a:t> Ic 5 direct investment costs;</a:t>
            </a:r>
            <a:endParaRPr sz="1200">
              <a:latin typeface="Raleway"/>
              <a:ea typeface="Raleway"/>
              <a:cs typeface="Raleway"/>
              <a:sym typeface="Raleway"/>
            </a:endParaRPr>
          </a:p>
          <a:p>
            <a:pPr indent="-304800" lvl="0" marL="457200" rtl="0">
              <a:spcBef>
                <a:spcPts val="0"/>
              </a:spcBef>
              <a:spcAft>
                <a:spcPts val="0"/>
              </a:spcAft>
              <a:buSzPts val="1200"/>
              <a:buFont typeface="Raleway"/>
              <a:buChar char="●"/>
            </a:pPr>
            <a:r>
              <a:rPr lang="en" sz="1200">
                <a:latin typeface="Raleway"/>
                <a:ea typeface="Raleway"/>
                <a:cs typeface="Raleway"/>
                <a:sym typeface="Raleway"/>
              </a:rPr>
              <a:t>O1c 5 the opportunity costs of engaging in the creation and management of fake news;</a:t>
            </a:r>
            <a:endParaRPr sz="1200">
              <a:latin typeface="Raleway"/>
              <a:ea typeface="Raleway"/>
              <a:cs typeface="Raleway"/>
              <a:sym typeface="Raleway"/>
            </a:endParaRPr>
          </a:p>
          <a:p>
            <a:pPr indent="-304800" lvl="0" marL="457200" rtl="0">
              <a:spcBef>
                <a:spcPts val="0"/>
              </a:spcBef>
              <a:spcAft>
                <a:spcPts val="0"/>
              </a:spcAft>
              <a:buSzPts val="1200"/>
              <a:buFont typeface="Raleway"/>
              <a:buChar char="●"/>
            </a:pPr>
            <a:r>
              <a:rPr lang="en" sz="1200">
                <a:latin typeface="Raleway"/>
                <a:ea typeface="Raleway"/>
                <a:cs typeface="Raleway"/>
                <a:sym typeface="Raleway"/>
              </a:rPr>
              <a:t>Pc 5 the psychological costs of engaging in frauds involving fake news;</a:t>
            </a:r>
            <a:endParaRPr sz="1200">
              <a:latin typeface="Raleway"/>
              <a:ea typeface="Raleway"/>
              <a:cs typeface="Raleway"/>
              <a:sym typeface="Raleway"/>
            </a:endParaRPr>
          </a:p>
          <a:p>
            <a:pPr indent="-304800" lvl="0" marL="457200" rtl="0">
              <a:spcBef>
                <a:spcPts val="0"/>
              </a:spcBef>
              <a:spcAft>
                <a:spcPts val="0"/>
              </a:spcAft>
              <a:buSzPts val="1200"/>
              <a:buFont typeface="Raleway"/>
              <a:buChar char="●"/>
            </a:pPr>
            <a:r>
              <a:rPr lang="en" sz="1200">
                <a:latin typeface="Raleway"/>
                <a:ea typeface="Raleway"/>
                <a:cs typeface="Raleway"/>
                <a:sym typeface="Raleway"/>
              </a:rPr>
              <a:t>O2c 5 the monetary opportunity costs of conviction;</a:t>
            </a:r>
            <a:endParaRPr sz="1200">
              <a:latin typeface="Raleway"/>
              <a:ea typeface="Raleway"/>
              <a:cs typeface="Raleway"/>
              <a:sym typeface="Raleway"/>
            </a:endParaRPr>
          </a:p>
          <a:p>
            <a:pPr indent="0" lvl="0" marL="0">
              <a:spcBef>
                <a:spcPts val="0"/>
              </a:spcBef>
              <a:spcAft>
                <a:spcPts val="0"/>
              </a:spcAft>
              <a:buNone/>
            </a:pPr>
            <a:r>
              <a:t/>
            </a:r>
            <a:endParaRPr sz="1200">
              <a:latin typeface="Raleway"/>
              <a:ea typeface="Raleway"/>
              <a:cs typeface="Raleway"/>
              <a:sym typeface="Raleway"/>
            </a:endParaRPr>
          </a:p>
          <a:p>
            <a:pPr indent="0" lvl="0" marL="0">
              <a:spcBef>
                <a:spcPts val="0"/>
              </a:spcBef>
              <a:spcAft>
                <a:spcPts val="0"/>
              </a:spcAft>
              <a:buNone/>
            </a:pPr>
            <a:r>
              <a:t/>
            </a:r>
            <a:endParaRPr b="1" sz="1200">
              <a:latin typeface="Raleway"/>
              <a:ea typeface="Raleway"/>
              <a:cs typeface="Raleway"/>
              <a:sym typeface="Raleway"/>
            </a:endParaRPr>
          </a:p>
          <a:p>
            <a:pPr indent="0" lvl="0" marL="0">
              <a:spcBef>
                <a:spcPts val="0"/>
              </a:spcBef>
              <a:spcAft>
                <a:spcPts val="0"/>
              </a:spcAft>
              <a:buNone/>
            </a:pPr>
            <a:r>
              <a:rPr b="1" lang="en" sz="1200">
                <a:latin typeface="Raleway"/>
                <a:ea typeface="Raleway"/>
                <a:cs typeface="Raleway"/>
                <a:sym typeface="Raleway"/>
              </a:rPr>
              <a:t>HOW TO BREAK THIS? </a:t>
            </a:r>
            <a:endParaRPr b="1" sz="1200">
              <a:latin typeface="Raleway"/>
              <a:ea typeface="Raleway"/>
              <a:cs typeface="Raleway"/>
              <a:sym typeface="Raleway"/>
            </a:endParaRPr>
          </a:p>
          <a:p>
            <a:pPr indent="0" lvl="0" marL="0">
              <a:spcBef>
                <a:spcPts val="0"/>
              </a:spcBef>
              <a:spcAft>
                <a:spcPts val="0"/>
              </a:spcAft>
              <a:buNone/>
            </a:pPr>
            <a:r>
              <a:t/>
            </a:r>
            <a:endParaRPr sz="1200">
              <a:latin typeface="Raleway"/>
              <a:ea typeface="Raleway"/>
              <a:cs typeface="Raleway"/>
              <a:sym typeface="Raleway"/>
            </a:endParaRPr>
          </a:p>
          <a:p>
            <a:pPr indent="0" lvl="0" marL="0">
              <a:spcBef>
                <a:spcPts val="0"/>
              </a:spcBef>
              <a:spcAft>
                <a:spcPts val="0"/>
              </a:spcAft>
              <a:buClr>
                <a:schemeClr val="dk2"/>
              </a:buClr>
              <a:buSzPts val="1100"/>
              <a:buFont typeface="Arial"/>
              <a:buNone/>
            </a:pPr>
            <a:r>
              <a:rPr lang="en" sz="1200">
                <a:latin typeface="Raleway"/>
                <a:ea typeface="Raleway"/>
                <a:cs typeface="Raleway"/>
                <a:sym typeface="Raleway"/>
              </a:rPr>
              <a:t>Creators, consumers, and arbiters of disinformation have a reinforcing effect on each other. This leads to a fake news ecosystem.</a:t>
            </a:r>
            <a:endParaRPr sz="1200">
              <a:latin typeface="Raleway"/>
              <a:ea typeface="Raleway"/>
              <a:cs typeface="Raleway"/>
              <a:sym typeface="Raleway"/>
            </a:endParaRPr>
          </a:p>
          <a:p>
            <a:pPr indent="0" lvl="0" marL="0">
              <a:spcBef>
                <a:spcPts val="0"/>
              </a:spcBef>
              <a:spcAft>
                <a:spcPts val="0"/>
              </a:spcAft>
              <a:buNone/>
            </a:pPr>
            <a:r>
              <a:t/>
            </a:r>
            <a:endParaRPr sz="1000">
              <a:latin typeface="Raleway"/>
              <a:ea typeface="Raleway"/>
              <a:cs typeface="Raleway"/>
              <a:sym typeface="Raleway"/>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20" name="Shape 220"/>
        <p:cNvGrpSpPr/>
        <p:nvPr/>
      </p:nvGrpSpPr>
      <p:grpSpPr>
        <a:xfrm>
          <a:off x="0" y="0"/>
          <a:ext cx="0" cy="0"/>
          <a:chOff x="0" y="0"/>
          <a:chExt cx="0" cy="0"/>
        </a:xfrm>
      </p:grpSpPr>
      <p:sp>
        <p:nvSpPr>
          <p:cNvPr id="221" name="Shape 221"/>
          <p:cNvSpPr txBox="1"/>
          <p:nvPr>
            <p:ph idx="1" type="body"/>
          </p:nvPr>
        </p:nvSpPr>
        <p:spPr>
          <a:xfrm>
            <a:off x="830025" y="249900"/>
            <a:ext cx="8136000" cy="15261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b="1" lang="en" sz="3000">
                <a:solidFill>
                  <a:schemeClr val="dk1"/>
                </a:solidFill>
              </a:rPr>
              <a:t>Fake News Economics</a:t>
            </a:r>
            <a:endParaRPr sz="3000">
              <a:solidFill>
                <a:schemeClr val="dk1"/>
              </a:solidFill>
            </a:endParaRPr>
          </a:p>
          <a:p>
            <a:pPr indent="0" lvl="0" marL="0" rtl="0">
              <a:spcBef>
                <a:spcPts val="1600"/>
              </a:spcBef>
              <a:spcAft>
                <a:spcPts val="1600"/>
              </a:spcAft>
              <a:buClr>
                <a:schemeClr val="dk2"/>
              </a:buClr>
              <a:buSzPts val="1100"/>
              <a:buFont typeface="Arial"/>
              <a:buNone/>
            </a:pPr>
            <a:r>
              <a:t/>
            </a:r>
            <a:endParaRPr sz="1800">
              <a:solidFill>
                <a:srgbClr val="000000"/>
              </a:solidFill>
            </a:endParaRPr>
          </a:p>
        </p:txBody>
      </p:sp>
      <p:pic>
        <p:nvPicPr>
          <p:cNvPr id="222" name="Shape 222"/>
          <p:cNvPicPr preferRelativeResize="0"/>
          <p:nvPr/>
        </p:nvPicPr>
        <p:blipFill>
          <a:blip r:embed="rId3">
            <a:alphaModFix/>
          </a:blip>
          <a:stretch>
            <a:fillRect/>
          </a:stretch>
        </p:blipFill>
        <p:spPr>
          <a:xfrm>
            <a:off x="899831" y="987400"/>
            <a:ext cx="6745400" cy="39993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sp>
        <p:nvSpPr>
          <p:cNvPr id="227" name="Shape 227"/>
          <p:cNvSpPr txBox="1"/>
          <p:nvPr>
            <p:ph type="title"/>
          </p:nvPr>
        </p:nvSpPr>
        <p:spPr>
          <a:xfrm>
            <a:off x="292000" y="498575"/>
            <a:ext cx="8620800" cy="827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3000">
                <a:solidFill>
                  <a:schemeClr val="accent5"/>
                </a:solidFill>
              </a:rPr>
              <a:t>Role of Fake News: Global Examples</a:t>
            </a:r>
            <a:endParaRPr sz="3000">
              <a:solidFill>
                <a:schemeClr val="accent5"/>
              </a:solidFill>
            </a:endParaRPr>
          </a:p>
          <a:p>
            <a:pPr indent="0" lvl="0" marL="0" rtl="0">
              <a:lnSpc>
                <a:spcPct val="115000"/>
              </a:lnSpc>
              <a:spcBef>
                <a:spcPts val="1000"/>
              </a:spcBef>
              <a:spcAft>
                <a:spcPts val="1000"/>
              </a:spcAft>
              <a:buNone/>
            </a:pPr>
            <a:r>
              <a:t/>
            </a:r>
            <a:endParaRPr sz="2400" u="sng">
              <a:solidFill>
                <a:schemeClr val="accent5"/>
              </a:solidFill>
            </a:endParaRPr>
          </a:p>
        </p:txBody>
      </p:sp>
      <p:grpSp>
        <p:nvGrpSpPr>
          <p:cNvPr id="228" name="Shape 228"/>
          <p:cNvGrpSpPr/>
          <p:nvPr/>
        </p:nvGrpSpPr>
        <p:grpSpPr>
          <a:xfrm>
            <a:off x="2839293" y="1325895"/>
            <a:ext cx="6154808" cy="3675208"/>
            <a:chOff x="6803275" y="395363"/>
            <a:chExt cx="2212050" cy="2537076"/>
          </a:xfrm>
        </p:grpSpPr>
        <p:pic>
          <p:nvPicPr>
            <p:cNvPr id="229" name="Shape 229"/>
            <p:cNvPicPr preferRelativeResize="0"/>
            <p:nvPr/>
          </p:nvPicPr>
          <p:blipFill>
            <a:blip r:embed="rId3">
              <a:alphaModFix/>
            </a:blip>
            <a:stretch>
              <a:fillRect/>
            </a:stretch>
          </p:blipFill>
          <p:spPr>
            <a:xfrm>
              <a:off x="6803275" y="427445"/>
              <a:ext cx="2212050" cy="2504994"/>
            </a:xfrm>
            <a:prstGeom prst="rect">
              <a:avLst/>
            </a:prstGeom>
            <a:noFill/>
            <a:ln>
              <a:noFill/>
            </a:ln>
          </p:spPr>
        </p:pic>
        <p:pic>
          <p:nvPicPr>
            <p:cNvPr descr="Piece of duct tape sticking a note to the slide" id="230" name="Shape 230"/>
            <p:cNvPicPr preferRelativeResize="0"/>
            <p:nvPr/>
          </p:nvPicPr>
          <p:blipFill rotWithShape="1">
            <a:blip r:embed="rId4">
              <a:alphaModFix/>
            </a:blip>
            <a:srcRect b="10011" l="9244" r="2118" t="5926"/>
            <a:stretch/>
          </p:blipFill>
          <p:spPr>
            <a:xfrm rot="154826">
              <a:off x="7370675" y="419419"/>
              <a:ext cx="1077273" cy="382687"/>
            </a:xfrm>
            <a:prstGeom prst="rect">
              <a:avLst/>
            </a:prstGeom>
            <a:noFill/>
            <a:ln>
              <a:noFill/>
            </a:ln>
          </p:spPr>
        </p:pic>
        <p:sp>
          <p:nvSpPr>
            <p:cNvPr id="231" name="Shape 231"/>
            <p:cNvSpPr txBox="1"/>
            <p:nvPr/>
          </p:nvSpPr>
          <p:spPr>
            <a:xfrm>
              <a:off x="6944801" y="684231"/>
              <a:ext cx="1929000" cy="21531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t/>
              </a:r>
              <a:endParaRPr b="1">
                <a:solidFill>
                  <a:schemeClr val="dk1"/>
                </a:solidFill>
                <a:latin typeface="Raleway"/>
                <a:ea typeface="Raleway"/>
                <a:cs typeface="Raleway"/>
                <a:sym typeface="Raleway"/>
              </a:endParaRPr>
            </a:p>
            <a:p>
              <a:pPr indent="0" lvl="0" marL="0" rtl="0">
                <a:spcBef>
                  <a:spcPts val="800"/>
                </a:spcBef>
                <a:spcAft>
                  <a:spcPts val="0"/>
                </a:spcAft>
                <a:buNone/>
              </a:pPr>
              <a:r>
                <a:rPr b="1" lang="en">
                  <a:solidFill>
                    <a:schemeClr val="dk2"/>
                  </a:solidFill>
                  <a:latin typeface="Raleway"/>
                  <a:ea typeface="Raleway"/>
                  <a:cs typeface="Raleway"/>
                  <a:sym typeface="Raleway"/>
                </a:rPr>
                <a:t>American Professor Henri Barkey blamed for coup attempt in Turkey</a:t>
              </a:r>
              <a:endParaRPr b="1">
                <a:solidFill>
                  <a:schemeClr val="dk2"/>
                </a:solidFill>
                <a:latin typeface="Raleway"/>
                <a:ea typeface="Raleway"/>
                <a:cs typeface="Raleway"/>
                <a:sym typeface="Raleway"/>
              </a:endParaRPr>
            </a:p>
            <a:p>
              <a:pPr indent="0" lvl="0" marL="0" rtl="0">
                <a:spcBef>
                  <a:spcPts val="800"/>
                </a:spcBef>
                <a:spcAft>
                  <a:spcPts val="0"/>
                </a:spcAft>
                <a:buNone/>
              </a:pPr>
              <a:r>
                <a:t/>
              </a:r>
              <a:endParaRPr sz="600">
                <a:solidFill>
                  <a:schemeClr val="dk2"/>
                </a:solidFill>
                <a:latin typeface="Raleway"/>
                <a:ea typeface="Raleway"/>
                <a:cs typeface="Raleway"/>
                <a:sym typeface="Raleway"/>
              </a:endParaRPr>
            </a:p>
            <a:p>
              <a:pPr indent="0" lvl="0" marL="0" rtl="0">
                <a:spcBef>
                  <a:spcPts val="800"/>
                </a:spcBef>
                <a:spcAft>
                  <a:spcPts val="0"/>
                </a:spcAft>
                <a:buNone/>
              </a:pPr>
              <a:r>
                <a:rPr lang="en">
                  <a:solidFill>
                    <a:schemeClr val="dk2"/>
                  </a:solidFill>
                  <a:latin typeface="Raleway"/>
                  <a:ea typeface="Raleway"/>
                  <a:cs typeface="Raleway"/>
                  <a:sym typeface="Raleway"/>
                </a:rPr>
                <a:t>Professor Barkey was conducting a workshop about Iran near Istanbul. Government sponsored pro-Erdogan media claimed that Barkey was not discussing Iran’s foreign relations but rather was present to direct the coup on behalf of the CIA. </a:t>
              </a:r>
              <a:endParaRPr>
                <a:solidFill>
                  <a:schemeClr val="dk2"/>
                </a:solidFill>
                <a:latin typeface="Raleway"/>
                <a:ea typeface="Raleway"/>
                <a:cs typeface="Raleway"/>
                <a:sym typeface="Raleway"/>
              </a:endParaRPr>
            </a:p>
            <a:p>
              <a:pPr indent="0" lvl="0" marL="0" rtl="0">
                <a:spcBef>
                  <a:spcPts val="800"/>
                </a:spcBef>
                <a:spcAft>
                  <a:spcPts val="0"/>
                </a:spcAft>
                <a:buNone/>
              </a:pPr>
              <a:r>
                <a:rPr lang="en">
                  <a:solidFill>
                    <a:schemeClr val="dk2"/>
                  </a:solidFill>
                  <a:latin typeface="Raleway"/>
                  <a:ea typeface="Raleway"/>
                  <a:cs typeface="Raleway"/>
                  <a:sym typeface="Raleway"/>
                </a:rPr>
                <a:t>The media claimed that Barkey employed Scott Peterson, a convicted killer, as muscle. Peterson is imprisoned in California. However, an American journalist named Scott Peterson happened to be at the workshop. </a:t>
              </a:r>
              <a:endParaRPr>
                <a:solidFill>
                  <a:schemeClr val="dk2"/>
                </a:solidFill>
                <a:latin typeface="Raleway"/>
                <a:ea typeface="Raleway"/>
                <a:cs typeface="Raleway"/>
                <a:sym typeface="Raleway"/>
              </a:endParaRPr>
            </a:p>
            <a:p>
              <a:pPr indent="0" lvl="0" marL="0" rtl="0">
                <a:spcBef>
                  <a:spcPts val="800"/>
                </a:spcBef>
                <a:spcAft>
                  <a:spcPts val="800"/>
                </a:spcAft>
                <a:buNone/>
              </a:pPr>
              <a:r>
                <a:t/>
              </a:r>
              <a:endParaRPr>
                <a:solidFill>
                  <a:schemeClr val="dk2"/>
                </a:solidFill>
                <a:latin typeface="Raleway"/>
                <a:ea typeface="Raleway"/>
                <a:cs typeface="Raleway"/>
                <a:sym typeface="Raleway"/>
              </a:endParaRPr>
            </a:p>
          </p:txBody>
        </p:sp>
      </p:grpSp>
      <p:sp>
        <p:nvSpPr>
          <p:cNvPr id="232" name="Shape 232"/>
          <p:cNvSpPr txBox="1"/>
          <p:nvPr/>
        </p:nvSpPr>
        <p:spPr>
          <a:xfrm>
            <a:off x="292000" y="1806125"/>
            <a:ext cx="2067000" cy="753000"/>
          </a:xfrm>
          <a:prstGeom prst="rect">
            <a:avLst/>
          </a:prstGeom>
          <a:noFill/>
          <a:ln>
            <a:noFill/>
          </a:ln>
        </p:spPr>
        <p:txBody>
          <a:bodyPr anchorCtr="0" anchor="t" bIns="91425" lIns="91425" spcFirstLastPara="1" rIns="91425" wrap="square" tIns="91425">
            <a:noAutofit/>
          </a:bodyPr>
          <a:lstStyle/>
          <a:p>
            <a:pPr indent="-419100" lvl="0" marL="457200">
              <a:spcBef>
                <a:spcPts val="0"/>
              </a:spcBef>
              <a:spcAft>
                <a:spcPts val="0"/>
              </a:spcAft>
              <a:buClr>
                <a:schemeClr val="lt1"/>
              </a:buClr>
              <a:buSzPts val="3000"/>
              <a:buFont typeface="Raleway"/>
              <a:buAutoNum type="arabicPeriod"/>
            </a:pPr>
            <a:r>
              <a:rPr b="1" lang="en" sz="3000">
                <a:solidFill>
                  <a:schemeClr val="lt1"/>
                </a:solidFill>
                <a:latin typeface="Raleway"/>
                <a:ea typeface="Raleway"/>
                <a:cs typeface="Raleway"/>
                <a:sym typeface="Raleway"/>
              </a:rPr>
              <a:t>Turkey</a:t>
            </a:r>
            <a:endParaRPr b="1" sz="3000">
              <a:solidFill>
                <a:schemeClr val="lt1"/>
              </a:solidFill>
              <a:latin typeface="Raleway"/>
              <a:ea typeface="Raleway"/>
              <a:cs typeface="Raleway"/>
              <a:sym typeface="Raleway"/>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 name="Shape 236"/>
        <p:cNvGrpSpPr/>
        <p:nvPr/>
      </p:nvGrpSpPr>
      <p:grpSpPr>
        <a:xfrm>
          <a:off x="0" y="0"/>
          <a:ext cx="0" cy="0"/>
          <a:chOff x="0" y="0"/>
          <a:chExt cx="0" cy="0"/>
        </a:xfrm>
      </p:grpSpPr>
      <p:sp>
        <p:nvSpPr>
          <p:cNvPr id="237" name="Shape 237"/>
          <p:cNvSpPr txBox="1"/>
          <p:nvPr>
            <p:ph type="title"/>
          </p:nvPr>
        </p:nvSpPr>
        <p:spPr>
          <a:xfrm>
            <a:off x="292000" y="498575"/>
            <a:ext cx="8620800" cy="827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3000">
                <a:solidFill>
                  <a:schemeClr val="accent5"/>
                </a:solidFill>
              </a:rPr>
              <a:t>Role of Fake News: Global Examples</a:t>
            </a:r>
            <a:endParaRPr sz="3000">
              <a:solidFill>
                <a:schemeClr val="accent5"/>
              </a:solidFill>
            </a:endParaRPr>
          </a:p>
          <a:p>
            <a:pPr indent="0" lvl="0" marL="0" rtl="0">
              <a:lnSpc>
                <a:spcPct val="115000"/>
              </a:lnSpc>
              <a:spcBef>
                <a:spcPts val="1000"/>
              </a:spcBef>
              <a:spcAft>
                <a:spcPts val="1000"/>
              </a:spcAft>
              <a:buNone/>
            </a:pPr>
            <a:r>
              <a:t/>
            </a:r>
            <a:endParaRPr sz="2400" u="sng">
              <a:solidFill>
                <a:schemeClr val="accent5"/>
              </a:solidFill>
            </a:endParaRPr>
          </a:p>
        </p:txBody>
      </p:sp>
      <p:grpSp>
        <p:nvGrpSpPr>
          <p:cNvPr id="238" name="Shape 238"/>
          <p:cNvGrpSpPr/>
          <p:nvPr/>
        </p:nvGrpSpPr>
        <p:grpSpPr>
          <a:xfrm>
            <a:off x="2839293" y="1325895"/>
            <a:ext cx="6154808" cy="3675208"/>
            <a:chOff x="6803275" y="395363"/>
            <a:chExt cx="2212050" cy="2537076"/>
          </a:xfrm>
        </p:grpSpPr>
        <p:pic>
          <p:nvPicPr>
            <p:cNvPr id="239" name="Shape 239"/>
            <p:cNvPicPr preferRelativeResize="0"/>
            <p:nvPr/>
          </p:nvPicPr>
          <p:blipFill>
            <a:blip r:embed="rId3">
              <a:alphaModFix/>
            </a:blip>
            <a:stretch>
              <a:fillRect/>
            </a:stretch>
          </p:blipFill>
          <p:spPr>
            <a:xfrm>
              <a:off x="6803275" y="427445"/>
              <a:ext cx="2212050" cy="2504994"/>
            </a:xfrm>
            <a:prstGeom prst="rect">
              <a:avLst/>
            </a:prstGeom>
            <a:noFill/>
            <a:ln>
              <a:noFill/>
            </a:ln>
          </p:spPr>
        </p:pic>
        <p:pic>
          <p:nvPicPr>
            <p:cNvPr descr="Piece of duct tape sticking a note to the slide" id="240" name="Shape 240"/>
            <p:cNvPicPr preferRelativeResize="0"/>
            <p:nvPr/>
          </p:nvPicPr>
          <p:blipFill rotWithShape="1">
            <a:blip r:embed="rId4">
              <a:alphaModFix/>
            </a:blip>
            <a:srcRect b="10011" l="9244" r="2118" t="5926"/>
            <a:stretch/>
          </p:blipFill>
          <p:spPr>
            <a:xfrm rot="154826">
              <a:off x="7370675" y="419419"/>
              <a:ext cx="1077273" cy="382687"/>
            </a:xfrm>
            <a:prstGeom prst="rect">
              <a:avLst/>
            </a:prstGeom>
            <a:noFill/>
            <a:ln>
              <a:noFill/>
            </a:ln>
          </p:spPr>
        </p:pic>
        <p:sp>
          <p:nvSpPr>
            <p:cNvPr id="241" name="Shape 241"/>
            <p:cNvSpPr txBox="1"/>
            <p:nvPr/>
          </p:nvSpPr>
          <p:spPr>
            <a:xfrm>
              <a:off x="6944801" y="684231"/>
              <a:ext cx="1929000" cy="21531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t/>
              </a:r>
              <a:endParaRPr b="1">
                <a:solidFill>
                  <a:schemeClr val="dk1"/>
                </a:solidFill>
                <a:latin typeface="Raleway"/>
                <a:ea typeface="Raleway"/>
                <a:cs typeface="Raleway"/>
                <a:sym typeface="Raleway"/>
              </a:endParaRPr>
            </a:p>
            <a:p>
              <a:pPr indent="0" lvl="0" marL="0" rtl="0">
                <a:spcBef>
                  <a:spcPts val="800"/>
                </a:spcBef>
                <a:spcAft>
                  <a:spcPts val="0"/>
                </a:spcAft>
                <a:buNone/>
              </a:pPr>
              <a:r>
                <a:rPr b="1" lang="en">
                  <a:solidFill>
                    <a:schemeClr val="dk2"/>
                  </a:solidFill>
                  <a:latin typeface="Raleway"/>
                  <a:ea typeface="Raleway"/>
                  <a:cs typeface="Raleway"/>
                  <a:sym typeface="Raleway"/>
                </a:rPr>
                <a:t>US Ambassador to the UN, Nikki Haley, Praises President Rodrigo Duterte</a:t>
              </a:r>
              <a:endParaRPr b="1">
                <a:solidFill>
                  <a:schemeClr val="dk2"/>
                </a:solidFill>
                <a:latin typeface="Raleway"/>
                <a:ea typeface="Raleway"/>
                <a:cs typeface="Raleway"/>
                <a:sym typeface="Raleway"/>
              </a:endParaRPr>
            </a:p>
            <a:p>
              <a:pPr indent="0" lvl="0" marL="0" rtl="0">
                <a:spcBef>
                  <a:spcPts val="800"/>
                </a:spcBef>
                <a:spcAft>
                  <a:spcPts val="0"/>
                </a:spcAft>
                <a:buNone/>
              </a:pPr>
              <a:r>
                <a:t/>
              </a:r>
              <a:endParaRPr sz="600">
                <a:solidFill>
                  <a:schemeClr val="dk2"/>
                </a:solidFill>
                <a:latin typeface="Raleway"/>
                <a:ea typeface="Raleway"/>
                <a:cs typeface="Raleway"/>
                <a:sym typeface="Raleway"/>
              </a:endParaRPr>
            </a:p>
            <a:p>
              <a:pPr indent="0" lvl="0" marL="0" rtl="0">
                <a:spcBef>
                  <a:spcPts val="800"/>
                </a:spcBef>
                <a:spcAft>
                  <a:spcPts val="0"/>
                </a:spcAft>
                <a:buNone/>
              </a:pPr>
              <a:r>
                <a:rPr lang="en">
                  <a:solidFill>
                    <a:schemeClr val="dk2"/>
                  </a:solidFill>
                  <a:latin typeface="Raleway"/>
                  <a:ea typeface="Raleway"/>
                  <a:cs typeface="Raleway"/>
                  <a:sym typeface="Raleway"/>
                </a:rPr>
                <a:t>The only problem is that this never happened. The article quotes the ambassador as saying that “we must give President Duterte the space to run his nation” and that “destructive forces have calibrated their forces to oust the president”. Articles like this have been propagated to gain support for otherwise unpopular governments. </a:t>
              </a:r>
              <a:endParaRPr>
                <a:solidFill>
                  <a:schemeClr val="dk2"/>
                </a:solidFill>
                <a:latin typeface="Raleway"/>
                <a:ea typeface="Raleway"/>
                <a:cs typeface="Raleway"/>
                <a:sym typeface="Raleway"/>
              </a:endParaRPr>
            </a:p>
            <a:p>
              <a:pPr indent="0" lvl="0" marL="0" rtl="0">
                <a:spcBef>
                  <a:spcPts val="800"/>
                </a:spcBef>
                <a:spcAft>
                  <a:spcPts val="0"/>
                </a:spcAft>
                <a:buNone/>
              </a:pPr>
              <a:r>
                <a:rPr lang="en">
                  <a:solidFill>
                    <a:schemeClr val="dk2"/>
                  </a:solidFill>
                  <a:latin typeface="Raleway"/>
                  <a:ea typeface="Raleway"/>
                  <a:cs typeface="Raleway"/>
                  <a:sym typeface="Raleway"/>
                </a:rPr>
                <a:t>Some articles went as far as to say that NASA has named president Duterte as the “best president in the solar system.”</a:t>
              </a:r>
              <a:endParaRPr>
                <a:solidFill>
                  <a:schemeClr val="dk2"/>
                </a:solidFill>
                <a:latin typeface="Raleway"/>
                <a:ea typeface="Raleway"/>
                <a:cs typeface="Raleway"/>
                <a:sym typeface="Raleway"/>
              </a:endParaRPr>
            </a:p>
            <a:p>
              <a:pPr indent="0" lvl="0" marL="0" rtl="0">
                <a:spcBef>
                  <a:spcPts val="800"/>
                </a:spcBef>
                <a:spcAft>
                  <a:spcPts val="800"/>
                </a:spcAft>
                <a:buNone/>
              </a:pPr>
              <a:r>
                <a:t/>
              </a:r>
              <a:endParaRPr>
                <a:solidFill>
                  <a:schemeClr val="dk2"/>
                </a:solidFill>
                <a:latin typeface="Raleway"/>
                <a:ea typeface="Raleway"/>
                <a:cs typeface="Raleway"/>
                <a:sym typeface="Raleway"/>
              </a:endParaRPr>
            </a:p>
          </p:txBody>
        </p:sp>
      </p:grpSp>
      <p:sp>
        <p:nvSpPr>
          <p:cNvPr id="242" name="Shape 242"/>
          <p:cNvSpPr txBox="1"/>
          <p:nvPr/>
        </p:nvSpPr>
        <p:spPr>
          <a:xfrm>
            <a:off x="292000" y="1818850"/>
            <a:ext cx="2890800" cy="7530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sz="3000">
                <a:solidFill>
                  <a:schemeClr val="lt1"/>
                </a:solidFill>
                <a:latin typeface="Raleway"/>
                <a:ea typeface="Raleway"/>
                <a:cs typeface="Raleway"/>
                <a:sym typeface="Raleway"/>
              </a:rPr>
              <a:t>2. Philippines</a:t>
            </a:r>
            <a:endParaRPr b="1" sz="3000">
              <a:solidFill>
                <a:schemeClr val="lt1"/>
              </a:solidFill>
              <a:latin typeface="Raleway"/>
              <a:ea typeface="Raleway"/>
              <a:cs typeface="Raleway"/>
              <a:sym typeface="Raleway"/>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sp>
        <p:nvSpPr>
          <p:cNvPr id="247" name="Shape 247"/>
          <p:cNvSpPr txBox="1"/>
          <p:nvPr>
            <p:ph type="title"/>
          </p:nvPr>
        </p:nvSpPr>
        <p:spPr>
          <a:xfrm>
            <a:off x="292000" y="498575"/>
            <a:ext cx="8620800" cy="827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3000">
                <a:solidFill>
                  <a:schemeClr val="accent5"/>
                </a:solidFill>
              </a:rPr>
              <a:t>Role of Fake News: Global Examples</a:t>
            </a:r>
            <a:endParaRPr sz="3000">
              <a:solidFill>
                <a:schemeClr val="accent5"/>
              </a:solidFill>
            </a:endParaRPr>
          </a:p>
          <a:p>
            <a:pPr indent="0" lvl="0" marL="0" rtl="0">
              <a:lnSpc>
                <a:spcPct val="115000"/>
              </a:lnSpc>
              <a:spcBef>
                <a:spcPts val="1000"/>
              </a:spcBef>
              <a:spcAft>
                <a:spcPts val="1000"/>
              </a:spcAft>
              <a:buNone/>
            </a:pPr>
            <a:r>
              <a:t/>
            </a:r>
            <a:endParaRPr sz="2400" u="sng">
              <a:solidFill>
                <a:schemeClr val="accent5"/>
              </a:solidFill>
            </a:endParaRPr>
          </a:p>
        </p:txBody>
      </p:sp>
      <p:grpSp>
        <p:nvGrpSpPr>
          <p:cNvPr id="248" name="Shape 248"/>
          <p:cNvGrpSpPr/>
          <p:nvPr/>
        </p:nvGrpSpPr>
        <p:grpSpPr>
          <a:xfrm>
            <a:off x="2648145" y="1325932"/>
            <a:ext cx="6345707" cy="3675208"/>
            <a:chOff x="6803275" y="395363"/>
            <a:chExt cx="2212050" cy="2537076"/>
          </a:xfrm>
        </p:grpSpPr>
        <p:pic>
          <p:nvPicPr>
            <p:cNvPr id="249" name="Shape 249"/>
            <p:cNvPicPr preferRelativeResize="0"/>
            <p:nvPr/>
          </p:nvPicPr>
          <p:blipFill>
            <a:blip r:embed="rId3">
              <a:alphaModFix/>
            </a:blip>
            <a:stretch>
              <a:fillRect/>
            </a:stretch>
          </p:blipFill>
          <p:spPr>
            <a:xfrm>
              <a:off x="6803275" y="427445"/>
              <a:ext cx="2212050" cy="2504994"/>
            </a:xfrm>
            <a:prstGeom prst="rect">
              <a:avLst/>
            </a:prstGeom>
            <a:noFill/>
            <a:ln>
              <a:noFill/>
            </a:ln>
          </p:spPr>
        </p:pic>
        <p:pic>
          <p:nvPicPr>
            <p:cNvPr descr="Piece of duct tape sticking a note to the slide" id="250" name="Shape 250"/>
            <p:cNvPicPr preferRelativeResize="0"/>
            <p:nvPr/>
          </p:nvPicPr>
          <p:blipFill rotWithShape="1">
            <a:blip r:embed="rId4">
              <a:alphaModFix/>
            </a:blip>
            <a:srcRect b="10011" l="9244" r="2118" t="5926"/>
            <a:stretch/>
          </p:blipFill>
          <p:spPr>
            <a:xfrm rot="154826">
              <a:off x="7370675" y="419419"/>
              <a:ext cx="1077273" cy="382687"/>
            </a:xfrm>
            <a:prstGeom prst="rect">
              <a:avLst/>
            </a:prstGeom>
            <a:noFill/>
            <a:ln>
              <a:noFill/>
            </a:ln>
          </p:spPr>
        </p:pic>
        <p:sp>
          <p:nvSpPr>
            <p:cNvPr id="251" name="Shape 251"/>
            <p:cNvSpPr txBox="1"/>
            <p:nvPr/>
          </p:nvSpPr>
          <p:spPr>
            <a:xfrm>
              <a:off x="6944801" y="684231"/>
              <a:ext cx="1929000" cy="21531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t/>
              </a:r>
              <a:endParaRPr b="1">
                <a:solidFill>
                  <a:schemeClr val="dk1"/>
                </a:solidFill>
                <a:latin typeface="Raleway"/>
                <a:ea typeface="Raleway"/>
                <a:cs typeface="Raleway"/>
                <a:sym typeface="Raleway"/>
              </a:endParaRPr>
            </a:p>
            <a:p>
              <a:pPr indent="0" lvl="0" marL="0" rtl="0">
                <a:spcBef>
                  <a:spcPts val="800"/>
                </a:spcBef>
                <a:spcAft>
                  <a:spcPts val="0"/>
                </a:spcAft>
                <a:buNone/>
              </a:pPr>
              <a:r>
                <a:rPr b="1" lang="en">
                  <a:solidFill>
                    <a:schemeClr val="dk2"/>
                  </a:solidFill>
                  <a:latin typeface="Raleway"/>
                  <a:ea typeface="Raleway"/>
                  <a:cs typeface="Raleway"/>
                  <a:sym typeface="Raleway"/>
                </a:rPr>
                <a:t>New laws on fake news to be introduced in Singapore</a:t>
              </a:r>
              <a:endParaRPr b="1">
                <a:solidFill>
                  <a:schemeClr val="dk2"/>
                </a:solidFill>
                <a:latin typeface="Raleway"/>
                <a:ea typeface="Raleway"/>
                <a:cs typeface="Raleway"/>
                <a:sym typeface="Raleway"/>
              </a:endParaRPr>
            </a:p>
            <a:p>
              <a:pPr indent="0" lvl="0" marL="0" rtl="0">
                <a:spcBef>
                  <a:spcPts val="800"/>
                </a:spcBef>
                <a:spcAft>
                  <a:spcPts val="0"/>
                </a:spcAft>
                <a:buNone/>
              </a:pPr>
              <a:r>
                <a:t/>
              </a:r>
              <a:endParaRPr sz="600">
                <a:solidFill>
                  <a:schemeClr val="dk2"/>
                </a:solidFill>
                <a:latin typeface="Raleway"/>
                <a:ea typeface="Raleway"/>
                <a:cs typeface="Raleway"/>
                <a:sym typeface="Raleway"/>
              </a:endParaRPr>
            </a:p>
            <a:p>
              <a:pPr indent="0" lvl="0" marL="0" rtl="0">
                <a:spcBef>
                  <a:spcPts val="800"/>
                </a:spcBef>
                <a:spcAft>
                  <a:spcPts val="0"/>
                </a:spcAft>
                <a:buNone/>
              </a:pPr>
              <a:r>
                <a:rPr lang="en">
                  <a:solidFill>
                    <a:schemeClr val="dk2"/>
                  </a:solidFill>
                  <a:latin typeface="Raleway"/>
                  <a:ea typeface="Raleway"/>
                  <a:cs typeface="Raleway"/>
                  <a:sym typeface="Raleway"/>
                </a:rPr>
                <a:t>The legislation is aimed at working with technological platforms to delegitimize fake news and to help people identify what is fake news. Where fake news is spread for malice or profit, the legislation has to determine how to deal with perpetrators. </a:t>
              </a:r>
              <a:r>
                <a:rPr lang="en">
                  <a:solidFill>
                    <a:schemeClr val="dk2"/>
                  </a:solidFill>
                  <a:latin typeface="Raleway"/>
                  <a:ea typeface="Raleway"/>
                  <a:cs typeface="Raleway"/>
                  <a:sym typeface="Raleway"/>
                </a:rPr>
                <a:t> </a:t>
              </a:r>
              <a:endParaRPr>
                <a:solidFill>
                  <a:schemeClr val="dk2"/>
                </a:solidFill>
                <a:latin typeface="Raleway"/>
                <a:ea typeface="Raleway"/>
                <a:cs typeface="Raleway"/>
                <a:sym typeface="Raleway"/>
              </a:endParaRPr>
            </a:p>
            <a:p>
              <a:pPr indent="0" lvl="0" marL="0" rtl="0">
                <a:spcBef>
                  <a:spcPts val="800"/>
                </a:spcBef>
                <a:spcAft>
                  <a:spcPts val="0"/>
                </a:spcAft>
                <a:buNone/>
              </a:pPr>
              <a:r>
                <a:rPr lang="en">
                  <a:solidFill>
                    <a:schemeClr val="dk2"/>
                  </a:solidFill>
                  <a:latin typeface="Raleway"/>
                  <a:ea typeface="Raleway"/>
                  <a:cs typeface="Raleway"/>
                  <a:sym typeface="Raleway"/>
                </a:rPr>
                <a:t>The problem with this is that Singapore is already known for restricting free speech, so there is a possibility that this legislation may be used to squash dissent.  </a:t>
              </a:r>
              <a:endParaRPr>
                <a:solidFill>
                  <a:schemeClr val="dk2"/>
                </a:solidFill>
                <a:latin typeface="Raleway"/>
                <a:ea typeface="Raleway"/>
                <a:cs typeface="Raleway"/>
                <a:sym typeface="Raleway"/>
              </a:endParaRPr>
            </a:p>
            <a:p>
              <a:pPr indent="0" lvl="0" marL="0" rtl="0">
                <a:spcBef>
                  <a:spcPts val="800"/>
                </a:spcBef>
                <a:spcAft>
                  <a:spcPts val="800"/>
                </a:spcAft>
                <a:buNone/>
              </a:pPr>
              <a:r>
                <a:t/>
              </a:r>
              <a:endParaRPr>
                <a:solidFill>
                  <a:schemeClr val="dk2"/>
                </a:solidFill>
                <a:latin typeface="Raleway"/>
                <a:ea typeface="Raleway"/>
                <a:cs typeface="Raleway"/>
                <a:sym typeface="Raleway"/>
              </a:endParaRPr>
            </a:p>
          </p:txBody>
        </p:sp>
      </p:grpSp>
      <p:sp>
        <p:nvSpPr>
          <p:cNvPr id="252" name="Shape 252"/>
          <p:cNvSpPr txBox="1"/>
          <p:nvPr/>
        </p:nvSpPr>
        <p:spPr>
          <a:xfrm>
            <a:off x="292000" y="1806125"/>
            <a:ext cx="2789100" cy="7530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sz="3000">
                <a:solidFill>
                  <a:schemeClr val="lt1"/>
                </a:solidFill>
                <a:latin typeface="Raleway"/>
                <a:ea typeface="Raleway"/>
                <a:cs typeface="Raleway"/>
                <a:sym typeface="Raleway"/>
              </a:rPr>
              <a:t>3. Singapore</a:t>
            </a:r>
            <a:endParaRPr b="1" sz="3000">
              <a:solidFill>
                <a:schemeClr val="lt1"/>
              </a:solidFill>
              <a:latin typeface="Raleway"/>
              <a:ea typeface="Raleway"/>
              <a:cs typeface="Raleway"/>
              <a:sym typeface="Raleway"/>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Shape 257"/>
          <p:cNvSpPr txBox="1"/>
          <p:nvPr>
            <p:ph type="title"/>
          </p:nvPr>
        </p:nvSpPr>
        <p:spPr>
          <a:xfrm>
            <a:off x="283103" y="712141"/>
            <a:ext cx="6244200" cy="3835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2800"/>
              <a:t>Who is susceptible to fake news?</a:t>
            </a:r>
            <a:endParaRPr sz="2800"/>
          </a:p>
          <a:p>
            <a:pPr indent="0" lvl="0" marL="0" rtl="0">
              <a:spcBef>
                <a:spcPts val="1600"/>
              </a:spcBef>
              <a:spcAft>
                <a:spcPts val="0"/>
              </a:spcAft>
              <a:buNone/>
            </a:pPr>
            <a:r>
              <a:rPr lang="en" sz="1800">
                <a:solidFill>
                  <a:schemeClr val="dk1"/>
                </a:solidFill>
              </a:rPr>
              <a:t>Study:</a:t>
            </a:r>
            <a:r>
              <a:rPr lang="en" sz="1800"/>
              <a:t> </a:t>
            </a:r>
            <a:r>
              <a:rPr b="0" lang="en" sz="1800"/>
              <a:t>Asked subjects to rate a fictitious person on character traits.</a:t>
            </a:r>
            <a:endParaRPr b="0" sz="1800"/>
          </a:p>
          <a:p>
            <a:pPr indent="0" lvl="0" marL="0" rtl="0">
              <a:spcBef>
                <a:spcPts val="1000"/>
              </a:spcBef>
              <a:spcAft>
                <a:spcPts val="0"/>
              </a:spcAft>
              <a:buNone/>
            </a:pPr>
            <a:r>
              <a:t/>
            </a:r>
            <a:endParaRPr sz="1000">
              <a:solidFill>
                <a:schemeClr val="dk1"/>
              </a:solidFill>
            </a:endParaRPr>
          </a:p>
          <a:p>
            <a:pPr indent="0" lvl="0" marL="0" rtl="0">
              <a:spcBef>
                <a:spcPts val="1000"/>
              </a:spcBef>
              <a:spcAft>
                <a:spcPts val="0"/>
              </a:spcAft>
              <a:buNone/>
            </a:pPr>
            <a:r>
              <a:rPr lang="en" sz="1800">
                <a:solidFill>
                  <a:schemeClr val="dk1"/>
                </a:solidFill>
              </a:rPr>
              <a:t>Result:</a:t>
            </a:r>
            <a:r>
              <a:rPr b="0" lang="en" sz="1800"/>
              <a:t> subjects with low scores on cognitive ability continued to be influenced by damaging information even after told the information was false.</a:t>
            </a:r>
            <a:endParaRPr b="0" sz="1800"/>
          </a:p>
          <a:p>
            <a:pPr indent="0" lvl="0" marL="0" rtl="0">
              <a:spcBef>
                <a:spcPts val="1000"/>
              </a:spcBef>
              <a:spcAft>
                <a:spcPts val="0"/>
              </a:spcAft>
              <a:buNone/>
            </a:pPr>
            <a:r>
              <a:t/>
            </a:r>
            <a:endParaRPr sz="1000">
              <a:solidFill>
                <a:schemeClr val="dk1"/>
              </a:solidFill>
            </a:endParaRPr>
          </a:p>
          <a:p>
            <a:pPr indent="0" lvl="0" marL="0" rtl="0">
              <a:spcBef>
                <a:spcPts val="1000"/>
              </a:spcBef>
              <a:spcAft>
                <a:spcPts val="0"/>
              </a:spcAft>
              <a:buNone/>
            </a:pPr>
            <a:r>
              <a:rPr lang="en" sz="1800">
                <a:solidFill>
                  <a:schemeClr val="dk1"/>
                </a:solidFill>
              </a:rPr>
              <a:t>Implication: </a:t>
            </a:r>
            <a:r>
              <a:rPr b="0" lang="en" sz="1800"/>
              <a:t>Fake news poses a threat to democratic society when it is used as propaganda to make people think and behave in ways they otherwise wouldn’t.</a:t>
            </a:r>
            <a:endParaRPr b="0" sz="1800"/>
          </a:p>
          <a:p>
            <a:pPr indent="0" lvl="0" marL="0" rtl="0">
              <a:spcBef>
                <a:spcPts val="1000"/>
              </a:spcBef>
              <a:spcAft>
                <a:spcPts val="0"/>
              </a:spcAft>
              <a:buNone/>
            </a:pPr>
            <a:r>
              <a:t/>
            </a:r>
            <a:endParaRPr b="0" sz="1800"/>
          </a:p>
          <a:p>
            <a:pPr indent="0" lvl="0" marL="0" rtl="0">
              <a:spcBef>
                <a:spcPts val="1000"/>
              </a:spcBef>
              <a:spcAft>
                <a:spcPts val="1000"/>
              </a:spcAft>
              <a:buNone/>
            </a:pPr>
            <a:r>
              <a:t/>
            </a:r>
            <a:endParaRPr/>
          </a:p>
        </p:txBody>
      </p:sp>
      <p:sp>
        <p:nvSpPr>
          <p:cNvPr id="258" name="Shape 258"/>
          <p:cNvSpPr txBox="1"/>
          <p:nvPr/>
        </p:nvSpPr>
        <p:spPr>
          <a:xfrm>
            <a:off x="283100" y="4654975"/>
            <a:ext cx="7832700" cy="2577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 sz="1200">
                <a:solidFill>
                  <a:schemeClr val="lt1"/>
                </a:solidFill>
                <a:latin typeface="Lato"/>
                <a:ea typeface="Lato"/>
                <a:cs typeface="Lato"/>
                <a:sym typeface="Lato"/>
              </a:rPr>
              <a:t>Source: </a:t>
            </a:r>
            <a:r>
              <a:rPr lang="en" sz="1200">
                <a:solidFill>
                  <a:schemeClr val="lt1"/>
                </a:solidFill>
                <a:latin typeface="Lato"/>
                <a:ea typeface="Lato"/>
                <a:cs typeface="Lato"/>
                <a:sym typeface="Lato"/>
              </a:rPr>
              <a:t>https://www.scientificamerican.com/article/cognitive-ability-and-vulnerability-to-fake-news/</a:t>
            </a:r>
            <a:endParaRPr sz="1200">
              <a:solidFill>
                <a:schemeClr val="accent5"/>
              </a:solidFill>
              <a:latin typeface="Lato"/>
              <a:ea typeface="Lato"/>
              <a:cs typeface="Lato"/>
              <a:sym typeface="Lato"/>
            </a:endParaRPr>
          </a:p>
        </p:txBody>
      </p:sp>
      <p:grpSp>
        <p:nvGrpSpPr>
          <p:cNvPr id="259" name="Shape 259"/>
          <p:cNvGrpSpPr/>
          <p:nvPr/>
        </p:nvGrpSpPr>
        <p:grpSpPr>
          <a:xfrm>
            <a:off x="6435705" y="580672"/>
            <a:ext cx="2489883" cy="4007942"/>
            <a:chOff x="6803275" y="107834"/>
            <a:chExt cx="2212050" cy="2589946"/>
          </a:xfrm>
        </p:grpSpPr>
        <p:pic>
          <p:nvPicPr>
            <p:cNvPr id="260" name="Shape 260"/>
            <p:cNvPicPr preferRelativeResize="0"/>
            <p:nvPr/>
          </p:nvPicPr>
          <p:blipFill>
            <a:blip r:embed="rId3">
              <a:alphaModFix/>
            </a:blip>
            <a:stretch>
              <a:fillRect/>
            </a:stretch>
          </p:blipFill>
          <p:spPr>
            <a:xfrm>
              <a:off x="6803275" y="192787"/>
              <a:ext cx="2212050" cy="2504994"/>
            </a:xfrm>
            <a:prstGeom prst="rect">
              <a:avLst/>
            </a:prstGeom>
            <a:noFill/>
            <a:ln>
              <a:noFill/>
            </a:ln>
          </p:spPr>
        </p:pic>
        <p:pic>
          <p:nvPicPr>
            <p:cNvPr descr="Piece of duct tape sticking a note to the slide" id="261" name="Shape 261"/>
            <p:cNvPicPr preferRelativeResize="0"/>
            <p:nvPr/>
          </p:nvPicPr>
          <p:blipFill rotWithShape="1">
            <a:blip r:embed="rId4">
              <a:alphaModFix/>
            </a:blip>
            <a:srcRect b="10011" l="9244" r="2118" t="5926"/>
            <a:stretch/>
          </p:blipFill>
          <p:spPr>
            <a:xfrm rot="154826">
              <a:off x="7370663" y="131891"/>
              <a:ext cx="1077273" cy="382687"/>
            </a:xfrm>
            <a:prstGeom prst="rect">
              <a:avLst/>
            </a:prstGeom>
            <a:noFill/>
            <a:ln>
              <a:noFill/>
            </a:ln>
          </p:spPr>
        </p:pic>
        <p:sp>
          <p:nvSpPr>
            <p:cNvPr id="262" name="Shape 262"/>
            <p:cNvSpPr txBox="1"/>
            <p:nvPr/>
          </p:nvSpPr>
          <p:spPr>
            <a:xfrm>
              <a:off x="6944806" y="503167"/>
              <a:ext cx="1929000" cy="21045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solidFill>
                    <a:schemeClr val="dk1"/>
                  </a:solidFill>
                  <a:latin typeface="Raleway"/>
                  <a:ea typeface="Raleway"/>
                  <a:cs typeface="Raleway"/>
                  <a:sym typeface="Raleway"/>
                </a:rPr>
                <a:t>Finding:</a:t>
              </a:r>
              <a:endParaRPr b="1">
                <a:solidFill>
                  <a:schemeClr val="dk1"/>
                </a:solidFill>
                <a:latin typeface="Raleway"/>
                <a:ea typeface="Raleway"/>
                <a:cs typeface="Raleway"/>
                <a:sym typeface="Raleway"/>
              </a:endParaRPr>
            </a:p>
            <a:p>
              <a:pPr indent="0" lvl="0" marL="0" rtl="0">
                <a:spcBef>
                  <a:spcPts val="800"/>
                </a:spcBef>
                <a:spcAft>
                  <a:spcPts val="800"/>
                </a:spcAft>
                <a:buNone/>
              </a:pPr>
              <a:r>
                <a:rPr lang="en" sz="1350">
                  <a:solidFill>
                    <a:srgbClr val="323232"/>
                  </a:solidFill>
                  <a:highlight>
                    <a:srgbClr val="FFFFFF"/>
                  </a:highlight>
                  <a:latin typeface="Georgia"/>
                  <a:ea typeface="Georgia"/>
                  <a:cs typeface="Georgia"/>
                  <a:sym typeface="Georgia"/>
                </a:rPr>
                <a:t>Subjects high in cognitive ability adjusted their ratings more than did those lower in cognitive ability. The subjects with lower cognitive ability had more trouble shaking their negative first impression even after controlling for openmindedness and intolerance.</a:t>
              </a:r>
              <a:endParaRPr b="1">
                <a:solidFill>
                  <a:schemeClr val="dk1"/>
                </a:solidFill>
                <a:latin typeface="Raleway"/>
                <a:ea typeface="Raleway"/>
                <a:cs typeface="Raleway"/>
                <a:sym typeface="Raleway"/>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 name="Shape 266"/>
        <p:cNvGrpSpPr/>
        <p:nvPr/>
      </p:nvGrpSpPr>
      <p:grpSpPr>
        <a:xfrm>
          <a:off x="0" y="0"/>
          <a:ext cx="0" cy="0"/>
          <a:chOff x="0" y="0"/>
          <a:chExt cx="0" cy="0"/>
        </a:xfrm>
      </p:grpSpPr>
      <p:sp>
        <p:nvSpPr>
          <p:cNvPr id="267" name="Shape 267"/>
          <p:cNvSpPr txBox="1"/>
          <p:nvPr>
            <p:ph type="title"/>
          </p:nvPr>
        </p:nvSpPr>
        <p:spPr>
          <a:xfrm>
            <a:off x="261750" y="2061900"/>
            <a:ext cx="8620500" cy="1019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Can you spot the fake?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pic>
        <p:nvPicPr>
          <p:cNvPr id="272" name="Shape 272"/>
          <p:cNvPicPr preferRelativeResize="0"/>
          <p:nvPr/>
        </p:nvPicPr>
        <p:blipFill>
          <a:blip r:embed="rId3">
            <a:alphaModFix/>
          </a:blip>
          <a:stretch>
            <a:fillRect/>
          </a:stretch>
        </p:blipFill>
        <p:spPr>
          <a:xfrm>
            <a:off x="510075" y="452025"/>
            <a:ext cx="8123850" cy="3835500"/>
          </a:xfrm>
          <a:prstGeom prst="rect">
            <a:avLst/>
          </a:prstGeom>
          <a:noFill/>
          <a:ln>
            <a:noFill/>
          </a:ln>
        </p:spPr>
      </p:pic>
      <p:sp>
        <p:nvSpPr>
          <p:cNvPr id="273" name="Shape 273"/>
          <p:cNvSpPr txBox="1"/>
          <p:nvPr/>
        </p:nvSpPr>
        <p:spPr>
          <a:xfrm>
            <a:off x="567550" y="4410400"/>
            <a:ext cx="7957800" cy="5202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t/>
            </a:r>
            <a:endParaRPr b="1" sz="2500">
              <a:solidFill>
                <a:schemeClr val="dk1"/>
              </a:solidFill>
              <a:latin typeface="Raleway"/>
              <a:ea typeface="Raleway"/>
              <a:cs typeface="Raleway"/>
              <a:sym typeface="Ralewa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1000"/>
                                        <p:tgtEl>
                                          <p:spTgt spid="2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 name="Shape 277"/>
        <p:cNvGrpSpPr/>
        <p:nvPr/>
      </p:nvGrpSpPr>
      <p:grpSpPr>
        <a:xfrm>
          <a:off x="0" y="0"/>
          <a:ext cx="0" cy="0"/>
          <a:chOff x="0" y="0"/>
          <a:chExt cx="0" cy="0"/>
        </a:xfrm>
      </p:grpSpPr>
      <p:sp>
        <p:nvSpPr>
          <p:cNvPr id="278" name="Shape 278"/>
          <p:cNvSpPr txBox="1"/>
          <p:nvPr/>
        </p:nvSpPr>
        <p:spPr>
          <a:xfrm>
            <a:off x="744925" y="189175"/>
            <a:ext cx="7543800" cy="7803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b="1" lang="en" sz="2400">
                <a:solidFill>
                  <a:schemeClr val="lt1"/>
                </a:solidFill>
                <a:latin typeface="Raleway"/>
                <a:ea typeface="Raleway"/>
                <a:cs typeface="Raleway"/>
                <a:sym typeface="Raleway"/>
              </a:rPr>
              <a:t>Did armed Trump supporters ask a Navajo Legislator if he’s “Legal”?</a:t>
            </a:r>
            <a:endParaRPr b="1" sz="2400">
              <a:solidFill>
                <a:schemeClr val="lt1"/>
              </a:solidFill>
              <a:latin typeface="Raleway"/>
              <a:ea typeface="Raleway"/>
              <a:cs typeface="Raleway"/>
              <a:sym typeface="Raleway"/>
            </a:endParaRPr>
          </a:p>
        </p:txBody>
      </p:sp>
      <p:pic>
        <p:nvPicPr>
          <p:cNvPr id="279" name="Shape 279"/>
          <p:cNvPicPr preferRelativeResize="0"/>
          <p:nvPr/>
        </p:nvPicPr>
        <p:blipFill>
          <a:blip r:embed="rId3">
            <a:alphaModFix/>
          </a:blip>
          <a:stretch>
            <a:fillRect/>
          </a:stretch>
        </p:blipFill>
        <p:spPr>
          <a:xfrm>
            <a:off x="1542400" y="1216450"/>
            <a:ext cx="5948850" cy="3188575"/>
          </a:xfrm>
          <a:prstGeom prst="rect">
            <a:avLst/>
          </a:prstGeom>
          <a:noFill/>
          <a:ln>
            <a:noFill/>
          </a:ln>
        </p:spPr>
      </p:pic>
      <p:sp>
        <p:nvSpPr>
          <p:cNvPr id="280" name="Shape 280"/>
          <p:cNvSpPr txBox="1"/>
          <p:nvPr/>
        </p:nvSpPr>
        <p:spPr>
          <a:xfrm>
            <a:off x="1542400" y="4564125"/>
            <a:ext cx="998400" cy="4494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t/>
            </a:r>
            <a:endParaRPr b="1" sz="2000">
              <a:solidFill>
                <a:schemeClr val="dk1"/>
              </a:solidFill>
              <a:latin typeface="Raleway"/>
              <a:ea typeface="Raleway"/>
              <a:cs typeface="Raleway"/>
              <a:sym typeface="Ralewa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gtEl>
                                        <p:attrNameLst>
                                          <p:attrName>style.visibility</p:attrName>
                                        </p:attrNameLst>
                                      </p:cBhvr>
                                      <p:to>
                                        <p:strVal val="visible"/>
                                      </p:to>
                                    </p:set>
                                    <p:animEffect filter="fade" transition="in">
                                      <p:cBhvr>
                                        <p:cTn dur="1000"/>
                                        <p:tgtEl>
                                          <p:spTgt spid="2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4" name="Shape 284"/>
        <p:cNvGrpSpPr/>
        <p:nvPr/>
      </p:nvGrpSpPr>
      <p:grpSpPr>
        <a:xfrm>
          <a:off x="0" y="0"/>
          <a:ext cx="0" cy="0"/>
          <a:chOff x="0" y="0"/>
          <a:chExt cx="0" cy="0"/>
        </a:xfrm>
      </p:grpSpPr>
      <p:pic>
        <p:nvPicPr>
          <p:cNvPr id="285" name="Shape 285"/>
          <p:cNvPicPr preferRelativeResize="0"/>
          <p:nvPr/>
        </p:nvPicPr>
        <p:blipFill>
          <a:blip r:embed="rId3">
            <a:alphaModFix/>
          </a:blip>
          <a:stretch>
            <a:fillRect/>
          </a:stretch>
        </p:blipFill>
        <p:spPr>
          <a:xfrm>
            <a:off x="1100125" y="1135100"/>
            <a:ext cx="6943725" cy="3371850"/>
          </a:xfrm>
          <a:prstGeom prst="rect">
            <a:avLst/>
          </a:prstGeom>
          <a:noFill/>
          <a:ln>
            <a:noFill/>
          </a:ln>
        </p:spPr>
      </p:pic>
      <p:sp>
        <p:nvSpPr>
          <p:cNvPr id="286" name="Shape 286"/>
          <p:cNvSpPr txBox="1"/>
          <p:nvPr/>
        </p:nvSpPr>
        <p:spPr>
          <a:xfrm>
            <a:off x="898625" y="248300"/>
            <a:ext cx="7366500" cy="8868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b="1" lang="en" sz="2200">
                <a:solidFill>
                  <a:schemeClr val="lt1"/>
                </a:solidFill>
                <a:latin typeface="Raleway"/>
                <a:ea typeface="Raleway"/>
                <a:cs typeface="Raleway"/>
                <a:sym typeface="Raleway"/>
              </a:rPr>
              <a:t>Did United Airlines deny a passenger’s request to fly with an emotional support peacock?</a:t>
            </a:r>
            <a:endParaRPr b="1" sz="2200">
              <a:solidFill>
                <a:schemeClr val="lt1"/>
              </a:solidFill>
              <a:latin typeface="Raleway"/>
              <a:ea typeface="Raleway"/>
              <a:cs typeface="Raleway"/>
              <a:sym typeface="Raleway"/>
            </a:endParaRPr>
          </a:p>
        </p:txBody>
      </p:sp>
      <p:sp>
        <p:nvSpPr>
          <p:cNvPr id="287" name="Shape 287"/>
          <p:cNvSpPr txBox="1"/>
          <p:nvPr/>
        </p:nvSpPr>
        <p:spPr>
          <a:xfrm>
            <a:off x="1100125" y="4575950"/>
            <a:ext cx="1560900" cy="4965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t/>
            </a:r>
            <a:endParaRPr b="1" sz="2400">
              <a:solidFill>
                <a:schemeClr val="dk1"/>
              </a:solidFill>
              <a:latin typeface="Raleway"/>
              <a:ea typeface="Raleway"/>
              <a:cs typeface="Raleway"/>
              <a:sym typeface="Ralewa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1000"/>
                                        <p:tgtEl>
                                          <p:spTgt spid="2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83" name="Shape 83"/>
        <p:cNvGrpSpPr/>
        <p:nvPr/>
      </p:nvGrpSpPr>
      <p:grpSpPr>
        <a:xfrm>
          <a:off x="0" y="0"/>
          <a:ext cx="0" cy="0"/>
          <a:chOff x="0" y="0"/>
          <a:chExt cx="0" cy="0"/>
        </a:xfrm>
      </p:grpSpPr>
      <p:sp>
        <p:nvSpPr>
          <p:cNvPr id="84" name="Shape 84"/>
          <p:cNvSpPr txBox="1"/>
          <p:nvPr/>
        </p:nvSpPr>
        <p:spPr>
          <a:xfrm>
            <a:off x="880625" y="687408"/>
            <a:ext cx="5407800" cy="2929800"/>
          </a:xfrm>
          <a:prstGeom prst="rect">
            <a:avLst/>
          </a:prstGeom>
          <a:noFill/>
          <a:ln>
            <a:noFill/>
          </a:ln>
        </p:spPr>
        <p:txBody>
          <a:bodyPr anchorCtr="0" anchor="b" bIns="91425" lIns="91425" spcFirstLastPara="1" rIns="91425" wrap="square" tIns="91425">
            <a:noAutofit/>
          </a:bodyPr>
          <a:lstStyle/>
          <a:p>
            <a:pPr indent="0" lvl="0" marL="0" rtl="0">
              <a:spcBef>
                <a:spcPts val="0"/>
              </a:spcBef>
              <a:spcAft>
                <a:spcPts val="0"/>
              </a:spcAft>
              <a:buNone/>
            </a:pPr>
            <a:r>
              <a:rPr b="1" lang="en" sz="4800">
                <a:solidFill>
                  <a:srgbClr val="F3F3F3"/>
                </a:solidFill>
                <a:latin typeface="Raleway"/>
                <a:ea typeface="Raleway"/>
                <a:cs typeface="Raleway"/>
                <a:sym typeface="Raleway"/>
              </a:rPr>
              <a:t>THE HISTORY </a:t>
            </a:r>
            <a:r>
              <a:rPr b="1" lang="en" sz="4800">
                <a:latin typeface="Raleway"/>
                <a:ea typeface="Raleway"/>
                <a:cs typeface="Raleway"/>
                <a:sym typeface="Raleway"/>
              </a:rPr>
              <a:t> </a:t>
            </a:r>
            <a:endParaRPr b="1" sz="4800">
              <a:latin typeface="Raleway"/>
              <a:ea typeface="Raleway"/>
              <a:cs typeface="Raleway"/>
              <a:sym typeface="Raleway"/>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1" name="Shape 291"/>
        <p:cNvGrpSpPr/>
        <p:nvPr/>
      </p:nvGrpSpPr>
      <p:grpSpPr>
        <a:xfrm>
          <a:off x="0" y="0"/>
          <a:ext cx="0" cy="0"/>
          <a:chOff x="0" y="0"/>
          <a:chExt cx="0" cy="0"/>
        </a:xfrm>
      </p:grpSpPr>
      <p:pic>
        <p:nvPicPr>
          <p:cNvPr id="292" name="Shape 292"/>
          <p:cNvPicPr preferRelativeResize="0"/>
          <p:nvPr/>
        </p:nvPicPr>
        <p:blipFill>
          <a:blip r:embed="rId3">
            <a:alphaModFix/>
          </a:blip>
          <a:stretch>
            <a:fillRect/>
          </a:stretch>
        </p:blipFill>
        <p:spPr>
          <a:xfrm>
            <a:off x="2302175" y="1090575"/>
            <a:ext cx="4539650" cy="3248875"/>
          </a:xfrm>
          <a:prstGeom prst="rect">
            <a:avLst/>
          </a:prstGeom>
          <a:noFill/>
          <a:ln>
            <a:noFill/>
          </a:ln>
        </p:spPr>
      </p:pic>
      <p:sp>
        <p:nvSpPr>
          <p:cNvPr id="293" name="Shape 293"/>
          <p:cNvSpPr txBox="1"/>
          <p:nvPr/>
        </p:nvSpPr>
        <p:spPr>
          <a:xfrm>
            <a:off x="1194250" y="236475"/>
            <a:ext cx="6822600" cy="8541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2400">
                <a:solidFill>
                  <a:schemeClr val="lt1"/>
                </a:solidFill>
                <a:latin typeface="Raleway"/>
                <a:ea typeface="Raleway"/>
                <a:cs typeface="Raleway"/>
                <a:sym typeface="Raleway"/>
              </a:rPr>
              <a:t>Were misspelled tickets issued for the State of the Union address?</a:t>
            </a:r>
            <a:endParaRPr sz="2400">
              <a:solidFill>
                <a:schemeClr val="lt1"/>
              </a:solidFill>
              <a:latin typeface="Raleway"/>
              <a:ea typeface="Raleway"/>
              <a:cs typeface="Raleway"/>
              <a:sym typeface="Raleway"/>
            </a:endParaRPr>
          </a:p>
        </p:txBody>
      </p:sp>
      <p:sp>
        <p:nvSpPr>
          <p:cNvPr id="294" name="Shape 294"/>
          <p:cNvSpPr txBox="1"/>
          <p:nvPr/>
        </p:nvSpPr>
        <p:spPr>
          <a:xfrm>
            <a:off x="2302175" y="4469525"/>
            <a:ext cx="966000" cy="4965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t/>
            </a:r>
            <a:endParaRPr b="1" sz="2400">
              <a:solidFill>
                <a:schemeClr val="dk1"/>
              </a:solidFill>
              <a:latin typeface="Raleway"/>
              <a:ea typeface="Raleway"/>
              <a:cs typeface="Raleway"/>
              <a:sym typeface="Ralewa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1000"/>
                                        <p:tgtEl>
                                          <p:spTgt spid="2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 name="Shape 298"/>
        <p:cNvGrpSpPr/>
        <p:nvPr/>
      </p:nvGrpSpPr>
      <p:grpSpPr>
        <a:xfrm>
          <a:off x="0" y="0"/>
          <a:ext cx="0" cy="0"/>
          <a:chOff x="0" y="0"/>
          <a:chExt cx="0" cy="0"/>
        </a:xfrm>
      </p:grpSpPr>
      <p:pic>
        <p:nvPicPr>
          <p:cNvPr id="299" name="Shape 299"/>
          <p:cNvPicPr preferRelativeResize="0"/>
          <p:nvPr/>
        </p:nvPicPr>
        <p:blipFill rotWithShape="1">
          <a:blip r:embed="rId3">
            <a:alphaModFix/>
          </a:blip>
          <a:srcRect b="14093" l="2132" r="6751" t="6554"/>
          <a:stretch/>
        </p:blipFill>
        <p:spPr>
          <a:xfrm>
            <a:off x="0" y="0"/>
            <a:ext cx="9144001" cy="5143500"/>
          </a:xfrm>
          <a:prstGeom prst="rect">
            <a:avLst/>
          </a:prstGeom>
          <a:noFill/>
          <a:ln>
            <a:noFill/>
          </a:ln>
        </p:spPr>
      </p:pic>
      <p:sp>
        <p:nvSpPr>
          <p:cNvPr id="300" name="Shape 300"/>
          <p:cNvSpPr txBox="1"/>
          <p:nvPr>
            <p:ph type="title"/>
          </p:nvPr>
        </p:nvSpPr>
        <p:spPr>
          <a:xfrm>
            <a:off x="283099" y="712150"/>
            <a:ext cx="8622300" cy="3835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Freedom of Expression or Regulation? </a:t>
            </a:r>
            <a:r>
              <a:rPr lang="en">
                <a:solidFill>
                  <a:schemeClr val="dk1"/>
                </a:solidFill>
              </a:rPr>
              <a:t>What is more important?</a:t>
            </a:r>
            <a:endParaRPr>
              <a:solidFill>
                <a:schemeClr val="dk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grpSp>
        <p:nvGrpSpPr>
          <p:cNvPr id="305" name="Shape 305"/>
          <p:cNvGrpSpPr/>
          <p:nvPr/>
        </p:nvGrpSpPr>
        <p:grpSpPr>
          <a:xfrm>
            <a:off x="4830049" y="727835"/>
            <a:ext cx="3739470" cy="4194424"/>
            <a:chOff x="6803275" y="296591"/>
            <a:chExt cx="2212050" cy="2635847"/>
          </a:xfrm>
        </p:grpSpPr>
        <p:pic>
          <p:nvPicPr>
            <p:cNvPr id="306" name="Shape 306"/>
            <p:cNvPicPr preferRelativeResize="0"/>
            <p:nvPr/>
          </p:nvPicPr>
          <p:blipFill>
            <a:blip r:embed="rId3">
              <a:alphaModFix/>
            </a:blip>
            <a:stretch>
              <a:fillRect/>
            </a:stretch>
          </p:blipFill>
          <p:spPr>
            <a:xfrm>
              <a:off x="6803275" y="427445"/>
              <a:ext cx="2212050" cy="2504994"/>
            </a:xfrm>
            <a:prstGeom prst="rect">
              <a:avLst/>
            </a:prstGeom>
            <a:noFill/>
            <a:ln>
              <a:noFill/>
            </a:ln>
          </p:spPr>
        </p:pic>
        <p:pic>
          <p:nvPicPr>
            <p:cNvPr descr="Piece of duct tape sticking a note to the slide" id="307" name="Shape 307"/>
            <p:cNvPicPr preferRelativeResize="0"/>
            <p:nvPr/>
          </p:nvPicPr>
          <p:blipFill rotWithShape="1">
            <a:blip r:embed="rId4">
              <a:alphaModFix/>
            </a:blip>
            <a:srcRect b="10011" l="9244" r="2118" t="5926"/>
            <a:stretch/>
          </p:blipFill>
          <p:spPr>
            <a:xfrm rot="154826">
              <a:off x="7370663" y="320647"/>
              <a:ext cx="1077273" cy="382687"/>
            </a:xfrm>
            <a:prstGeom prst="rect">
              <a:avLst/>
            </a:prstGeom>
            <a:noFill/>
            <a:ln>
              <a:noFill/>
            </a:ln>
          </p:spPr>
        </p:pic>
        <p:sp>
          <p:nvSpPr>
            <p:cNvPr id="308" name="Shape 308"/>
            <p:cNvSpPr txBox="1"/>
            <p:nvPr/>
          </p:nvSpPr>
          <p:spPr>
            <a:xfrm>
              <a:off x="6944800" y="684231"/>
              <a:ext cx="1929000" cy="20040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solidFill>
                    <a:schemeClr val="dk1"/>
                  </a:solidFill>
                  <a:latin typeface="Raleway"/>
                  <a:ea typeface="Raleway"/>
                  <a:cs typeface="Raleway"/>
                  <a:sym typeface="Raleway"/>
                </a:rPr>
                <a:t>Non-governmental Approaches</a:t>
              </a:r>
              <a:endParaRPr b="1">
                <a:solidFill>
                  <a:schemeClr val="dk1"/>
                </a:solidFill>
                <a:latin typeface="Raleway"/>
                <a:ea typeface="Raleway"/>
                <a:cs typeface="Raleway"/>
                <a:sym typeface="Raleway"/>
              </a:endParaRPr>
            </a:p>
            <a:p>
              <a:pPr indent="0" lvl="0" marL="0" rtl="0">
                <a:lnSpc>
                  <a:spcPct val="115000"/>
                </a:lnSpc>
                <a:spcBef>
                  <a:spcPts val="800"/>
                </a:spcBef>
                <a:spcAft>
                  <a:spcPts val="0"/>
                </a:spcAft>
                <a:buNone/>
              </a:pPr>
              <a:r>
                <a:rPr lang="en" sz="1200">
                  <a:solidFill>
                    <a:srgbClr val="222222"/>
                  </a:solidFill>
                  <a:latin typeface="Proxima Nova"/>
                  <a:ea typeface="Proxima Nova"/>
                  <a:cs typeface="Proxima Nova"/>
                  <a:sym typeface="Proxima Nova"/>
                </a:rPr>
                <a:t>➸ Use “whitelists”of news sources based on user/independent institution ratings. Not a government monitored whitelist.  </a:t>
              </a:r>
              <a:endParaRPr sz="1200">
                <a:solidFill>
                  <a:srgbClr val="222222"/>
                </a:solidFill>
                <a:latin typeface="Proxima Nova"/>
                <a:ea typeface="Proxima Nova"/>
                <a:cs typeface="Proxima Nova"/>
                <a:sym typeface="Proxima Nova"/>
              </a:endParaRPr>
            </a:p>
            <a:p>
              <a:pPr indent="0" lvl="0" marL="0" rtl="0">
                <a:lnSpc>
                  <a:spcPct val="115000"/>
                </a:lnSpc>
                <a:spcBef>
                  <a:spcPts val="0"/>
                </a:spcBef>
                <a:spcAft>
                  <a:spcPts val="0"/>
                </a:spcAft>
                <a:buNone/>
              </a:pPr>
              <a:r>
                <a:t/>
              </a:r>
              <a:endParaRPr sz="600">
                <a:solidFill>
                  <a:srgbClr val="222222"/>
                </a:solidFill>
                <a:latin typeface="Proxima Nova"/>
                <a:ea typeface="Proxima Nova"/>
                <a:cs typeface="Proxima Nova"/>
                <a:sym typeface="Proxima Nova"/>
              </a:endParaRPr>
            </a:p>
            <a:p>
              <a:pPr indent="0" lvl="0" marL="0" rtl="0">
                <a:lnSpc>
                  <a:spcPct val="115000"/>
                </a:lnSpc>
                <a:spcBef>
                  <a:spcPts val="0"/>
                </a:spcBef>
                <a:spcAft>
                  <a:spcPts val="0"/>
                </a:spcAft>
                <a:buNone/>
              </a:pPr>
              <a:r>
                <a:rPr lang="en" sz="1200">
                  <a:solidFill>
                    <a:srgbClr val="222222"/>
                  </a:solidFill>
                  <a:latin typeface="Proxima Nova"/>
                  <a:ea typeface="Proxima Nova"/>
                  <a:cs typeface="Proxima Nova"/>
                  <a:sym typeface="Proxima Nova"/>
                </a:rPr>
                <a:t>➸ Educate content consumers on how to distinguish credible sources from their counterparts.</a:t>
              </a:r>
              <a:endParaRPr sz="1200">
                <a:solidFill>
                  <a:srgbClr val="222222"/>
                </a:solidFill>
                <a:latin typeface="Proxima Nova"/>
                <a:ea typeface="Proxima Nova"/>
                <a:cs typeface="Proxima Nova"/>
                <a:sym typeface="Proxima Nova"/>
              </a:endParaRPr>
            </a:p>
            <a:p>
              <a:pPr indent="0" lvl="0" marL="0" rtl="0">
                <a:lnSpc>
                  <a:spcPct val="115000"/>
                </a:lnSpc>
                <a:spcBef>
                  <a:spcPts val="0"/>
                </a:spcBef>
                <a:spcAft>
                  <a:spcPts val="0"/>
                </a:spcAft>
                <a:buNone/>
              </a:pPr>
              <a:r>
                <a:t/>
              </a:r>
              <a:endParaRPr sz="600">
                <a:solidFill>
                  <a:srgbClr val="222222"/>
                </a:solidFill>
                <a:latin typeface="Proxima Nova"/>
                <a:ea typeface="Proxima Nova"/>
                <a:cs typeface="Proxima Nova"/>
                <a:sym typeface="Proxima Nova"/>
              </a:endParaRPr>
            </a:p>
            <a:p>
              <a:pPr indent="0" lvl="0" marL="0" rtl="0">
                <a:lnSpc>
                  <a:spcPct val="115000"/>
                </a:lnSpc>
                <a:spcBef>
                  <a:spcPts val="0"/>
                </a:spcBef>
                <a:spcAft>
                  <a:spcPts val="0"/>
                </a:spcAft>
                <a:buNone/>
              </a:pPr>
              <a:r>
                <a:rPr lang="en" sz="1200">
                  <a:solidFill>
                    <a:srgbClr val="222222"/>
                  </a:solidFill>
                  <a:latin typeface="Proxima Nova"/>
                  <a:ea typeface="Proxima Nova"/>
                  <a:cs typeface="Proxima Nova"/>
                  <a:sym typeface="Proxima Nova"/>
                </a:rPr>
                <a:t>➸ Enforce norms of professional news gathering on content creators and content distributors. </a:t>
              </a:r>
              <a:endParaRPr sz="1200">
                <a:solidFill>
                  <a:srgbClr val="222222"/>
                </a:solidFill>
                <a:latin typeface="Proxima Nova"/>
                <a:ea typeface="Proxima Nova"/>
                <a:cs typeface="Proxima Nova"/>
                <a:sym typeface="Proxima Nova"/>
              </a:endParaRPr>
            </a:p>
            <a:p>
              <a:pPr indent="0" lvl="0" marL="0" rtl="0">
                <a:lnSpc>
                  <a:spcPct val="115000"/>
                </a:lnSpc>
                <a:spcBef>
                  <a:spcPts val="0"/>
                </a:spcBef>
                <a:spcAft>
                  <a:spcPts val="0"/>
                </a:spcAft>
                <a:buNone/>
              </a:pPr>
              <a:r>
                <a:t/>
              </a:r>
              <a:endParaRPr sz="600">
                <a:solidFill>
                  <a:srgbClr val="222222"/>
                </a:solidFill>
                <a:latin typeface="Proxima Nova"/>
                <a:ea typeface="Proxima Nova"/>
                <a:cs typeface="Proxima Nova"/>
                <a:sym typeface="Proxima Nova"/>
              </a:endParaRPr>
            </a:p>
            <a:p>
              <a:pPr indent="0" lvl="0" marL="0" rtl="0">
                <a:lnSpc>
                  <a:spcPct val="115000"/>
                </a:lnSpc>
                <a:spcBef>
                  <a:spcPts val="0"/>
                </a:spcBef>
                <a:spcAft>
                  <a:spcPts val="0"/>
                </a:spcAft>
                <a:buClr>
                  <a:schemeClr val="dk2"/>
                </a:buClr>
                <a:buSzPts val="1100"/>
                <a:buFont typeface="Arial"/>
                <a:buNone/>
              </a:pPr>
              <a:r>
                <a:rPr lang="en" sz="1200">
                  <a:solidFill>
                    <a:srgbClr val="222222"/>
                  </a:solidFill>
                  <a:latin typeface="Proxima Nova"/>
                  <a:ea typeface="Proxima Nova"/>
                  <a:cs typeface="Proxima Nova"/>
                  <a:sym typeface="Proxima Nova"/>
                </a:rPr>
                <a:t>➸ Better enforcement of platform terms of service either by the platform or by permitting a third-party to enforce the terms of service.</a:t>
              </a:r>
              <a:endParaRPr sz="1200">
                <a:solidFill>
                  <a:srgbClr val="222222"/>
                </a:solidFill>
                <a:latin typeface="Proxima Nova"/>
                <a:ea typeface="Proxima Nova"/>
                <a:cs typeface="Proxima Nova"/>
                <a:sym typeface="Proxima Nova"/>
              </a:endParaRPr>
            </a:p>
          </p:txBody>
        </p:sp>
      </p:grpSp>
      <p:sp>
        <p:nvSpPr>
          <p:cNvPr id="309" name="Shape 309"/>
          <p:cNvSpPr txBox="1"/>
          <p:nvPr/>
        </p:nvSpPr>
        <p:spPr>
          <a:xfrm>
            <a:off x="298200" y="148875"/>
            <a:ext cx="8547600" cy="6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latin typeface="Raleway"/>
                <a:ea typeface="Raleway"/>
                <a:cs typeface="Raleway"/>
                <a:sym typeface="Raleway"/>
              </a:rPr>
              <a:t>Responding to Fake News</a:t>
            </a:r>
            <a:endParaRPr b="1" sz="3000">
              <a:latin typeface="Raleway"/>
              <a:ea typeface="Raleway"/>
              <a:cs typeface="Raleway"/>
              <a:sym typeface="Raleway"/>
            </a:endParaRPr>
          </a:p>
        </p:txBody>
      </p:sp>
      <p:sp>
        <p:nvSpPr>
          <p:cNvPr id="310" name="Shape 310"/>
          <p:cNvSpPr txBox="1"/>
          <p:nvPr/>
        </p:nvSpPr>
        <p:spPr>
          <a:xfrm>
            <a:off x="432875" y="1489575"/>
            <a:ext cx="3654000" cy="35115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Clr>
                <a:schemeClr val="dk2"/>
              </a:buClr>
              <a:buSzPts val="1100"/>
              <a:buFont typeface="Arial"/>
              <a:buNone/>
            </a:pPr>
            <a:r>
              <a:rPr lang="en" sz="1200">
                <a:solidFill>
                  <a:srgbClr val="222222"/>
                </a:solidFill>
                <a:latin typeface="Proxima Nova"/>
                <a:ea typeface="Proxima Nova"/>
                <a:cs typeface="Proxima Nova"/>
                <a:sym typeface="Proxima Nova"/>
              </a:rPr>
              <a:t>➸ </a:t>
            </a:r>
            <a:endParaRPr/>
          </a:p>
        </p:txBody>
      </p:sp>
      <p:grpSp>
        <p:nvGrpSpPr>
          <p:cNvPr id="311" name="Shape 311"/>
          <p:cNvGrpSpPr/>
          <p:nvPr/>
        </p:nvGrpSpPr>
        <p:grpSpPr>
          <a:xfrm>
            <a:off x="390135" y="727856"/>
            <a:ext cx="3739470" cy="4430068"/>
            <a:chOff x="6803275" y="296591"/>
            <a:chExt cx="2212050" cy="2635847"/>
          </a:xfrm>
        </p:grpSpPr>
        <p:pic>
          <p:nvPicPr>
            <p:cNvPr id="312" name="Shape 312"/>
            <p:cNvPicPr preferRelativeResize="0"/>
            <p:nvPr/>
          </p:nvPicPr>
          <p:blipFill>
            <a:blip r:embed="rId3">
              <a:alphaModFix/>
            </a:blip>
            <a:stretch>
              <a:fillRect/>
            </a:stretch>
          </p:blipFill>
          <p:spPr>
            <a:xfrm>
              <a:off x="6803275" y="427445"/>
              <a:ext cx="2212050" cy="2504994"/>
            </a:xfrm>
            <a:prstGeom prst="rect">
              <a:avLst/>
            </a:prstGeom>
            <a:noFill/>
            <a:ln>
              <a:noFill/>
            </a:ln>
          </p:spPr>
        </p:pic>
        <p:pic>
          <p:nvPicPr>
            <p:cNvPr descr="Piece of duct tape sticking a note to the slide" id="313" name="Shape 313"/>
            <p:cNvPicPr preferRelativeResize="0"/>
            <p:nvPr/>
          </p:nvPicPr>
          <p:blipFill rotWithShape="1">
            <a:blip r:embed="rId4">
              <a:alphaModFix/>
            </a:blip>
            <a:srcRect b="10011" l="9244" r="2118" t="5926"/>
            <a:stretch/>
          </p:blipFill>
          <p:spPr>
            <a:xfrm rot="154826">
              <a:off x="7370663" y="320647"/>
              <a:ext cx="1077273" cy="382687"/>
            </a:xfrm>
            <a:prstGeom prst="rect">
              <a:avLst/>
            </a:prstGeom>
            <a:noFill/>
            <a:ln>
              <a:noFill/>
            </a:ln>
          </p:spPr>
        </p:pic>
        <p:sp>
          <p:nvSpPr>
            <p:cNvPr id="314" name="Shape 314"/>
            <p:cNvSpPr txBox="1"/>
            <p:nvPr/>
          </p:nvSpPr>
          <p:spPr>
            <a:xfrm>
              <a:off x="6944800" y="684231"/>
              <a:ext cx="1929000" cy="20040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solidFill>
                    <a:schemeClr val="dk1"/>
                  </a:solidFill>
                  <a:latin typeface="Raleway"/>
                  <a:ea typeface="Raleway"/>
                  <a:cs typeface="Raleway"/>
                  <a:sym typeface="Raleway"/>
                </a:rPr>
                <a:t>Governmental Approaches</a:t>
              </a:r>
              <a:endParaRPr b="1">
                <a:solidFill>
                  <a:schemeClr val="dk1"/>
                </a:solidFill>
                <a:latin typeface="Raleway"/>
                <a:ea typeface="Raleway"/>
                <a:cs typeface="Raleway"/>
                <a:sym typeface="Raleway"/>
              </a:endParaRPr>
            </a:p>
            <a:p>
              <a:pPr indent="0" lvl="0" marL="0" rtl="0">
                <a:lnSpc>
                  <a:spcPct val="115000"/>
                </a:lnSpc>
                <a:spcBef>
                  <a:spcPts val="800"/>
                </a:spcBef>
                <a:spcAft>
                  <a:spcPts val="0"/>
                </a:spcAft>
                <a:buNone/>
              </a:pPr>
              <a:r>
                <a:rPr lang="en" sz="1200">
                  <a:solidFill>
                    <a:srgbClr val="222222"/>
                  </a:solidFill>
                  <a:latin typeface="Proxima Nova"/>
                  <a:ea typeface="Proxima Nova"/>
                  <a:cs typeface="Proxima Nova"/>
                  <a:sym typeface="Proxima Nova"/>
                </a:rPr>
                <a:t>➸ Take a negative approach → forms of punishment/sanctions for spreading fake news</a:t>
              </a:r>
              <a:endParaRPr sz="1200">
                <a:solidFill>
                  <a:srgbClr val="222222"/>
                </a:solidFill>
                <a:latin typeface="Proxima Nova"/>
                <a:ea typeface="Proxima Nova"/>
                <a:cs typeface="Proxima Nova"/>
                <a:sym typeface="Proxima Nova"/>
              </a:endParaRPr>
            </a:p>
            <a:p>
              <a:pPr indent="0" lvl="0" marL="0" rtl="0">
                <a:lnSpc>
                  <a:spcPct val="115000"/>
                </a:lnSpc>
                <a:spcBef>
                  <a:spcPts val="0"/>
                </a:spcBef>
                <a:spcAft>
                  <a:spcPts val="0"/>
                </a:spcAft>
                <a:buNone/>
              </a:pPr>
              <a:r>
                <a:t/>
              </a:r>
              <a:endParaRPr sz="600">
                <a:solidFill>
                  <a:srgbClr val="222222"/>
                </a:solidFill>
                <a:latin typeface="Proxima Nova"/>
                <a:ea typeface="Proxima Nova"/>
                <a:cs typeface="Proxima Nova"/>
                <a:sym typeface="Proxima Nova"/>
              </a:endParaRPr>
            </a:p>
            <a:p>
              <a:pPr indent="0" lvl="0" marL="0" rtl="0">
                <a:lnSpc>
                  <a:spcPct val="115000"/>
                </a:lnSpc>
                <a:spcBef>
                  <a:spcPts val="0"/>
                </a:spcBef>
                <a:spcAft>
                  <a:spcPts val="0"/>
                </a:spcAft>
                <a:buNone/>
              </a:pPr>
              <a:r>
                <a:rPr lang="en" sz="1200">
                  <a:solidFill>
                    <a:srgbClr val="222222"/>
                  </a:solidFill>
                  <a:latin typeface="Proxima Nova"/>
                  <a:ea typeface="Proxima Nova"/>
                  <a:cs typeface="Proxima Nova"/>
                  <a:sym typeface="Proxima Nova"/>
                </a:rPr>
                <a:t>➸ Take a positive approach → regulate infrastructure and the flow of information (current approach)</a:t>
              </a:r>
              <a:endParaRPr sz="1200">
                <a:solidFill>
                  <a:srgbClr val="222222"/>
                </a:solidFill>
                <a:latin typeface="Proxima Nova"/>
                <a:ea typeface="Proxima Nova"/>
                <a:cs typeface="Proxima Nova"/>
                <a:sym typeface="Proxima Nova"/>
              </a:endParaRPr>
            </a:p>
            <a:p>
              <a:pPr indent="0" lvl="0" marL="0" rtl="0">
                <a:lnSpc>
                  <a:spcPct val="115000"/>
                </a:lnSpc>
                <a:spcBef>
                  <a:spcPts val="0"/>
                </a:spcBef>
                <a:spcAft>
                  <a:spcPts val="0"/>
                </a:spcAft>
                <a:buNone/>
              </a:pPr>
              <a:r>
                <a:t/>
              </a:r>
              <a:endParaRPr sz="600">
                <a:solidFill>
                  <a:srgbClr val="222222"/>
                </a:solidFill>
                <a:latin typeface="Proxima Nova"/>
                <a:ea typeface="Proxima Nova"/>
                <a:cs typeface="Proxima Nova"/>
                <a:sym typeface="Proxima Nova"/>
              </a:endParaRPr>
            </a:p>
            <a:p>
              <a:pPr indent="0" lvl="0" marL="0" rtl="0">
                <a:lnSpc>
                  <a:spcPct val="115000"/>
                </a:lnSpc>
                <a:spcBef>
                  <a:spcPts val="0"/>
                </a:spcBef>
                <a:spcAft>
                  <a:spcPts val="0"/>
                </a:spcAft>
                <a:buNone/>
              </a:pPr>
              <a:r>
                <a:rPr lang="en" sz="1200">
                  <a:solidFill>
                    <a:srgbClr val="222222"/>
                  </a:solidFill>
                  <a:latin typeface="Proxima Nova"/>
                  <a:ea typeface="Proxima Nova"/>
                  <a:cs typeface="Proxima Nova"/>
                  <a:sym typeface="Proxima Nova"/>
                </a:rPr>
                <a:t>➸ Use funding or economic incentives to indirectly promote legitimate news</a:t>
              </a:r>
              <a:endParaRPr sz="1200">
                <a:solidFill>
                  <a:srgbClr val="222222"/>
                </a:solidFill>
                <a:latin typeface="Proxima Nova"/>
                <a:ea typeface="Proxima Nova"/>
                <a:cs typeface="Proxima Nova"/>
                <a:sym typeface="Proxima Nova"/>
              </a:endParaRPr>
            </a:p>
            <a:p>
              <a:pPr indent="0" lvl="0" marL="0" rtl="0">
                <a:lnSpc>
                  <a:spcPct val="115000"/>
                </a:lnSpc>
                <a:spcBef>
                  <a:spcPts val="0"/>
                </a:spcBef>
                <a:spcAft>
                  <a:spcPts val="0"/>
                </a:spcAft>
                <a:buNone/>
              </a:pPr>
              <a:r>
                <a:t/>
              </a:r>
              <a:endParaRPr sz="600">
                <a:solidFill>
                  <a:srgbClr val="222222"/>
                </a:solidFill>
                <a:latin typeface="Proxima Nova"/>
                <a:ea typeface="Proxima Nova"/>
                <a:cs typeface="Proxima Nova"/>
                <a:sym typeface="Proxima Nova"/>
              </a:endParaRPr>
            </a:p>
            <a:p>
              <a:pPr indent="0" lvl="0" marL="0" rtl="0">
                <a:lnSpc>
                  <a:spcPct val="115000"/>
                </a:lnSpc>
                <a:spcBef>
                  <a:spcPts val="0"/>
                </a:spcBef>
                <a:spcAft>
                  <a:spcPts val="0"/>
                </a:spcAft>
                <a:buNone/>
              </a:pPr>
              <a:r>
                <a:rPr lang="en" sz="1200">
                  <a:solidFill>
                    <a:srgbClr val="222222"/>
                  </a:solidFill>
                  <a:latin typeface="Proxima Nova"/>
                  <a:ea typeface="Proxima Nova"/>
                  <a:cs typeface="Proxima Nova"/>
                  <a:sym typeface="Proxima Nova"/>
                </a:rPr>
                <a:t>➸ Use “whitelists”of news sources based on user/independent institution ratings. </a:t>
              </a:r>
              <a:endParaRPr sz="1200">
                <a:solidFill>
                  <a:srgbClr val="222222"/>
                </a:solidFill>
                <a:latin typeface="Proxima Nova"/>
                <a:ea typeface="Proxima Nova"/>
                <a:cs typeface="Proxima Nova"/>
                <a:sym typeface="Proxima Nova"/>
              </a:endParaRPr>
            </a:p>
            <a:p>
              <a:pPr indent="0" lvl="0" marL="0" rtl="0">
                <a:lnSpc>
                  <a:spcPct val="115000"/>
                </a:lnSpc>
                <a:spcBef>
                  <a:spcPts val="0"/>
                </a:spcBef>
                <a:spcAft>
                  <a:spcPts val="0"/>
                </a:spcAft>
                <a:buNone/>
              </a:pPr>
              <a:r>
                <a:t/>
              </a:r>
              <a:endParaRPr sz="600">
                <a:solidFill>
                  <a:srgbClr val="222222"/>
                </a:solidFill>
                <a:latin typeface="Proxima Nova"/>
                <a:ea typeface="Proxima Nova"/>
                <a:cs typeface="Proxima Nova"/>
                <a:sym typeface="Proxima Nova"/>
              </a:endParaRPr>
            </a:p>
            <a:p>
              <a:pPr indent="0" lvl="0" marL="0" rtl="0">
                <a:lnSpc>
                  <a:spcPct val="115000"/>
                </a:lnSpc>
                <a:spcBef>
                  <a:spcPts val="0"/>
                </a:spcBef>
                <a:spcAft>
                  <a:spcPts val="0"/>
                </a:spcAft>
                <a:buClr>
                  <a:schemeClr val="dk2"/>
                </a:buClr>
                <a:buSzPts val="1100"/>
                <a:buFont typeface="Arial"/>
                <a:buNone/>
              </a:pPr>
              <a:r>
                <a:rPr lang="en" sz="1200">
                  <a:solidFill>
                    <a:srgbClr val="222222"/>
                  </a:solidFill>
                  <a:latin typeface="Proxima Nova"/>
                  <a:ea typeface="Proxima Nova"/>
                  <a:cs typeface="Proxima Nova"/>
                  <a:sym typeface="Proxima Nova"/>
                </a:rPr>
                <a:t>➸ Increase intermediary liability </a:t>
              </a:r>
              <a:endParaRPr sz="1200">
                <a:solidFill>
                  <a:srgbClr val="222222"/>
                </a:solidFill>
                <a:latin typeface="Proxima Nova"/>
                <a:ea typeface="Proxima Nova"/>
                <a:cs typeface="Proxima Nova"/>
                <a:sym typeface="Proxima Nova"/>
              </a:endParaRPr>
            </a:p>
            <a:p>
              <a:pPr indent="0" lvl="0" marL="0" rtl="0">
                <a:spcBef>
                  <a:spcPts val="0"/>
                </a:spcBef>
                <a:spcAft>
                  <a:spcPts val="800"/>
                </a:spcAft>
                <a:buNone/>
              </a:pPr>
              <a:r>
                <a:t/>
              </a:r>
              <a:endParaRPr b="1">
                <a:solidFill>
                  <a:schemeClr val="dk1"/>
                </a:solidFill>
                <a:latin typeface="Raleway"/>
                <a:ea typeface="Raleway"/>
                <a:cs typeface="Raleway"/>
                <a:sym typeface="Raleway"/>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318" name="Shape 318"/>
        <p:cNvGrpSpPr/>
        <p:nvPr/>
      </p:nvGrpSpPr>
      <p:grpSpPr>
        <a:xfrm>
          <a:off x="0" y="0"/>
          <a:ext cx="0" cy="0"/>
          <a:chOff x="0" y="0"/>
          <a:chExt cx="0" cy="0"/>
        </a:xfrm>
      </p:grpSpPr>
      <p:pic>
        <p:nvPicPr>
          <p:cNvPr id="319" name="Shape 319"/>
          <p:cNvPicPr preferRelativeResize="0"/>
          <p:nvPr/>
        </p:nvPicPr>
        <p:blipFill>
          <a:blip r:embed="rId3">
            <a:alphaModFix/>
          </a:blip>
          <a:stretch>
            <a:fillRect/>
          </a:stretch>
        </p:blipFill>
        <p:spPr>
          <a:xfrm>
            <a:off x="2444700" y="162737"/>
            <a:ext cx="4254600" cy="4818038"/>
          </a:xfrm>
          <a:prstGeom prst="rect">
            <a:avLst/>
          </a:prstGeom>
          <a:noFill/>
          <a:ln>
            <a:noFill/>
          </a:ln>
        </p:spPr>
      </p:pic>
      <p:pic>
        <p:nvPicPr>
          <p:cNvPr descr="Piece of duct tape sticking a note to the slide" id="320" name="Shape 320"/>
          <p:cNvPicPr preferRelativeResize="0"/>
          <p:nvPr/>
        </p:nvPicPr>
        <p:blipFill rotWithShape="1">
          <a:blip r:embed="rId4">
            <a:alphaModFix/>
          </a:blip>
          <a:srcRect b="10011" l="9244" r="2118" t="5926"/>
          <a:stretch/>
        </p:blipFill>
        <p:spPr>
          <a:xfrm rot="154828">
            <a:off x="3536000" y="147301"/>
            <a:ext cx="2072000" cy="736050"/>
          </a:xfrm>
          <a:prstGeom prst="rect">
            <a:avLst/>
          </a:prstGeom>
          <a:noFill/>
          <a:ln>
            <a:noFill/>
          </a:ln>
        </p:spPr>
      </p:pic>
      <p:sp>
        <p:nvSpPr>
          <p:cNvPr id="321" name="Shape 321"/>
          <p:cNvSpPr txBox="1"/>
          <p:nvPr/>
        </p:nvSpPr>
        <p:spPr>
          <a:xfrm>
            <a:off x="2855550" y="2190447"/>
            <a:ext cx="3432900" cy="7626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3000">
                <a:solidFill>
                  <a:schemeClr val="lt2"/>
                </a:solidFill>
                <a:latin typeface="Raleway"/>
                <a:ea typeface="Raleway"/>
                <a:cs typeface="Raleway"/>
                <a:sym typeface="Raleway"/>
              </a:rPr>
              <a:t>The End.</a:t>
            </a:r>
            <a:endParaRPr b="1" sz="3000">
              <a:solidFill>
                <a:schemeClr val="lt2"/>
              </a:solidFill>
              <a:latin typeface="Raleway"/>
              <a:ea typeface="Raleway"/>
              <a:cs typeface="Raleway"/>
              <a:sym typeface="Raleway"/>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 name="Shape 88"/>
        <p:cNvGrpSpPr/>
        <p:nvPr/>
      </p:nvGrpSpPr>
      <p:grpSpPr>
        <a:xfrm>
          <a:off x="0" y="0"/>
          <a:ext cx="0" cy="0"/>
          <a:chOff x="0" y="0"/>
          <a:chExt cx="0" cy="0"/>
        </a:xfrm>
      </p:grpSpPr>
      <p:sp>
        <p:nvSpPr>
          <p:cNvPr id="89" name="Shape 89"/>
          <p:cNvSpPr txBox="1"/>
          <p:nvPr>
            <p:ph type="title"/>
          </p:nvPr>
        </p:nvSpPr>
        <p:spPr>
          <a:xfrm>
            <a:off x="336250" y="1362575"/>
            <a:ext cx="8631600" cy="3835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solidFill>
                  <a:schemeClr val="accent5"/>
                </a:solidFill>
              </a:rPr>
              <a:t>Pre-Printing Press Era</a:t>
            </a:r>
            <a:endParaRPr>
              <a:solidFill>
                <a:schemeClr val="accent5"/>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sp>
        <p:nvSpPr>
          <p:cNvPr id="94" name="Shape 94"/>
          <p:cNvSpPr txBox="1"/>
          <p:nvPr>
            <p:ph type="title"/>
          </p:nvPr>
        </p:nvSpPr>
        <p:spPr>
          <a:xfrm>
            <a:off x="256200" y="451975"/>
            <a:ext cx="8631600" cy="3835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solidFill>
                  <a:schemeClr val="accent5"/>
                </a:solidFill>
              </a:rPr>
              <a:t>The Stone Age </a:t>
            </a:r>
            <a:endParaRPr>
              <a:solidFill>
                <a:schemeClr val="accent5"/>
              </a:solidFill>
            </a:endParaRPr>
          </a:p>
        </p:txBody>
      </p:sp>
      <p:pic>
        <p:nvPicPr>
          <p:cNvPr id="95" name="Shape 95"/>
          <p:cNvPicPr preferRelativeResize="0"/>
          <p:nvPr/>
        </p:nvPicPr>
        <p:blipFill>
          <a:blip r:embed="rId3">
            <a:alphaModFix/>
          </a:blip>
          <a:stretch>
            <a:fillRect/>
          </a:stretch>
        </p:blipFill>
        <p:spPr>
          <a:xfrm>
            <a:off x="2181525" y="1361876"/>
            <a:ext cx="5091950" cy="36356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 name="Shape 99"/>
        <p:cNvGrpSpPr/>
        <p:nvPr/>
      </p:nvGrpSpPr>
      <p:grpSpPr>
        <a:xfrm>
          <a:off x="0" y="0"/>
          <a:ext cx="0" cy="0"/>
          <a:chOff x="0" y="0"/>
          <a:chExt cx="0" cy="0"/>
        </a:xfrm>
      </p:grpSpPr>
      <p:sp>
        <p:nvSpPr>
          <p:cNvPr id="100" name="Shape 100"/>
          <p:cNvSpPr txBox="1"/>
          <p:nvPr>
            <p:ph type="title"/>
          </p:nvPr>
        </p:nvSpPr>
        <p:spPr>
          <a:xfrm>
            <a:off x="162999" y="281850"/>
            <a:ext cx="8622300" cy="3835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3600">
                <a:solidFill>
                  <a:schemeClr val="accent5"/>
                </a:solidFill>
              </a:rPr>
              <a:t>Writing Materials used to Gain Power </a:t>
            </a:r>
            <a:endParaRPr sz="3600">
              <a:solidFill>
                <a:schemeClr val="accent5"/>
              </a:solidFill>
            </a:endParaRPr>
          </a:p>
          <a:p>
            <a:pPr indent="0" lvl="0" marL="0" rtl="0">
              <a:spcBef>
                <a:spcPts val="1000"/>
              </a:spcBef>
              <a:spcAft>
                <a:spcPts val="0"/>
              </a:spcAft>
              <a:buNone/>
            </a:pPr>
            <a:r>
              <a:t/>
            </a:r>
            <a:endParaRPr sz="3600">
              <a:solidFill>
                <a:schemeClr val="accent5"/>
              </a:solidFill>
            </a:endParaRPr>
          </a:p>
          <a:p>
            <a:pPr indent="0" lvl="0" marL="0" rtl="0">
              <a:spcBef>
                <a:spcPts val="1000"/>
              </a:spcBef>
              <a:spcAft>
                <a:spcPts val="1000"/>
              </a:spcAft>
              <a:buNone/>
            </a:pPr>
            <a:r>
              <a:t/>
            </a:r>
            <a:endParaRPr sz="3600">
              <a:solidFill>
                <a:schemeClr val="accent5"/>
              </a:solidFill>
            </a:endParaRPr>
          </a:p>
        </p:txBody>
      </p:sp>
      <p:pic>
        <p:nvPicPr>
          <p:cNvPr id="101" name="Shape 101"/>
          <p:cNvPicPr preferRelativeResize="0"/>
          <p:nvPr/>
        </p:nvPicPr>
        <p:blipFill>
          <a:blip r:embed="rId3">
            <a:alphaModFix/>
          </a:blip>
          <a:stretch>
            <a:fillRect/>
          </a:stretch>
        </p:blipFill>
        <p:spPr>
          <a:xfrm>
            <a:off x="243075" y="1114025"/>
            <a:ext cx="2381250" cy="2505075"/>
          </a:xfrm>
          <a:prstGeom prst="rect">
            <a:avLst/>
          </a:prstGeom>
          <a:noFill/>
          <a:ln>
            <a:noFill/>
          </a:ln>
        </p:spPr>
      </p:pic>
      <p:pic>
        <p:nvPicPr>
          <p:cNvPr id="102" name="Shape 102"/>
          <p:cNvPicPr preferRelativeResize="0"/>
          <p:nvPr/>
        </p:nvPicPr>
        <p:blipFill>
          <a:blip r:embed="rId4">
            <a:alphaModFix/>
          </a:blip>
          <a:stretch>
            <a:fillRect/>
          </a:stretch>
        </p:blipFill>
        <p:spPr>
          <a:xfrm>
            <a:off x="2681886" y="1114036"/>
            <a:ext cx="3139175" cy="1988000"/>
          </a:xfrm>
          <a:prstGeom prst="rect">
            <a:avLst/>
          </a:prstGeom>
          <a:noFill/>
          <a:ln>
            <a:noFill/>
          </a:ln>
        </p:spPr>
      </p:pic>
      <p:pic>
        <p:nvPicPr>
          <p:cNvPr id="103" name="Shape 103"/>
          <p:cNvPicPr preferRelativeResize="0"/>
          <p:nvPr/>
        </p:nvPicPr>
        <p:blipFill>
          <a:blip r:embed="rId5">
            <a:alphaModFix/>
          </a:blip>
          <a:stretch>
            <a:fillRect/>
          </a:stretch>
        </p:blipFill>
        <p:spPr>
          <a:xfrm>
            <a:off x="6958150" y="1148800"/>
            <a:ext cx="1704900" cy="2101600"/>
          </a:xfrm>
          <a:prstGeom prst="rect">
            <a:avLst/>
          </a:prstGeom>
          <a:noFill/>
          <a:ln>
            <a:noFill/>
          </a:ln>
        </p:spPr>
      </p:pic>
      <p:pic>
        <p:nvPicPr>
          <p:cNvPr id="104" name="Shape 104"/>
          <p:cNvPicPr preferRelativeResize="0"/>
          <p:nvPr/>
        </p:nvPicPr>
        <p:blipFill>
          <a:blip r:embed="rId6">
            <a:alphaModFix/>
          </a:blip>
          <a:stretch>
            <a:fillRect/>
          </a:stretch>
        </p:blipFill>
        <p:spPr>
          <a:xfrm>
            <a:off x="6166497" y="2296400"/>
            <a:ext cx="1310050" cy="2196000"/>
          </a:xfrm>
          <a:prstGeom prst="rect">
            <a:avLst/>
          </a:prstGeom>
          <a:noFill/>
          <a:ln>
            <a:noFill/>
          </a:ln>
        </p:spPr>
      </p:pic>
      <p:sp>
        <p:nvSpPr>
          <p:cNvPr id="105" name="Shape 105"/>
          <p:cNvSpPr txBox="1"/>
          <p:nvPr/>
        </p:nvSpPr>
        <p:spPr>
          <a:xfrm>
            <a:off x="2655714" y="3250400"/>
            <a:ext cx="3479400" cy="14478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solidFill>
                  <a:srgbClr val="FFFFFF"/>
                </a:solidFill>
                <a:latin typeface="Raleway"/>
                <a:ea typeface="Raleway"/>
                <a:cs typeface="Raleway"/>
                <a:sym typeface="Raleway"/>
              </a:rPr>
              <a:t>Forms of writing inscribed on materials like stone, clay, and papyrus was usually limited to the leaders of the group. Controlling information gave some people power over others. </a:t>
            </a:r>
            <a:endParaRPr>
              <a:solidFill>
                <a:srgbClr val="FFFFFF"/>
              </a:solidFill>
              <a:latin typeface="Raleway"/>
              <a:ea typeface="Raleway"/>
              <a:cs typeface="Raleway"/>
              <a:sym typeface="Raleway"/>
            </a:endParaRPr>
          </a:p>
          <a:p>
            <a:pPr indent="0" lvl="0" marL="0">
              <a:spcBef>
                <a:spcPts val="0"/>
              </a:spcBef>
              <a:spcAft>
                <a:spcPts val="0"/>
              </a:spcAft>
              <a:buNone/>
            </a:pPr>
            <a:r>
              <a:t/>
            </a:r>
            <a:endParaRPr>
              <a:solidFill>
                <a:srgbClr val="FFFFFF"/>
              </a:solidFill>
              <a:latin typeface="Raleway"/>
              <a:ea typeface="Raleway"/>
              <a:cs typeface="Raleway"/>
              <a:sym typeface="Raleway"/>
            </a:endParaRPr>
          </a:p>
          <a:p>
            <a:pPr indent="0" lvl="0" marL="0">
              <a:spcBef>
                <a:spcPts val="0"/>
              </a:spcBef>
              <a:spcAft>
                <a:spcPts val="0"/>
              </a:spcAft>
              <a:buNone/>
            </a:pPr>
            <a:r>
              <a:rPr b="1" lang="en">
                <a:solidFill>
                  <a:srgbClr val="FFFF00"/>
                </a:solidFill>
                <a:latin typeface="Raleway"/>
                <a:ea typeface="Raleway"/>
                <a:cs typeface="Raleway"/>
                <a:sym typeface="Raleway"/>
              </a:rPr>
              <a:t>Who knows whether this information was fake or not?</a:t>
            </a:r>
            <a:r>
              <a:rPr lang="en">
                <a:solidFill>
                  <a:srgbClr val="FFFFFF"/>
                </a:solidFill>
                <a:latin typeface="Raleway"/>
                <a:ea typeface="Raleway"/>
                <a:cs typeface="Raleway"/>
                <a:sym typeface="Raleway"/>
              </a:rPr>
              <a:t> </a:t>
            </a:r>
            <a:endParaRPr>
              <a:latin typeface="Raleway"/>
              <a:ea typeface="Raleway"/>
              <a:cs typeface="Raleway"/>
              <a:sym typeface="Raleway"/>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 name="Shape 109"/>
        <p:cNvGrpSpPr/>
        <p:nvPr/>
      </p:nvGrpSpPr>
      <p:grpSpPr>
        <a:xfrm>
          <a:off x="0" y="0"/>
          <a:ext cx="0" cy="0"/>
          <a:chOff x="0" y="0"/>
          <a:chExt cx="0" cy="0"/>
        </a:xfrm>
      </p:grpSpPr>
      <p:sp>
        <p:nvSpPr>
          <p:cNvPr id="110" name="Shape 110"/>
          <p:cNvSpPr txBox="1"/>
          <p:nvPr>
            <p:ph type="title"/>
          </p:nvPr>
        </p:nvSpPr>
        <p:spPr>
          <a:xfrm>
            <a:off x="383175" y="482450"/>
            <a:ext cx="7812600" cy="3835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3600">
                <a:solidFill>
                  <a:schemeClr val="accent5"/>
                </a:solidFill>
              </a:rPr>
              <a:t>Information Wars of Ancient Rome</a:t>
            </a:r>
            <a:endParaRPr sz="3600">
              <a:solidFill>
                <a:schemeClr val="accent5"/>
              </a:solidFill>
            </a:endParaRPr>
          </a:p>
          <a:p>
            <a:pPr indent="0" lvl="0" marL="0" rtl="0">
              <a:spcBef>
                <a:spcPts val="1000"/>
              </a:spcBef>
              <a:spcAft>
                <a:spcPts val="0"/>
              </a:spcAft>
              <a:buNone/>
            </a:pPr>
            <a:r>
              <a:t/>
            </a:r>
            <a:endParaRPr sz="1400">
              <a:solidFill>
                <a:srgbClr val="FFFFFF"/>
              </a:solidFill>
            </a:endParaRPr>
          </a:p>
          <a:p>
            <a:pPr indent="0" lvl="0" marL="0" rtl="0">
              <a:spcBef>
                <a:spcPts val="1000"/>
              </a:spcBef>
              <a:spcAft>
                <a:spcPts val="0"/>
              </a:spcAft>
              <a:buNone/>
            </a:pPr>
            <a:r>
              <a:t/>
            </a:r>
            <a:endParaRPr sz="1400">
              <a:solidFill>
                <a:srgbClr val="FFFFFF"/>
              </a:solidFill>
            </a:endParaRPr>
          </a:p>
          <a:p>
            <a:pPr indent="0" lvl="0" marL="0" rtl="0">
              <a:spcBef>
                <a:spcPts val="1000"/>
              </a:spcBef>
              <a:spcAft>
                <a:spcPts val="0"/>
              </a:spcAft>
              <a:buNone/>
            </a:pPr>
            <a:r>
              <a:t/>
            </a:r>
            <a:endParaRPr sz="1400">
              <a:solidFill>
                <a:srgbClr val="FFFFFF"/>
              </a:solidFill>
            </a:endParaRPr>
          </a:p>
          <a:p>
            <a:pPr indent="0" lvl="0" marL="0" rtl="0">
              <a:spcBef>
                <a:spcPts val="1000"/>
              </a:spcBef>
              <a:spcAft>
                <a:spcPts val="0"/>
              </a:spcAft>
              <a:buNone/>
            </a:pPr>
            <a:r>
              <a:t/>
            </a:r>
            <a:endParaRPr sz="1400">
              <a:solidFill>
                <a:srgbClr val="FFFFFF"/>
              </a:solidFill>
            </a:endParaRPr>
          </a:p>
          <a:p>
            <a:pPr indent="0" lvl="0" marL="0" rtl="0">
              <a:spcBef>
                <a:spcPts val="1000"/>
              </a:spcBef>
              <a:spcAft>
                <a:spcPts val="0"/>
              </a:spcAft>
              <a:buNone/>
            </a:pPr>
            <a:r>
              <a:t/>
            </a:r>
            <a:endParaRPr sz="1400">
              <a:solidFill>
                <a:srgbClr val="FFFFFF"/>
              </a:solidFill>
            </a:endParaRPr>
          </a:p>
          <a:p>
            <a:pPr indent="0" lvl="0" marL="0" rtl="0">
              <a:spcBef>
                <a:spcPts val="1000"/>
              </a:spcBef>
              <a:spcAft>
                <a:spcPts val="0"/>
              </a:spcAft>
              <a:buNone/>
            </a:pPr>
            <a:r>
              <a:t/>
            </a:r>
            <a:endParaRPr sz="1400">
              <a:solidFill>
                <a:srgbClr val="FFFFFF"/>
              </a:solidFill>
            </a:endParaRPr>
          </a:p>
          <a:p>
            <a:pPr indent="0" lvl="0" marL="0" rtl="0">
              <a:spcBef>
                <a:spcPts val="1000"/>
              </a:spcBef>
              <a:spcAft>
                <a:spcPts val="0"/>
              </a:spcAft>
              <a:buNone/>
            </a:pPr>
            <a:r>
              <a:t/>
            </a:r>
            <a:endParaRPr sz="1400">
              <a:solidFill>
                <a:srgbClr val="FFFFFF"/>
              </a:solidFill>
            </a:endParaRPr>
          </a:p>
          <a:p>
            <a:pPr indent="0" lvl="0" marL="0" rtl="0">
              <a:spcBef>
                <a:spcPts val="1000"/>
              </a:spcBef>
              <a:spcAft>
                <a:spcPts val="0"/>
              </a:spcAft>
              <a:buNone/>
            </a:pPr>
            <a:r>
              <a:t/>
            </a:r>
            <a:endParaRPr sz="1100">
              <a:solidFill>
                <a:schemeClr val="accent5"/>
              </a:solidFill>
            </a:endParaRPr>
          </a:p>
          <a:p>
            <a:pPr indent="0" lvl="0" marL="0" rtl="0">
              <a:spcBef>
                <a:spcPts val="1000"/>
              </a:spcBef>
              <a:spcAft>
                <a:spcPts val="1000"/>
              </a:spcAft>
              <a:buNone/>
            </a:pPr>
            <a:r>
              <a:t/>
            </a:r>
            <a:endParaRPr sz="1100">
              <a:solidFill>
                <a:schemeClr val="accent5"/>
              </a:solidFill>
            </a:endParaRPr>
          </a:p>
        </p:txBody>
      </p:sp>
      <p:pic>
        <p:nvPicPr>
          <p:cNvPr id="111" name="Shape 111"/>
          <p:cNvPicPr preferRelativeResize="0"/>
          <p:nvPr/>
        </p:nvPicPr>
        <p:blipFill>
          <a:blip r:embed="rId3">
            <a:alphaModFix/>
          </a:blip>
          <a:stretch>
            <a:fillRect/>
          </a:stretch>
        </p:blipFill>
        <p:spPr>
          <a:xfrm>
            <a:off x="803275" y="1309700"/>
            <a:ext cx="2348900" cy="3519775"/>
          </a:xfrm>
          <a:prstGeom prst="rect">
            <a:avLst/>
          </a:prstGeom>
          <a:noFill/>
          <a:ln>
            <a:noFill/>
          </a:ln>
        </p:spPr>
      </p:pic>
      <p:sp>
        <p:nvSpPr>
          <p:cNvPr id="112" name="Shape 112"/>
          <p:cNvSpPr txBox="1"/>
          <p:nvPr/>
        </p:nvSpPr>
        <p:spPr>
          <a:xfrm>
            <a:off x="3782600" y="1395800"/>
            <a:ext cx="4212900" cy="27120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1000"/>
              </a:spcAft>
              <a:buClr>
                <a:schemeClr val="dk2"/>
              </a:buClr>
              <a:buSzPts val="1100"/>
              <a:buFont typeface="Arial"/>
              <a:buNone/>
            </a:pPr>
            <a:r>
              <a:rPr b="1" lang="en">
                <a:solidFill>
                  <a:srgbClr val="FFFFFF"/>
                </a:solidFill>
                <a:latin typeface="Raleway"/>
                <a:ea typeface="Raleway"/>
                <a:cs typeface="Raleway"/>
                <a:sym typeface="Raleway"/>
              </a:rPr>
              <a:t>In the sixth century AD, Procopius of Caesarea (500–ca. 554 AD), the principal historian of Byzantium, used “fake news” to smear the Emperor Justinian. After the emperor’s death Procopius published a Secret History that discredited the emperor.  </a:t>
            </a:r>
            <a:endParaRPr>
              <a:latin typeface="Raleway"/>
              <a:ea typeface="Raleway"/>
              <a:cs typeface="Raleway"/>
              <a:sym typeface="Raleway"/>
            </a:endParaRPr>
          </a:p>
        </p:txBody>
      </p:sp>
      <p:pic>
        <p:nvPicPr>
          <p:cNvPr id="113" name="Shape 113"/>
          <p:cNvPicPr preferRelativeResize="0"/>
          <p:nvPr/>
        </p:nvPicPr>
        <p:blipFill>
          <a:blip r:embed="rId4">
            <a:alphaModFix/>
          </a:blip>
          <a:stretch>
            <a:fillRect/>
          </a:stretch>
        </p:blipFill>
        <p:spPr>
          <a:xfrm>
            <a:off x="4176637" y="2956900"/>
            <a:ext cx="3424826" cy="19264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 name="Shape 117"/>
        <p:cNvGrpSpPr/>
        <p:nvPr/>
      </p:nvGrpSpPr>
      <p:grpSpPr>
        <a:xfrm>
          <a:off x="0" y="0"/>
          <a:ext cx="0" cy="0"/>
          <a:chOff x="0" y="0"/>
          <a:chExt cx="0" cy="0"/>
        </a:xfrm>
      </p:grpSpPr>
      <p:sp>
        <p:nvSpPr>
          <p:cNvPr id="118" name="Shape 118"/>
          <p:cNvSpPr txBox="1"/>
          <p:nvPr>
            <p:ph type="title"/>
          </p:nvPr>
        </p:nvSpPr>
        <p:spPr>
          <a:xfrm>
            <a:off x="0" y="111400"/>
            <a:ext cx="4543200" cy="1318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rPr>
              <a:t>The Printing Press </a:t>
            </a:r>
            <a:endParaRPr>
              <a:solidFill>
                <a:schemeClr val="dk2"/>
              </a:solidFill>
            </a:endParaRPr>
          </a:p>
        </p:txBody>
      </p:sp>
      <p:sp>
        <p:nvSpPr>
          <p:cNvPr id="119" name="Shape 119"/>
          <p:cNvSpPr txBox="1"/>
          <p:nvPr/>
        </p:nvSpPr>
        <p:spPr>
          <a:xfrm>
            <a:off x="195250" y="1429600"/>
            <a:ext cx="3892500" cy="1900200"/>
          </a:xfrm>
          <a:prstGeom prst="rect">
            <a:avLst/>
          </a:prstGeom>
          <a:noFill/>
          <a:ln>
            <a:noFill/>
          </a:ln>
        </p:spPr>
        <p:txBody>
          <a:bodyPr anchorCtr="0" anchor="t" bIns="91425" lIns="91425" spcFirstLastPara="1" rIns="91425" wrap="square" tIns="91425">
            <a:noAutofit/>
          </a:bodyPr>
          <a:lstStyle/>
          <a:p>
            <a:pPr indent="-342900" lvl="0" marL="457200" rtl="0">
              <a:spcBef>
                <a:spcPts val="0"/>
              </a:spcBef>
              <a:spcAft>
                <a:spcPts val="0"/>
              </a:spcAft>
              <a:buSzPts val="1800"/>
              <a:buFont typeface="Raleway"/>
              <a:buChar char="●"/>
            </a:pPr>
            <a:r>
              <a:rPr lang="en" sz="1800">
                <a:latin typeface="Raleway"/>
                <a:ea typeface="Raleway"/>
                <a:cs typeface="Raleway"/>
                <a:sym typeface="Raleway"/>
              </a:rPr>
              <a:t>15th century introduction </a:t>
            </a:r>
            <a:endParaRPr sz="1800">
              <a:latin typeface="Raleway"/>
              <a:ea typeface="Raleway"/>
              <a:cs typeface="Raleway"/>
              <a:sym typeface="Raleway"/>
            </a:endParaRPr>
          </a:p>
          <a:p>
            <a:pPr indent="0" lvl="0" marL="0" rtl="0">
              <a:spcBef>
                <a:spcPts val="0"/>
              </a:spcBef>
              <a:spcAft>
                <a:spcPts val="0"/>
              </a:spcAft>
              <a:buNone/>
            </a:pPr>
            <a:r>
              <a:t/>
            </a:r>
            <a:endParaRPr sz="1800">
              <a:latin typeface="Raleway"/>
              <a:ea typeface="Raleway"/>
              <a:cs typeface="Raleway"/>
              <a:sym typeface="Raleway"/>
            </a:endParaRPr>
          </a:p>
          <a:p>
            <a:pPr indent="-342900" lvl="0" marL="457200" rtl="0">
              <a:spcBef>
                <a:spcPts val="0"/>
              </a:spcBef>
              <a:spcAft>
                <a:spcPts val="0"/>
              </a:spcAft>
              <a:buSzPts val="1800"/>
              <a:buFont typeface="Raleway"/>
              <a:buChar char="●"/>
            </a:pPr>
            <a:r>
              <a:rPr lang="en" sz="1800">
                <a:latin typeface="Raleway"/>
                <a:ea typeface="Raleway"/>
                <a:cs typeface="Raleway"/>
                <a:sym typeface="Raleway"/>
              </a:rPr>
              <a:t>Printed information became available in different formats by writers who had a monetary incentive. Some were paid by a publisher to provide real news. Others, for the benefit of their employer.</a:t>
            </a:r>
            <a:endParaRPr sz="1800">
              <a:latin typeface="Raleway"/>
              <a:ea typeface="Raleway"/>
              <a:cs typeface="Raleway"/>
              <a:sym typeface="Raleway"/>
            </a:endParaRPr>
          </a:p>
          <a:p>
            <a:pPr indent="0" lvl="0" marL="0" rtl="0">
              <a:spcBef>
                <a:spcPts val="0"/>
              </a:spcBef>
              <a:spcAft>
                <a:spcPts val="0"/>
              </a:spcAft>
              <a:buNone/>
            </a:pPr>
            <a:r>
              <a:t/>
            </a:r>
            <a:endParaRPr>
              <a:solidFill>
                <a:srgbClr val="111111"/>
              </a:solidFill>
              <a:latin typeface="Raleway"/>
              <a:ea typeface="Raleway"/>
              <a:cs typeface="Raleway"/>
              <a:sym typeface="Raleway"/>
            </a:endParaRPr>
          </a:p>
        </p:txBody>
      </p:sp>
      <p:pic>
        <p:nvPicPr>
          <p:cNvPr id="120" name="Shape 120"/>
          <p:cNvPicPr preferRelativeResize="0"/>
          <p:nvPr/>
        </p:nvPicPr>
        <p:blipFill rotWithShape="1">
          <a:blip r:embed="rId3">
            <a:alphaModFix/>
          </a:blip>
          <a:srcRect b="0" l="-26662" r="0" t="-26662"/>
          <a:stretch/>
        </p:blipFill>
        <p:spPr>
          <a:xfrm>
            <a:off x="4156625" y="-938350"/>
            <a:ext cx="4590651" cy="564652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24" name="Shape 124"/>
        <p:cNvGrpSpPr/>
        <p:nvPr/>
      </p:nvGrpSpPr>
      <p:grpSpPr>
        <a:xfrm>
          <a:off x="0" y="0"/>
          <a:ext cx="0" cy="0"/>
          <a:chOff x="0" y="0"/>
          <a:chExt cx="0" cy="0"/>
        </a:xfrm>
      </p:grpSpPr>
      <p:sp>
        <p:nvSpPr>
          <p:cNvPr id="125" name="Shape 125"/>
          <p:cNvSpPr txBox="1"/>
          <p:nvPr>
            <p:ph idx="4294967295" type="body"/>
          </p:nvPr>
        </p:nvSpPr>
        <p:spPr>
          <a:xfrm>
            <a:off x="624025" y="336779"/>
            <a:ext cx="3432900" cy="628800"/>
          </a:xfrm>
          <a:prstGeom prst="rect">
            <a:avLst/>
          </a:prstGeom>
        </p:spPr>
        <p:txBody>
          <a:bodyPr anchorCtr="0" anchor="t" bIns="91425" lIns="91425" spcFirstLastPara="1" rIns="91425" wrap="square" tIns="91425">
            <a:noAutofit/>
          </a:bodyPr>
          <a:lstStyle/>
          <a:p>
            <a:pPr indent="0" lvl="0" marL="0" rtl="0">
              <a:spcBef>
                <a:spcPts val="0"/>
              </a:spcBef>
              <a:spcAft>
                <a:spcPts val="1000"/>
              </a:spcAft>
              <a:buNone/>
            </a:pPr>
            <a:r>
              <a:rPr b="1" lang="en" sz="3000">
                <a:solidFill>
                  <a:srgbClr val="FFFFFF"/>
                </a:solidFill>
                <a:latin typeface="Raleway"/>
                <a:ea typeface="Raleway"/>
                <a:cs typeface="Raleway"/>
                <a:sym typeface="Raleway"/>
              </a:rPr>
              <a:t>EXAMPLES OF FAKE NEWS FROM THE PRINTING PRESS ERA </a:t>
            </a:r>
            <a:endParaRPr b="1" sz="3000">
              <a:solidFill>
                <a:srgbClr val="FFFFFF"/>
              </a:solidFill>
              <a:latin typeface="Raleway"/>
              <a:ea typeface="Raleway"/>
              <a:cs typeface="Raleway"/>
              <a:sym typeface="Raleway"/>
            </a:endParaRPr>
          </a:p>
        </p:txBody>
      </p:sp>
      <p:sp>
        <p:nvSpPr>
          <p:cNvPr id="126" name="Shape 126"/>
          <p:cNvSpPr txBox="1"/>
          <p:nvPr/>
        </p:nvSpPr>
        <p:spPr>
          <a:xfrm>
            <a:off x="4056925" y="325175"/>
            <a:ext cx="4889100" cy="4452900"/>
          </a:xfrm>
          <a:prstGeom prst="rect">
            <a:avLst/>
          </a:prstGeom>
          <a:solidFill>
            <a:srgbClr val="FFFFFF"/>
          </a:solidFill>
          <a:ln>
            <a:noFill/>
          </a:ln>
        </p:spPr>
        <p:txBody>
          <a:bodyPr anchorCtr="0" anchor="t" bIns="91425" lIns="91425" spcFirstLastPara="1" rIns="91425" wrap="square" tIns="91425">
            <a:noAutofit/>
          </a:bodyPr>
          <a:lstStyle/>
          <a:p>
            <a:pPr indent="0" lvl="0" marL="0">
              <a:spcBef>
                <a:spcPts val="0"/>
              </a:spcBef>
              <a:spcAft>
                <a:spcPts val="0"/>
              </a:spcAft>
              <a:buNone/>
            </a:pPr>
            <a:r>
              <a:t/>
            </a:r>
            <a:endParaRPr>
              <a:latin typeface="Raleway"/>
              <a:ea typeface="Raleway"/>
              <a:cs typeface="Raleway"/>
              <a:sym typeface="Raleway"/>
            </a:endParaRPr>
          </a:p>
          <a:p>
            <a:pPr indent="0" lvl="0" marL="0">
              <a:spcBef>
                <a:spcPts val="0"/>
              </a:spcBef>
              <a:spcAft>
                <a:spcPts val="0"/>
              </a:spcAft>
              <a:buNone/>
            </a:pPr>
            <a:r>
              <a:t/>
            </a:r>
            <a:endParaRPr b="1">
              <a:latin typeface="Raleway"/>
              <a:ea typeface="Raleway"/>
              <a:cs typeface="Raleway"/>
              <a:sym typeface="Raleway"/>
            </a:endParaRPr>
          </a:p>
          <a:p>
            <a:pPr indent="0" lvl="0" marL="0" rtl="0">
              <a:spcBef>
                <a:spcPts val="0"/>
              </a:spcBef>
              <a:spcAft>
                <a:spcPts val="0"/>
              </a:spcAft>
              <a:buNone/>
            </a:pPr>
            <a:r>
              <a:rPr b="1" lang="en">
                <a:latin typeface="Raleway"/>
                <a:ea typeface="Raleway"/>
                <a:cs typeface="Raleway"/>
                <a:sym typeface="Raleway"/>
              </a:rPr>
              <a:t>1522 PIETRO ARETINO :</a:t>
            </a:r>
            <a:r>
              <a:rPr lang="en">
                <a:latin typeface="Raleway"/>
                <a:ea typeface="Raleway"/>
                <a:cs typeface="Raleway"/>
                <a:sym typeface="Raleway"/>
              </a:rPr>
              <a:t> Roman satire called Pasquino </a:t>
            </a:r>
            <a:endParaRPr>
              <a:latin typeface="Raleway"/>
              <a:ea typeface="Raleway"/>
              <a:cs typeface="Raleway"/>
              <a:sym typeface="Raleway"/>
            </a:endParaRPr>
          </a:p>
          <a:p>
            <a:pPr indent="0" lvl="0" marL="0" rtl="0">
              <a:spcBef>
                <a:spcPts val="0"/>
              </a:spcBef>
              <a:spcAft>
                <a:spcPts val="0"/>
              </a:spcAft>
              <a:buNone/>
            </a:pPr>
            <a:r>
              <a:t/>
            </a:r>
            <a:endParaRPr>
              <a:latin typeface="Raleway"/>
              <a:ea typeface="Raleway"/>
              <a:cs typeface="Raleway"/>
              <a:sym typeface="Raleway"/>
            </a:endParaRPr>
          </a:p>
          <a:p>
            <a:pPr indent="0" lvl="0" marL="0">
              <a:spcBef>
                <a:spcPts val="0"/>
              </a:spcBef>
              <a:spcAft>
                <a:spcPts val="0"/>
              </a:spcAft>
              <a:buNone/>
            </a:pPr>
            <a:r>
              <a:t/>
            </a:r>
            <a:endParaRPr b="1">
              <a:latin typeface="Raleway"/>
              <a:ea typeface="Raleway"/>
              <a:cs typeface="Raleway"/>
              <a:sym typeface="Raleway"/>
            </a:endParaRPr>
          </a:p>
          <a:p>
            <a:pPr indent="0" lvl="0" marL="0" rtl="0">
              <a:spcBef>
                <a:spcPts val="0"/>
              </a:spcBef>
              <a:spcAft>
                <a:spcPts val="0"/>
              </a:spcAft>
              <a:buNone/>
            </a:pPr>
            <a:r>
              <a:rPr b="1" lang="en">
                <a:latin typeface="Raleway"/>
                <a:ea typeface="Raleway"/>
                <a:cs typeface="Raleway"/>
                <a:sym typeface="Raleway"/>
              </a:rPr>
              <a:t>FRENCH FAKE NEWS:</a:t>
            </a:r>
            <a:r>
              <a:rPr lang="en">
                <a:latin typeface="Raleway"/>
                <a:ea typeface="Raleway"/>
                <a:cs typeface="Raleway"/>
                <a:sym typeface="Raleway"/>
              </a:rPr>
              <a:t> Canard - unfounded rumor/story</a:t>
            </a:r>
            <a:endParaRPr>
              <a:latin typeface="Raleway"/>
              <a:ea typeface="Raleway"/>
              <a:cs typeface="Raleway"/>
              <a:sym typeface="Raleway"/>
            </a:endParaRPr>
          </a:p>
          <a:p>
            <a:pPr indent="0" lvl="0" marL="0" rtl="0">
              <a:spcBef>
                <a:spcPts val="0"/>
              </a:spcBef>
              <a:spcAft>
                <a:spcPts val="0"/>
              </a:spcAft>
              <a:buNone/>
            </a:pPr>
            <a:r>
              <a:t/>
            </a:r>
            <a:endParaRPr>
              <a:latin typeface="Raleway"/>
              <a:ea typeface="Raleway"/>
              <a:cs typeface="Raleway"/>
              <a:sym typeface="Raleway"/>
            </a:endParaRPr>
          </a:p>
          <a:p>
            <a:pPr indent="0" lvl="0" marL="0">
              <a:spcBef>
                <a:spcPts val="0"/>
              </a:spcBef>
              <a:spcAft>
                <a:spcPts val="0"/>
              </a:spcAft>
              <a:buNone/>
            </a:pPr>
            <a:r>
              <a:t/>
            </a:r>
            <a:endParaRPr b="1">
              <a:latin typeface="Raleway"/>
              <a:ea typeface="Raleway"/>
              <a:cs typeface="Raleway"/>
              <a:sym typeface="Raleway"/>
            </a:endParaRPr>
          </a:p>
          <a:p>
            <a:pPr indent="0" lvl="0" marL="0" rtl="0">
              <a:spcBef>
                <a:spcPts val="0"/>
              </a:spcBef>
              <a:spcAft>
                <a:spcPts val="0"/>
              </a:spcAft>
              <a:buNone/>
            </a:pPr>
            <a:r>
              <a:rPr b="1" lang="en">
                <a:latin typeface="Raleway"/>
                <a:ea typeface="Raleway"/>
                <a:cs typeface="Raleway"/>
                <a:sym typeface="Raleway"/>
              </a:rPr>
              <a:t>1710 JOHN SMITH:</a:t>
            </a:r>
            <a:r>
              <a:rPr lang="en">
                <a:latin typeface="Raleway"/>
                <a:ea typeface="Raleway"/>
                <a:cs typeface="Raleway"/>
                <a:sym typeface="Raleway"/>
              </a:rPr>
              <a:t> Wrote “The Art of Political Lying” </a:t>
            </a:r>
            <a:endParaRPr>
              <a:latin typeface="Raleway"/>
              <a:ea typeface="Raleway"/>
              <a:cs typeface="Raleway"/>
              <a:sym typeface="Raleway"/>
            </a:endParaRPr>
          </a:p>
          <a:p>
            <a:pPr indent="0" lvl="0" marL="0" rtl="0">
              <a:spcBef>
                <a:spcPts val="0"/>
              </a:spcBef>
              <a:spcAft>
                <a:spcPts val="0"/>
              </a:spcAft>
              <a:buNone/>
            </a:pPr>
            <a:r>
              <a:t/>
            </a:r>
            <a:endParaRPr>
              <a:latin typeface="Raleway"/>
              <a:ea typeface="Raleway"/>
              <a:cs typeface="Raleway"/>
              <a:sym typeface="Raleway"/>
            </a:endParaRPr>
          </a:p>
          <a:p>
            <a:pPr indent="0" lvl="0" marL="0" rtl="0">
              <a:spcBef>
                <a:spcPts val="0"/>
              </a:spcBef>
              <a:spcAft>
                <a:spcPts val="0"/>
              </a:spcAft>
              <a:buNone/>
            </a:pPr>
            <a:r>
              <a:t/>
            </a:r>
            <a:endParaRPr b="1">
              <a:latin typeface="Raleway"/>
              <a:ea typeface="Raleway"/>
              <a:cs typeface="Raleway"/>
              <a:sym typeface="Raleway"/>
            </a:endParaRPr>
          </a:p>
          <a:p>
            <a:pPr indent="0" lvl="0" marL="0" rtl="0">
              <a:spcBef>
                <a:spcPts val="0"/>
              </a:spcBef>
              <a:spcAft>
                <a:spcPts val="0"/>
              </a:spcAft>
              <a:buNone/>
            </a:pPr>
            <a:r>
              <a:rPr b="1" lang="en">
                <a:latin typeface="Raleway"/>
                <a:ea typeface="Raleway"/>
                <a:cs typeface="Raleway"/>
                <a:sym typeface="Raleway"/>
              </a:rPr>
              <a:t>1844 EDGAR ALLEN POE:</a:t>
            </a:r>
            <a:r>
              <a:rPr lang="en">
                <a:latin typeface="Raleway"/>
                <a:ea typeface="Raleway"/>
                <a:cs typeface="Raleway"/>
                <a:sym typeface="Raleway"/>
              </a:rPr>
              <a:t> Fake news writer </a:t>
            </a:r>
            <a:endParaRPr>
              <a:latin typeface="Raleway"/>
              <a:ea typeface="Raleway"/>
              <a:cs typeface="Raleway"/>
              <a:sym typeface="Raleway"/>
            </a:endParaRPr>
          </a:p>
          <a:p>
            <a:pPr indent="0" lvl="0" marL="0" rtl="0">
              <a:spcBef>
                <a:spcPts val="0"/>
              </a:spcBef>
              <a:spcAft>
                <a:spcPts val="0"/>
              </a:spcAft>
              <a:buNone/>
            </a:pPr>
            <a:r>
              <a:t/>
            </a:r>
            <a:endParaRPr>
              <a:latin typeface="Raleway"/>
              <a:ea typeface="Raleway"/>
              <a:cs typeface="Raleway"/>
              <a:sym typeface="Raleway"/>
            </a:endParaRPr>
          </a:p>
          <a:p>
            <a:pPr indent="0" lvl="0" marL="0" rtl="0">
              <a:spcBef>
                <a:spcPts val="0"/>
              </a:spcBef>
              <a:spcAft>
                <a:spcPts val="0"/>
              </a:spcAft>
              <a:buNone/>
            </a:pPr>
            <a:r>
              <a:t/>
            </a:r>
            <a:endParaRPr>
              <a:latin typeface="Raleway"/>
              <a:ea typeface="Raleway"/>
              <a:cs typeface="Raleway"/>
              <a:sym typeface="Raleway"/>
            </a:endParaRPr>
          </a:p>
          <a:p>
            <a:pPr indent="0" lvl="0" marL="0">
              <a:spcBef>
                <a:spcPts val="0"/>
              </a:spcBef>
              <a:spcAft>
                <a:spcPts val="0"/>
              </a:spcAft>
              <a:buNone/>
            </a:pPr>
            <a:r>
              <a:rPr b="1" lang="en">
                <a:latin typeface="Raleway"/>
                <a:ea typeface="Raleway"/>
                <a:cs typeface="Raleway"/>
                <a:sym typeface="Raleway"/>
              </a:rPr>
              <a:t>16TH- 17TH CENTURY:</a:t>
            </a:r>
            <a:r>
              <a:rPr lang="en">
                <a:latin typeface="Raleway"/>
                <a:ea typeface="Raleway"/>
                <a:cs typeface="Raleway"/>
                <a:sym typeface="Raleway"/>
              </a:rPr>
              <a:t> Waves of fake news/conspiracies</a:t>
            </a:r>
            <a:endParaRPr>
              <a:latin typeface="Raleway"/>
              <a:ea typeface="Raleway"/>
              <a:cs typeface="Raleway"/>
              <a:sym typeface="Raleway"/>
            </a:endParaRPr>
          </a:p>
          <a:p>
            <a:pPr indent="0" lvl="0" marL="0" rtl="0">
              <a:spcBef>
                <a:spcPts val="0"/>
              </a:spcBef>
              <a:spcAft>
                <a:spcPts val="0"/>
              </a:spcAft>
              <a:buNone/>
            </a:pPr>
            <a:r>
              <a:t/>
            </a:r>
            <a:endParaRPr>
              <a:latin typeface="Raleway"/>
              <a:ea typeface="Raleway"/>
              <a:cs typeface="Raleway"/>
              <a:sym typeface="Raleway"/>
            </a:endParaRPr>
          </a:p>
          <a:p>
            <a:pPr indent="-314325" lvl="0" marL="457200" rtl="0">
              <a:spcBef>
                <a:spcPts val="0"/>
              </a:spcBef>
              <a:spcAft>
                <a:spcPts val="0"/>
              </a:spcAft>
              <a:buSzPts val="1350"/>
              <a:buFont typeface="Raleway"/>
              <a:buChar char="●"/>
            </a:pPr>
            <a:r>
              <a:rPr lang="en" sz="1350">
                <a:latin typeface="Raleway"/>
                <a:ea typeface="Raleway"/>
                <a:cs typeface="Raleway"/>
                <a:sym typeface="Raleway"/>
              </a:rPr>
              <a:t>Religious and political authorities panicked and set up draconian regimes of censorship</a:t>
            </a:r>
            <a:endParaRPr>
              <a:latin typeface="Raleway"/>
              <a:ea typeface="Raleway"/>
              <a:cs typeface="Raleway"/>
              <a:sym typeface="Raleway"/>
            </a:endParaRPr>
          </a:p>
        </p:txBody>
      </p:sp>
      <p:pic>
        <p:nvPicPr>
          <p:cNvPr id="127" name="Shape 127"/>
          <p:cNvPicPr preferRelativeResize="0"/>
          <p:nvPr/>
        </p:nvPicPr>
        <p:blipFill>
          <a:blip r:embed="rId3">
            <a:alphaModFix/>
          </a:blip>
          <a:stretch>
            <a:fillRect/>
          </a:stretch>
        </p:blipFill>
        <p:spPr>
          <a:xfrm>
            <a:off x="132400" y="2558954"/>
            <a:ext cx="3752125" cy="2465263"/>
          </a:xfrm>
          <a:prstGeom prst="rect">
            <a:avLst/>
          </a:prstGeom>
          <a:noFill/>
          <a:ln>
            <a:noFill/>
          </a:ln>
        </p:spPr>
      </p:pic>
      <p:sp>
        <p:nvSpPr>
          <p:cNvPr id="128" name="Shape 128"/>
          <p:cNvSpPr txBox="1"/>
          <p:nvPr/>
        </p:nvSpPr>
        <p:spPr>
          <a:xfrm>
            <a:off x="2283872" y="2629000"/>
            <a:ext cx="1968900" cy="2679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b="1" lang="en">
                <a:solidFill>
                  <a:srgbClr val="FFFF00"/>
                </a:solidFill>
              </a:rPr>
              <a:t>SALEM WITCH TRIALS</a:t>
            </a:r>
            <a:endParaRPr b="1">
              <a:solidFill>
                <a:srgbClr val="FFFF00"/>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