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6" r:id="rId1"/>
  </p:sldMasterIdLst>
  <p:notesMasterIdLst>
    <p:notesMasterId r:id="rId24"/>
  </p:notesMasterIdLst>
  <p:sldIdLst>
    <p:sldId id="256" r:id="rId2"/>
    <p:sldId id="257" r:id="rId3"/>
    <p:sldId id="263" r:id="rId4"/>
    <p:sldId id="264" r:id="rId5"/>
    <p:sldId id="265" r:id="rId6"/>
    <p:sldId id="284" r:id="rId7"/>
    <p:sldId id="282" r:id="rId8"/>
    <p:sldId id="266" r:id="rId9"/>
    <p:sldId id="267" r:id="rId10"/>
    <p:sldId id="285" r:id="rId11"/>
    <p:sldId id="275" r:id="rId12"/>
    <p:sldId id="269" r:id="rId13"/>
    <p:sldId id="270" r:id="rId14"/>
    <p:sldId id="272" r:id="rId15"/>
    <p:sldId id="273" r:id="rId16"/>
    <p:sldId id="283" r:id="rId17"/>
    <p:sldId id="274" r:id="rId18"/>
    <p:sldId id="276" r:id="rId19"/>
    <p:sldId id="277" r:id="rId20"/>
    <p:sldId id="278" r:id="rId21"/>
    <p:sldId id="286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9667" autoAdjust="0"/>
  </p:normalViewPr>
  <p:slideViewPr>
    <p:cSldViewPr snapToGrid="0" snapToObjects="1">
      <p:cViewPr varScale="1">
        <p:scale>
          <a:sx n="105" d="100"/>
          <a:sy n="105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A5D59-7302-3345-B8D2-0C78980B8310}" type="datetimeFigureOut">
              <a:rPr lang="en-US" smtClean="0"/>
              <a:pPr/>
              <a:t>2/6/18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3BBFA-F070-1F4B-885D-DDA49AAAD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</a:t>
            </a:r>
          </a:p>
          <a:p>
            <a:r>
              <a:rPr lang="en-US" dirty="0" smtClean="0"/>
              <a:t>2.</a:t>
            </a:r>
          </a:p>
          <a:p>
            <a:r>
              <a:rPr lang="en-US" dirty="0" smtClean="0"/>
              <a:t>3.</a:t>
            </a:r>
          </a:p>
          <a:p>
            <a:r>
              <a:rPr lang="en-US" dirty="0" smtClean="0"/>
              <a:t>4.</a:t>
            </a:r>
            <a:r>
              <a:rPr lang="en-US" baseline="0" dirty="0" smtClean="0"/>
              <a:t> No legal recourse to the courts can be blocked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3BBFA-F070-1F4B-885D-DDA49AAADF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https://hyperallergic.com/419184/art-censorship-2017/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3BBFA-F070-1F4B-885D-DDA49AAADFA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https://www.theguardian.com/tv-and-radio/2016/mar/04/china-bans-gay-people-television-clampdown-xi-jinping-censorship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3BBFA-F070-1F4B-885D-DDA49AAADFA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Blogs? Videos… </a:t>
            </a:r>
          </a:p>
          <a:p>
            <a:endParaRPr lang="en-US" dirty="0" smtClean="0"/>
          </a:p>
          <a:p>
            <a:r>
              <a:rPr lang="en-US" dirty="0" smtClean="0"/>
              <a:t>https://torrentfreak.com/uk-should-hold-google-facebook-liable-for-illegal-content-after-brexit-171217/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3BBFA-F070-1F4B-885D-DDA49AAADFA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http://humansarefree.com/2016/06/facebook-twitter-youtube-microsoft-vow.html</a:t>
            </a:r>
          </a:p>
          <a:p>
            <a:endParaRPr lang="en-US" dirty="0" smtClean="0"/>
          </a:p>
          <a:p>
            <a:r>
              <a:rPr lang="en-US" dirty="0" smtClean="0"/>
              <a:t>https://torrentfreak.com/uk-should-hold-google-facebook-liable-for-illegal-content-after-brexit-171217/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3BBFA-F070-1F4B-885D-DDA49AAADFA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Should!!!</a:t>
            </a:r>
            <a:r>
              <a:rPr lang="en-US" baseline="0" dirty="0" smtClean="0"/>
              <a:t> – at this stage rightly so. </a:t>
            </a:r>
          </a:p>
          <a:p>
            <a:r>
              <a:rPr lang="en-US" baseline="0" dirty="0" smtClean="0"/>
              <a:t>V. </a:t>
            </a:r>
            <a:r>
              <a:rPr lang="en-US" baseline="0" dirty="0" err="1" smtClean="0"/>
              <a:t>Subejective</a:t>
            </a:r>
            <a:r>
              <a:rPr lang="en-US" baseline="0" dirty="0" smtClean="0"/>
              <a:t> – hopefully if it became law there would be less </a:t>
            </a:r>
            <a:r>
              <a:rPr lang="en-US" baseline="0" dirty="0" err="1" smtClean="0"/>
              <a:t>shoulds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dirty="0" smtClean="0"/>
              <a:t>Free</a:t>
            </a:r>
            <a:r>
              <a:rPr lang="en-US" baseline="0" dirty="0" smtClean="0"/>
              <a:t> Speech </a:t>
            </a:r>
          </a:p>
          <a:p>
            <a:r>
              <a:rPr lang="en-US" baseline="0" dirty="0" smtClean="0"/>
              <a:t>Freedom of Association</a:t>
            </a:r>
          </a:p>
          <a:p>
            <a:r>
              <a:rPr lang="en-US" baseline="0" dirty="0" smtClean="0"/>
              <a:t>Freedom of Religion </a:t>
            </a:r>
          </a:p>
          <a:p>
            <a:r>
              <a:rPr lang="en-US" baseline="0" dirty="0" smtClean="0"/>
              <a:t>Reputation </a:t>
            </a:r>
          </a:p>
          <a:p>
            <a:r>
              <a:rPr lang="en-US" baseline="0" dirty="0" smtClean="0"/>
              <a:t>Paternalism</a:t>
            </a:r>
          </a:p>
          <a:p>
            <a:r>
              <a:rPr lang="en-US" baseline="0" dirty="0" smtClean="0"/>
              <a:t>Equality </a:t>
            </a:r>
          </a:p>
          <a:p>
            <a:r>
              <a:rPr lang="en-US" baseline="0" dirty="0" smtClean="0"/>
              <a:t>Fairness </a:t>
            </a:r>
          </a:p>
          <a:p>
            <a:r>
              <a:rPr lang="en-US" baseline="0" dirty="0" smtClean="0"/>
              <a:t>Justice </a:t>
            </a:r>
          </a:p>
          <a:p>
            <a:r>
              <a:rPr lang="en-US" baseline="0" dirty="0" smtClean="0"/>
              <a:t>Democracy </a:t>
            </a:r>
          </a:p>
          <a:p>
            <a:endParaRPr lang="en-US" baseline="0" dirty="0" smtClean="0"/>
          </a:p>
          <a:p>
            <a:pPr>
              <a:buFontTx/>
              <a:buNone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3BBFA-F070-1F4B-885D-DDA49AAADFA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3BBFA-F070-1F4B-885D-DDA49AAADFA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3BBFA-F070-1F4B-885D-DDA49AAADFA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https://petapixel.com/2015/04/16/instagram-clarifies-its-rules-on-copyright-and-nudity/</a:t>
            </a:r>
          </a:p>
          <a:p>
            <a:endParaRPr lang="en-US" dirty="0" smtClean="0"/>
          </a:p>
          <a:p>
            <a:r>
              <a:rPr lang="en-US" dirty="0" smtClean="0"/>
              <a:t>https://petapixel.com/2015/10/05/instagrams-strict-anti-nudity-policy-is-due-to-apple/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3BBFA-F070-1F4B-885D-DDA49AAADFA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https://www.canadiancybersecuritylaw.com/2017/02/cyberbullying-revenge-porn-an-update-on-canadian-law/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3BBFA-F070-1F4B-885D-DDA49AAADFA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crtc.gc.ca/eng/television/publicit/codesalco.htm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3BBFA-F070-1F4B-885D-DDA49AAADF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talked about what people might want taken off, but what about stuff that is taken off?</a:t>
            </a:r>
          </a:p>
          <a:p>
            <a:r>
              <a:rPr lang="en-US" dirty="0" smtClean="0"/>
              <a:t>Who</a:t>
            </a:r>
            <a:r>
              <a:rPr lang="en-US" baseline="0" dirty="0" smtClean="0"/>
              <a:t> is deciding?</a:t>
            </a:r>
          </a:p>
          <a:p>
            <a:r>
              <a:rPr lang="en-US" baseline="0" dirty="0" smtClean="0"/>
              <a:t>Is it democratic? </a:t>
            </a:r>
          </a:p>
          <a:p>
            <a:r>
              <a:rPr lang="en-US" baseline="0" dirty="0" smtClean="0"/>
              <a:t>Is it applied equally?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3BBFA-F070-1F4B-885D-DDA49AAADF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https://crtc.gc.ca/eng/info_sht/g8.htm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3BBFA-F070-1F4B-885D-DDA49AAADFA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FC2A436-5CBF-2B4E-8E3E-6972EB92B65E}" type="datetimeFigureOut">
              <a:rPr lang="en-US" smtClean="0"/>
              <a:pPr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FC56213-B4C4-4C5C-8EAE-01416D175C4F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436-5CBF-2B4E-8E3E-6972EB92B65E}" type="datetimeFigureOut">
              <a:rPr lang="en-US" smtClean="0"/>
              <a:pPr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42AA-6CBF-FD47-A01C-BE9E1BE7E3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436-5CBF-2B4E-8E3E-6972EB92B65E}" type="datetimeFigureOut">
              <a:rPr lang="en-US" smtClean="0"/>
              <a:pPr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42AA-6CBF-FD47-A01C-BE9E1BE7E3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436-5CBF-2B4E-8E3E-6972EB92B65E}" type="datetimeFigureOut">
              <a:rPr lang="en-US" smtClean="0"/>
              <a:pPr/>
              <a:t>2/6/18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42AA-6CBF-FD47-A01C-BE9E1BE7E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436-5CBF-2B4E-8E3E-6972EB92B65E}" type="datetimeFigureOut">
              <a:rPr lang="en-US" smtClean="0"/>
              <a:pPr/>
              <a:t>2/6/18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42AA-6CBF-FD47-A01C-BE9E1BE7E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436-5CBF-2B4E-8E3E-6972EB92B65E}" type="datetimeFigureOut">
              <a:rPr lang="en-US" smtClean="0"/>
              <a:pPr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42AA-6CBF-FD47-A01C-BE9E1BE7E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436-5CBF-2B4E-8E3E-6972EB92B65E}" type="datetimeFigureOut">
              <a:rPr lang="en-US" smtClean="0"/>
              <a:pPr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42AA-6CBF-FD47-A01C-BE9E1BE7E38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436-5CBF-2B4E-8E3E-6972EB92B65E}" type="datetimeFigureOut">
              <a:rPr lang="en-US" smtClean="0"/>
              <a:pPr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42AA-6CBF-FD47-A01C-BE9E1BE7E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436-5CBF-2B4E-8E3E-6972EB92B65E}" type="datetimeFigureOut">
              <a:rPr lang="en-US" smtClean="0"/>
              <a:pPr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42AA-6CBF-FD47-A01C-BE9E1BE7E3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436-5CBF-2B4E-8E3E-6972EB92B65E}" type="datetimeFigureOut">
              <a:rPr lang="en-US" smtClean="0"/>
              <a:pPr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42AA-6CBF-FD47-A01C-BE9E1BE7E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436-5CBF-2B4E-8E3E-6972EB92B65E}" type="datetimeFigureOut">
              <a:rPr lang="en-US" smtClean="0"/>
              <a:pPr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42AA-6CBF-FD47-A01C-BE9E1BE7E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436-5CBF-2B4E-8E3E-6972EB92B65E}" type="datetimeFigureOut">
              <a:rPr lang="en-US" smtClean="0"/>
              <a:pPr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42AA-6CBF-FD47-A01C-BE9E1BE7E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436-5CBF-2B4E-8E3E-6972EB92B65E}" type="datetimeFigureOut">
              <a:rPr lang="en-US" smtClean="0"/>
              <a:pPr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42AA-6CBF-FD47-A01C-BE9E1BE7E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7FC2A436-5CBF-2B4E-8E3E-6972EB92B65E}" type="datetimeFigureOut">
              <a:rPr lang="en-US" smtClean="0"/>
              <a:pPr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0B542AA-6CBF-FD47-A01C-BE9E1BE7E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436-5CBF-2B4E-8E3E-6972EB92B65E}" type="datetimeFigureOut">
              <a:rPr lang="en-US" smtClean="0"/>
              <a:pPr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42AA-6CBF-FD47-A01C-BE9E1BE7E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436-5CBF-2B4E-8E3E-6972EB92B65E}" type="datetimeFigureOut">
              <a:rPr lang="en-US" smtClean="0"/>
              <a:pPr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42AA-6CBF-FD47-A01C-BE9E1BE7E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436-5CBF-2B4E-8E3E-6972EB92B65E}" type="datetimeFigureOut">
              <a:rPr lang="en-US" smtClean="0"/>
              <a:pPr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42AA-6CBF-FD47-A01C-BE9E1BE7E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436-5CBF-2B4E-8E3E-6972EB92B65E}" type="datetimeFigureOut">
              <a:rPr lang="en-US" smtClean="0"/>
              <a:pPr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42AA-6CBF-FD47-A01C-BE9E1BE7E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436-5CBF-2B4E-8E3E-6972EB92B65E}" type="datetimeFigureOut">
              <a:rPr lang="en-US" smtClean="0"/>
              <a:pPr/>
              <a:t>2/6/18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42AA-6CBF-FD47-A01C-BE9E1BE7E3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A436-5CBF-2B4E-8E3E-6972EB92B65E}" type="datetimeFigureOut">
              <a:rPr lang="en-US" smtClean="0"/>
              <a:pPr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42AA-6CBF-FD47-A01C-BE9E1BE7E3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FC2A436-5CBF-2B4E-8E3E-6972EB92B65E}" type="datetimeFigureOut">
              <a:rPr lang="en-US" smtClean="0"/>
              <a:pPr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00B542AA-6CBF-FD47-A01C-BE9E1BE7E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elp.twitter.com/en/rules-and-policies/media-policy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6ZHY0E4_Wg" TargetMode="External"/><Relationship Id="rId4" Type="http://schemas.openxmlformats.org/officeDocument/2006/relationships/image" Target="../media/image13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UE15N3q8LE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222" y="0"/>
            <a:ext cx="9087556" cy="1848557"/>
          </a:xfrm>
        </p:spPr>
        <p:txBody>
          <a:bodyPr/>
          <a:lstStyle/>
          <a:p>
            <a:pPr algn="ctr"/>
            <a:r>
              <a:rPr lang="en-US" sz="5400" b="1" dirty="0" smtClean="0"/>
              <a:t>Regulating Social Media 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9332" y="5836377"/>
            <a:ext cx="4134556" cy="11740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Charlotte Chamberlain </a:t>
            </a:r>
            <a:endParaRPr lang="en-US" sz="3200" dirty="0"/>
          </a:p>
        </p:txBody>
      </p:sp>
      <p:pic>
        <p:nvPicPr>
          <p:cNvPr id="5" name="Picture 4" descr="facebook_twitter_updates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446" y="2751666"/>
            <a:ext cx="4628442" cy="231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b="1" dirty="0" smtClean="0"/>
              <a:t>Drugs, Alcohol &amp; Gambling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97" y="2334381"/>
            <a:ext cx="5254170" cy="2523067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Legal </a:t>
            </a:r>
            <a:r>
              <a:rPr lang="en-US" sz="1600" b="1" dirty="0" err="1" smtClean="0"/>
              <a:t>v</a:t>
            </a:r>
            <a:r>
              <a:rPr lang="en-US" sz="1600" b="1" dirty="0" smtClean="0"/>
              <a:t> Illegal Use</a:t>
            </a:r>
          </a:p>
          <a:p>
            <a:r>
              <a:rPr lang="en-US" sz="1600" b="1" dirty="0" smtClean="0"/>
              <a:t>Advertising to minors? </a:t>
            </a:r>
          </a:p>
          <a:p>
            <a:r>
              <a:rPr lang="en-US" sz="1600" b="1" dirty="0" smtClean="0"/>
              <a:t>Social Media Influencers?</a:t>
            </a:r>
            <a:r>
              <a:rPr lang="en-US" sz="1600" b="1" dirty="0" smtClean="0"/>
              <a:t> </a:t>
            </a:r>
            <a:endParaRPr lang="en-US" sz="1600" b="1" dirty="0" smtClean="0"/>
          </a:p>
        </p:txBody>
      </p:sp>
      <p:pic>
        <p:nvPicPr>
          <p:cNvPr id="4" name="Picture 3" descr="Screen Shot 2018-02-07 at 10.04.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666" y="1371600"/>
            <a:ext cx="4971143" cy="3106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497" y="4692952"/>
            <a:ext cx="8701312" cy="185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 smtClean="0"/>
              <a:t>CRTC Code for Broadcast Advertising of Alcoholic Beverages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	Commercial messages for alcohol beverages shall not: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	…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smtClean="0"/>
              <a:t>	(</a:t>
            </a:r>
            <a:r>
              <a:rPr lang="en-US" sz="1400" dirty="0" err="1" smtClean="0"/>
              <a:t>d</a:t>
            </a:r>
            <a:r>
              <a:rPr lang="en-US" sz="1400" dirty="0" smtClean="0"/>
              <a:t>) contain an endorsement of the product, personally or by implication, either directly or indirectly, by any person, character or group who is or is likely to be a role model for minors because of a past or present position of public trust, special achievement in any field of </a:t>
            </a:r>
            <a:r>
              <a:rPr lang="en-US" sz="1400" dirty="0" err="1" smtClean="0"/>
              <a:t>endeavour</a:t>
            </a:r>
            <a:r>
              <a:rPr lang="en-US" sz="1400" dirty="0" smtClean="0"/>
              <a:t>, association with charities and/or advocacy activities benefiting children, reputation or exposure in the mass media;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b="1" dirty="0" smtClean="0"/>
              <a:t>Take Downs &amp; Blocking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81" y="937419"/>
            <a:ext cx="7313613" cy="4056062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Double </a:t>
            </a:r>
            <a:r>
              <a:rPr lang="en-US" sz="1600" b="1" dirty="0" smtClean="0"/>
              <a:t>standards?</a:t>
            </a:r>
          </a:p>
          <a:p>
            <a:r>
              <a:rPr lang="en-US" sz="1600" b="1" dirty="0" smtClean="0"/>
              <a:t>Democracy?</a:t>
            </a:r>
          </a:p>
          <a:p>
            <a:r>
              <a:rPr lang="en-US" sz="1600" b="1" dirty="0" smtClean="0"/>
              <a:t>Censorship?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tweet!!!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330" y="1455187"/>
            <a:ext cx="4737670" cy="2648857"/>
          </a:xfrm>
          <a:prstGeom prst="rect">
            <a:avLst/>
          </a:prstGeom>
        </p:spPr>
      </p:pic>
      <p:pic>
        <p:nvPicPr>
          <p:cNvPr id="5" name="Picture 4" descr="Screen Shot 2018-02-07 at 09.57.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04044"/>
            <a:ext cx="4406330" cy="2753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781" y="2442051"/>
            <a:ext cx="3810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Should Twitter block Donald Trump (and Kim Jung On)???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Compare with </a:t>
            </a:r>
            <a:r>
              <a:rPr lang="en-US" sz="1600" b="1" dirty="0" err="1" smtClean="0"/>
              <a:t>Ramzan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Kadyrov</a:t>
            </a:r>
            <a:r>
              <a:rPr lang="en-US" sz="1600" b="1" dirty="0" smtClean="0"/>
              <a:t> (blocked by Facebook and </a:t>
            </a:r>
            <a:r>
              <a:rPr lang="en-US" sz="1600" b="1" dirty="0" err="1" smtClean="0"/>
              <a:t>Instagram</a:t>
            </a:r>
            <a:r>
              <a:rPr lang="en-US" sz="1600" b="1" dirty="0" smtClean="0"/>
              <a:t> – December 2017 – 3m </a:t>
            </a:r>
            <a:r>
              <a:rPr lang="en-US" sz="1600" b="1" dirty="0" err="1" smtClean="0"/>
              <a:t>Instagram</a:t>
            </a:r>
            <a:r>
              <a:rPr lang="en-US" sz="1600" b="1" dirty="0" smtClean="0"/>
              <a:t> followers </a:t>
            </a:r>
          </a:p>
          <a:p>
            <a:endParaRPr lang="en-US" dirty="0" smtClean="0"/>
          </a:p>
        </p:txBody>
      </p:sp>
      <p:pic>
        <p:nvPicPr>
          <p:cNvPr id="7" name="Picture 6" descr="Screen Shot 2018-02-07 at 09.59.5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0735" y="4104044"/>
            <a:ext cx="4773265" cy="2983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2778" y="278190"/>
            <a:ext cx="5997222" cy="2355404"/>
          </a:xfrm>
        </p:spPr>
        <p:txBody>
          <a:bodyPr/>
          <a:lstStyle/>
          <a:p>
            <a:r>
              <a:rPr lang="en-US" sz="4800" b="1" dirty="0" smtClean="0"/>
              <a:t>How are other expressive mediums regulated? </a:t>
            </a:r>
            <a:endParaRPr lang="en-US" dirty="0"/>
          </a:p>
        </p:txBody>
      </p:sp>
      <p:pic>
        <p:nvPicPr>
          <p:cNvPr id="3" name="Picture 2" descr="fil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78" y="4959048"/>
            <a:ext cx="2171622" cy="1898952"/>
          </a:xfrm>
          <a:prstGeom prst="rect">
            <a:avLst/>
          </a:prstGeom>
        </p:spPr>
      </p:pic>
      <p:pic>
        <p:nvPicPr>
          <p:cNvPr id="4" name="Picture 3" descr="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089" y="4959048"/>
            <a:ext cx="2002289" cy="2532894"/>
          </a:xfrm>
          <a:prstGeom prst="rect">
            <a:avLst/>
          </a:prstGeom>
        </p:spPr>
      </p:pic>
      <p:pic>
        <p:nvPicPr>
          <p:cNvPr id="5" name="Picture 4" descr="I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422" y="4959048"/>
            <a:ext cx="2116667" cy="1898952"/>
          </a:xfrm>
          <a:prstGeom prst="rect">
            <a:avLst/>
          </a:prstGeom>
        </p:spPr>
      </p:pic>
      <p:pic>
        <p:nvPicPr>
          <p:cNvPr id="6" name="Picture 5" descr="tv!!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885" y="4959049"/>
            <a:ext cx="1827893" cy="189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Television &amp; Radio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89" y="1371600"/>
            <a:ext cx="8353778" cy="5486400"/>
          </a:xfrm>
        </p:spPr>
        <p:txBody>
          <a:bodyPr>
            <a:noAutofit/>
          </a:bodyPr>
          <a:lstStyle/>
          <a:p>
            <a:r>
              <a:rPr lang="en-GB" dirty="0" smtClean="0"/>
              <a:t>Government Licensing </a:t>
            </a:r>
          </a:p>
          <a:p>
            <a:pPr>
              <a:buNone/>
            </a:pPr>
            <a:r>
              <a:rPr lang="en-GB" sz="1800" dirty="0" smtClean="0"/>
              <a:t>- 	CRTC - role or authorising non-Canadian channels for distribution in Canada</a:t>
            </a:r>
          </a:p>
          <a:p>
            <a:r>
              <a:rPr lang="en-GB" dirty="0" smtClean="0"/>
              <a:t>Complaints </a:t>
            </a:r>
            <a:endParaRPr lang="en-GB" sz="2000" dirty="0" smtClean="0"/>
          </a:p>
          <a:p>
            <a:pPr>
              <a:buFontTx/>
              <a:buChar char="-"/>
            </a:pPr>
            <a:r>
              <a:rPr lang="en-GB" sz="1800" dirty="0" smtClean="0"/>
              <a:t>Canadian Broadcast Standards Council (CBSC) – an industry funded self-regulating organisation (760 private radio and television stations) – enforces Code of Ethics of Canadian Association of Broadcaster</a:t>
            </a:r>
          </a:p>
          <a:p>
            <a:pPr>
              <a:buFontTx/>
              <a:buChar char="-"/>
            </a:pPr>
            <a:r>
              <a:rPr lang="en-GB" sz="1800" dirty="0" smtClean="0"/>
              <a:t>CRTC retains authority – in particular a) serious/controversial cases </a:t>
            </a:r>
            <a:r>
              <a:rPr lang="en-GB" sz="1800" dirty="0" err="1" smtClean="0"/>
              <a:t>b</a:t>
            </a:r>
            <a:r>
              <a:rPr lang="en-GB" sz="1800" dirty="0" smtClean="0"/>
              <a:t>) reviewing CBSC decisions </a:t>
            </a:r>
            <a:r>
              <a:rPr lang="en-GB" sz="1800" dirty="0" err="1" smtClean="0"/>
              <a:t>b</a:t>
            </a:r>
            <a:r>
              <a:rPr lang="en-GB" sz="1800" dirty="0" smtClean="0"/>
              <a:t>) dealing with complaints about broadcasters who are not CBSC members (most importantly public broadcasters - CBC) </a:t>
            </a:r>
          </a:p>
          <a:p>
            <a:pPr>
              <a:buNone/>
            </a:pPr>
            <a:r>
              <a:rPr lang="en-GB" sz="1800" dirty="0" smtClean="0"/>
              <a:t>- 	cf. Independent Press Standards Organisation (UK) – completely independent of government</a:t>
            </a:r>
          </a:p>
          <a:p>
            <a:pPr>
              <a:buFontTx/>
              <a:buChar char="-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0774" y="169333"/>
            <a:ext cx="4608689" cy="733778"/>
          </a:xfrm>
        </p:spPr>
        <p:txBody>
          <a:bodyPr/>
          <a:lstStyle/>
          <a:p>
            <a:r>
              <a:rPr lang="en-US" b="1" dirty="0" smtClean="0"/>
              <a:t>Art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636889" y="1213556"/>
            <a:ext cx="6477000" cy="1174088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Canada - Section 2(b) charter</a:t>
            </a:r>
          </a:p>
          <a:p>
            <a:endParaRPr lang="en-US" sz="1800" dirty="0" smtClean="0"/>
          </a:p>
          <a:p>
            <a:endParaRPr lang="en-US" dirty="0"/>
          </a:p>
        </p:txBody>
      </p:sp>
      <p:pic>
        <p:nvPicPr>
          <p:cNvPr id="4" name="Picture 3" descr="china art 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889" y="0"/>
            <a:ext cx="2935110" cy="3823797"/>
          </a:xfrm>
          <a:prstGeom prst="rect">
            <a:avLst/>
          </a:prstGeom>
        </p:spPr>
      </p:pic>
      <p:pic>
        <p:nvPicPr>
          <p:cNvPr id="5" name="Picture 4" descr="censorship-guantanamo-hands-holding-flowers-360x4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556978"/>
            <a:ext cx="2889048" cy="3654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2048" y="3823798"/>
            <a:ext cx="5111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Brazil </a:t>
            </a:r>
            <a:r>
              <a:rPr lang="en-US" dirty="0" smtClean="0"/>
              <a:t>– </a:t>
            </a:r>
            <a:r>
              <a:rPr lang="en-US" dirty="0" err="1" smtClean="0"/>
              <a:t>Queermuseum</a:t>
            </a:r>
            <a:r>
              <a:rPr lang="en-US" dirty="0" smtClean="0"/>
              <a:t> (263 </a:t>
            </a:r>
            <a:r>
              <a:rPr lang="en-US" dirty="0" err="1" smtClean="0"/>
              <a:t>worrks</a:t>
            </a:r>
            <a:r>
              <a:rPr lang="en-US" dirty="0" smtClean="0"/>
              <a:t> by 65 artists exploring work of marginalized cultural practitioners active in exploring queer narratives) – shut down on he basis of blasphemy &amp; pedophilia </a:t>
            </a:r>
          </a:p>
          <a:p>
            <a:endParaRPr lang="en-US" dirty="0" smtClean="0"/>
          </a:p>
          <a:p>
            <a:r>
              <a:rPr lang="en-US" b="1" dirty="0" smtClean="0"/>
              <a:t>China</a:t>
            </a:r>
            <a:r>
              <a:rPr lang="en-US" dirty="0" smtClean="0"/>
              <a:t> – Paintings by </a:t>
            </a:r>
            <a:r>
              <a:rPr lang="en-US" dirty="0" err="1" smtClean="0"/>
              <a:t>Zhai</a:t>
            </a:r>
            <a:r>
              <a:rPr lang="en-US" dirty="0" smtClean="0"/>
              <a:t> Bando (above) criticizing mass surveillance barred from entering the country</a:t>
            </a:r>
          </a:p>
          <a:p>
            <a:endParaRPr lang="en-US" dirty="0" smtClean="0"/>
          </a:p>
          <a:p>
            <a:r>
              <a:rPr lang="en-US" b="1" dirty="0" smtClean="0"/>
              <a:t>United States </a:t>
            </a:r>
            <a:r>
              <a:rPr lang="en-US" dirty="0" smtClean="0"/>
              <a:t>– State ownership of </a:t>
            </a:r>
            <a:r>
              <a:rPr lang="en-US" dirty="0" err="1" smtClean="0"/>
              <a:t>Guantanomo</a:t>
            </a:r>
            <a:r>
              <a:rPr lang="en-US" dirty="0" smtClean="0"/>
              <a:t> Bay Art 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83444" y="6211669"/>
            <a:ext cx="3848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Muhammad </a:t>
            </a:r>
            <a:r>
              <a:rPr lang="en-US" dirty="0" err="1" smtClean="0"/>
              <a:t>Ansi</a:t>
            </a:r>
            <a:r>
              <a:rPr lang="en-US" dirty="0" smtClean="0"/>
              <a:t>, “Untitled (Hands Holding Flowers through Bars)” (2016)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Film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961489" cy="5232400"/>
          </a:xfrm>
        </p:spPr>
        <p:txBody>
          <a:bodyPr>
            <a:noAutofit/>
          </a:bodyPr>
          <a:lstStyle/>
          <a:p>
            <a:r>
              <a:rPr lang="en-US" sz="1600" dirty="0" smtClean="0"/>
              <a:t>Film Classifications &amp; censorship </a:t>
            </a:r>
          </a:p>
          <a:p>
            <a:r>
              <a:rPr lang="en-US" sz="2000" b="1" dirty="0" smtClean="0"/>
              <a:t>Canada</a:t>
            </a:r>
            <a:r>
              <a:rPr lang="en-US" sz="1600" dirty="0" smtClean="0"/>
              <a:t> –  only bans films containing prohibited content. Classification is a provincial responsibility.</a:t>
            </a:r>
          </a:p>
          <a:p>
            <a:pPr>
              <a:buNone/>
            </a:pPr>
            <a:r>
              <a:rPr lang="en-US" sz="1600" dirty="0" smtClean="0"/>
              <a:t>- 	</a:t>
            </a:r>
            <a:r>
              <a:rPr lang="en-US" sz="1600" b="1" dirty="0" smtClean="0"/>
              <a:t>British Columbia </a:t>
            </a:r>
            <a:r>
              <a:rPr lang="en-US" sz="1600" dirty="0" smtClean="0"/>
              <a:t>Film Classification Office - part of the Business Practices and Consumer Protection Authority in the Canadian province of British Columbia under the Motion Picture Act (MP Act) of BC.</a:t>
            </a:r>
          </a:p>
          <a:p>
            <a:r>
              <a:rPr lang="en-US" sz="2000" b="1" dirty="0" smtClean="0"/>
              <a:t> United States </a:t>
            </a:r>
            <a:r>
              <a:rPr lang="en-US" sz="1600" dirty="0" smtClean="0"/>
              <a:t>– only bans films with content prohibited by specific laws (eg child </a:t>
            </a:r>
            <a:r>
              <a:rPr lang="en-US" sz="1600" dirty="0" err="1" smtClean="0"/>
              <a:t>pronography</a:t>
            </a:r>
            <a:r>
              <a:rPr lang="en-US" sz="1600" dirty="0" smtClean="0"/>
              <a:t>) – no federal agency control </a:t>
            </a:r>
          </a:p>
          <a:p>
            <a:pPr>
              <a:buNone/>
            </a:pPr>
            <a:r>
              <a:rPr lang="en-US" sz="1600" dirty="0" smtClean="0"/>
              <a:t>	- Independent/Self-censorship - Motion Picture Association of America (MPAA) film rating system</a:t>
            </a:r>
          </a:p>
          <a:p>
            <a:r>
              <a:rPr lang="en-US" sz="2000" b="1" dirty="0" smtClean="0"/>
              <a:t>China</a:t>
            </a:r>
            <a:r>
              <a:rPr lang="en-US" sz="1600" dirty="0" smtClean="0"/>
              <a:t> - China’s State Administration of Press, Publication, Radio, Film and - “No television drama shall show abnormal sexual relationships and </a:t>
            </a:r>
            <a:r>
              <a:rPr lang="en-US" sz="1600" dirty="0" err="1" smtClean="0"/>
              <a:t>behaviours</a:t>
            </a:r>
            <a:r>
              <a:rPr lang="en-US" sz="1600" dirty="0" smtClean="0"/>
              <a:t>, such as incest, same-sex relationships, sexual perversion, sexual assault, sexual abuse, sexual violence, and so on”… extends to smoking, drinking, adultery, sexually suggestive clothing, even reincarnation.</a:t>
            </a:r>
          </a:p>
          <a:p>
            <a:pPr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Internet Content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Identity </a:t>
            </a:r>
            <a:r>
              <a:rPr lang="en-US" dirty="0" smtClean="0"/>
              <a:t>issues – requiring real names (verification, ID, privacy issues) – to facilitate that </a:t>
            </a:r>
          </a:p>
          <a:p>
            <a:r>
              <a:rPr lang="en-US" dirty="0" smtClean="0"/>
              <a:t>ISP liability</a:t>
            </a:r>
          </a:p>
          <a:p>
            <a:pPr>
              <a:buNone/>
            </a:pPr>
            <a:r>
              <a:rPr lang="en-US" dirty="0" smtClean="0"/>
              <a:t>	- EU's E-Commerce Directive (ISP protection)</a:t>
            </a:r>
          </a:p>
          <a:p>
            <a:r>
              <a:rPr lang="en-US" dirty="0" smtClean="0"/>
              <a:t> </a:t>
            </a:r>
            <a:r>
              <a:rPr lang="en-US" dirty="0" smtClean="0"/>
              <a:t>Cf. </a:t>
            </a:r>
            <a:r>
              <a:rPr lang="en-US" dirty="0" smtClean="0"/>
              <a:t>social media company liability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9222" y="1594556"/>
            <a:ext cx="6477000" cy="1914144"/>
          </a:xfrm>
        </p:spPr>
        <p:txBody>
          <a:bodyPr/>
          <a:lstStyle/>
          <a:p>
            <a:r>
              <a:rPr lang="en-US" sz="7200" b="1" dirty="0" smtClean="0"/>
              <a:t>Social Media? 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Regulation?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019524" cy="5486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UK -  </a:t>
            </a:r>
            <a:r>
              <a:rPr lang="en-US" dirty="0" smtClean="0"/>
              <a:t>government  committee on Standards in Public Life recently suggested that UK move away from ISP liability protections under EU law </a:t>
            </a:r>
            <a:r>
              <a:rPr lang="en-US" dirty="0" smtClean="0"/>
              <a:t>post-</a:t>
            </a:r>
            <a:r>
              <a:rPr lang="en-US" dirty="0" err="1" smtClean="0"/>
              <a:t>Brexit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Ireland </a:t>
            </a:r>
            <a:r>
              <a:rPr lang="en-US" dirty="0" smtClean="0"/>
              <a:t>– digital Safety Watchdog with a social media code?</a:t>
            </a:r>
          </a:p>
          <a:p>
            <a:pPr>
              <a:buNone/>
            </a:pPr>
            <a:r>
              <a:rPr lang="en-US" b="1" dirty="0" smtClean="0"/>
              <a:t>Germany</a:t>
            </a:r>
            <a:r>
              <a:rPr lang="en-US" dirty="0" smtClean="0"/>
              <a:t> – social media companies fined non-removal of  prohibited content (including hate speech within 24 hours) – 1 January 2018</a:t>
            </a:r>
          </a:p>
          <a:p>
            <a:pPr>
              <a:buNone/>
            </a:pPr>
            <a:r>
              <a:rPr lang="en-US" dirty="0" smtClean="0"/>
              <a:t>“</a:t>
            </a:r>
            <a:r>
              <a:rPr lang="en-US" dirty="0" err="1" smtClean="0"/>
              <a:t>Netzwerkdurchsetzungsgesetz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NetzDG</a:t>
            </a:r>
            <a:r>
              <a:rPr lang="en-US" dirty="0" smtClean="0"/>
              <a:t>) </a:t>
            </a:r>
            <a:r>
              <a:rPr lang="en-US" dirty="0" smtClean="0"/>
              <a:t>law”</a:t>
            </a:r>
          </a:p>
          <a:p>
            <a:pPr>
              <a:buNone/>
            </a:pPr>
            <a:r>
              <a:rPr lang="en-US" b="1" dirty="0" smtClean="0"/>
              <a:t>ISP Liability? </a:t>
            </a:r>
          </a:p>
          <a:p>
            <a:pPr>
              <a:buNone/>
            </a:pPr>
            <a:r>
              <a:rPr lang="en-US" b="1" dirty="0" smtClean="0"/>
              <a:t>Free speech? </a:t>
            </a:r>
          </a:p>
          <a:p>
            <a:pPr>
              <a:buNone/>
            </a:pPr>
            <a:r>
              <a:rPr lang="en-US" b="1" dirty="0" smtClean="0"/>
              <a:t>Jurisdictional Issues?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creen Shot 2018-02-07 at 10.16.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381" y="4045857"/>
            <a:ext cx="4269618" cy="2812143"/>
          </a:xfrm>
          <a:prstGeom prst="rect">
            <a:avLst/>
          </a:prstGeom>
        </p:spPr>
      </p:pic>
      <p:pic>
        <p:nvPicPr>
          <p:cNvPr id="5" name="Picture 4" descr="Screen Shot 2018-02-07 at 10.17.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381" y="1371600"/>
            <a:ext cx="4269618" cy="2960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Regulation?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8" y="1371600"/>
            <a:ext cx="7649029" cy="4893052"/>
          </a:xfrm>
        </p:spPr>
        <p:txBody>
          <a:bodyPr>
            <a:normAutofit/>
          </a:bodyPr>
          <a:lstStyle/>
          <a:p>
            <a:r>
              <a:rPr lang="en-US" dirty="0" smtClean="0"/>
              <a:t>Example of US Film Classification </a:t>
            </a:r>
          </a:p>
          <a:p>
            <a:r>
              <a:rPr lang="en-US" dirty="0" smtClean="0"/>
              <a:t>Uniformity </a:t>
            </a:r>
          </a:p>
          <a:p>
            <a:r>
              <a:rPr lang="en-US" dirty="0" smtClean="0"/>
              <a:t>Industry Support </a:t>
            </a:r>
          </a:p>
          <a:p>
            <a:r>
              <a:rPr lang="en-US" dirty="0" smtClean="0"/>
              <a:t>Streamlined with Legal Standards </a:t>
            </a:r>
          </a:p>
          <a:p>
            <a:r>
              <a:rPr lang="en-US" dirty="0" smtClean="0"/>
              <a:t>What about those who do not join? </a:t>
            </a:r>
          </a:p>
          <a:p>
            <a:endParaRPr lang="en-US" dirty="0" smtClean="0"/>
          </a:p>
          <a:p>
            <a:r>
              <a:rPr lang="en-US" b="1" dirty="0" smtClean="0"/>
              <a:t>Public-Private Partnership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– </a:t>
            </a:r>
            <a:r>
              <a:rPr lang="en-US" dirty="0" smtClean="0"/>
              <a:t>EU ‘code of conduct’</a:t>
            </a:r>
          </a:p>
          <a:p>
            <a:endParaRPr lang="en-US" dirty="0"/>
          </a:p>
        </p:txBody>
      </p:sp>
      <p:pic>
        <p:nvPicPr>
          <p:cNvPr id="4" name="Picture 3" descr="Screen Shot 2018-02-07 at 10.14.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763" y="3810000"/>
            <a:ext cx="3967238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 regulate or not to regulate?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44" y="1735138"/>
            <a:ext cx="7986889" cy="40560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/>
              <a:t>Government regulation (direct or devolved)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Independent regulation/self-censorship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No regulation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No exclusion clauses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Regulation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Leave everything as it is? </a:t>
            </a:r>
          </a:p>
          <a:p>
            <a:r>
              <a:rPr lang="en-US" dirty="0" smtClean="0"/>
              <a:t>Allow private companies to make decisions regarding </a:t>
            </a:r>
            <a:r>
              <a:rPr lang="en-US" dirty="0" smtClean="0"/>
              <a:t>content</a:t>
            </a:r>
          </a:p>
          <a:p>
            <a:r>
              <a:rPr lang="en-US" dirty="0" smtClean="0"/>
              <a:t>Too large and fast to regulate</a:t>
            </a:r>
          </a:p>
          <a:p>
            <a:r>
              <a:rPr lang="en-US" dirty="0" smtClean="0"/>
              <a:t>A matter for private contract? </a:t>
            </a:r>
          </a:p>
          <a:p>
            <a:r>
              <a:rPr lang="en-US" dirty="0" smtClean="0"/>
              <a:t>Live content </a:t>
            </a:r>
            <a:r>
              <a:rPr lang="en-US" dirty="0" err="1" smtClean="0"/>
              <a:t>e.g</a:t>
            </a:r>
            <a:r>
              <a:rPr lang="en-US" dirty="0" smtClean="0"/>
              <a:t> periscope</a:t>
            </a:r>
            <a:endParaRPr lang="en-US" dirty="0" smtClean="0"/>
          </a:p>
          <a:p>
            <a:r>
              <a:rPr lang="en-US" dirty="0" smtClean="0"/>
              <a:t>Twitter media policy – 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://help.twitter.com/en/rules-and-policies/media-</a:t>
            </a:r>
            <a:r>
              <a:rPr lang="en-US" dirty="0" smtClean="0">
                <a:hlinkClick r:id="rId2"/>
              </a:rPr>
              <a:t>policy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Exclusion Clauses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599"/>
            <a:ext cx="9289143" cy="284056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Leave it to the law</a:t>
            </a:r>
          </a:p>
          <a:p>
            <a:r>
              <a:rPr lang="en-US" dirty="0" smtClean="0"/>
              <a:t>Invalidate exclusion clauses? </a:t>
            </a:r>
          </a:p>
          <a:p>
            <a:r>
              <a:rPr lang="en-US" dirty="0" smtClean="0"/>
              <a:t>Forum Shopping Concerns? Jurisdiction? </a:t>
            </a:r>
          </a:p>
          <a:p>
            <a:r>
              <a:rPr lang="en-US" dirty="0" smtClean="0"/>
              <a:t>Infinite liability for social media companies? - </a:t>
            </a:r>
            <a:r>
              <a:rPr lang="en-US" b="1" dirty="0" err="1" smtClean="0"/>
              <a:t>Douez</a:t>
            </a:r>
            <a:r>
              <a:rPr lang="en-US" b="1" dirty="0" smtClean="0"/>
              <a:t> </a:t>
            </a:r>
            <a:r>
              <a:rPr lang="en-US" b="1" dirty="0" err="1" smtClean="0"/>
              <a:t>v</a:t>
            </a:r>
            <a:r>
              <a:rPr lang="en-US" b="1" dirty="0" smtClean="0"/>
              <a:t> Facebook </a:t>
            </a:r>
          </a:p>
          <a:p>
            <a:r>
              <a:rPr lang="en-US" dirty="0" smtClean="0"/>
              <a:t>Enforceability – Court time and resources</a:t>
            </a:r>
          </a:p>
          <a:p>
            <a:pPr>
              <a:buNone/>
            </a:pPr>
            <a:r>
              <a:rPr lang="en-US" dirty="0" smtClean="0"/>
              <a:t>	- January 2018 –over 1,000 teenagers charged </a:t>
            </a:r>
            <a:r>
              <a:rPr lang="en-US" dirty="0" smtClean="0"/>
              <a:t>in </a:t>
            </a:r>
            <a:r>
              <a:rPr lang="en-US" dirty="0" smtClean="0"/>
              <a:t> Denmark</a:t>
            </a:r>
            <a:r>
              <a:rPr lang="en-US" dirty="0" smtClean="0"/>
              <a:t> </a:t>
            </a:r>
            <a:r>
              <a:rPr lang="en-US" dirty="0" smtClean="0"/>
              <a:t>with sharing video footage on </a:t>
            </a:r>
            <a:r>
              <a:rPr lang="en-US" dirty="0" err="1" smtClean="0"/>
              <a:t>facebook</a:t>
            </a:r>
            <a:r>
              <a:rPr lang="en-US" dirty="0" smtClean="0"/>
              <a:t> </a:t>
            </a:r>
            <a:r>
              <a:rPr lang="en-US" dirty="0" smtClean="0"/>
              <a:t>of two 15-year olds engaged in sexual activity </a:t>
            </a:r>
          </a:p>
          <a:p>
            <a:endParaRPr lang="en-US" dirty="0" smtClean="0"/>
          </a:p>
        </p:txBody>
      </p:sp>
      <p:pic>
        <p:nvPicPr>
          <p:cNvPr id="4" name="Picture 3" descr="Screen Shot 2018-02-07 at 10.21.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047" y="4212167"/>
            <a:ext cx="4233333" cy="2645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5576"/>
            <a:ext cx="7487356" cy="2631440"/>
          </a:xfrm>
        </p:spPr>
        <p:txBody>
          <a:bodyPr/>
          <a:lstStyle/>
          <a:p>
            <a:r>
              <a:rPr lang="en-US" sz="6600" dirty="0" smtClean="0"/>
              <a:t>Questions</a:t>
            </a:r>
            <a:r>
              <a:rPr lang="en-US" sz="6600" dirty="0" smtClean="0"/>
              <a:t>?  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143" y="2882926"/>
            <a:ext cx="5334000" cy="1362075"/>
          </a:xfrm>
        </p:spPr>
        <p:txBody>
          <a:bodyPr/>
          <a:lstStyle/>
          <a:p>
            <a:pPr algn="ctr"/>
            <a:r>
              <a:rPr lang="en-US" sz="6000" b="1" dirty="0" smtClean="0"/>
              <a:t>What behavior should be regulated? 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4668" y="1079057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Speech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Commercial Speech?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91076" y="523333"/>
            <a:ext cx="268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Freedom of Association?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2143" y="4614333"/>
            <a:ext cx="211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Freedom of religion?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74444" y="5305778"/>
            <a:ext cx="150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Reputation?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84333" y="4429667"/>
            <a:ext cx="175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Paternalism?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21512" y="1309890"/>
            <a:ext cx="122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Equality?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31833" y="1494556"/>
            <a:ext cx="1114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Fairness?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6668" y="5967778"/>
            <a:ext cx="122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Justice?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43888" y="5967778"/>
            <a:ext cx="175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Democracy?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46611" y="323334"/>
            <a:ext cx="232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Censorship?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2222"/>
            <a:ext cx="7313613" cy="1051807"/>
          </a:xfrm>
        </p:spPr>
        <p:txBody>
          <a:bodyPr/>
          <a:lstStyle/>
          <a:p>
            <a:pPr algn="l"/>
            <a:r>
              <a:rPr lang="en-US" b="1" dirty="0" smtClean="0"/>
              <a:t>  Fake News </a:t>
            </a:r>
            <a:endParaRPr lang="en-US" b="1" dirty="0"/>
          </a:p>
        </p:txBody>
      </p:sp>
      <p:pic>
        <p:nvPicPr>
          <p:cNvPr id="8" name="Picture 7" descr="Fake News Pic .jp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790" y="0"/>
            <a:ext cx="4166210" cy="23434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47103" y="2343493"/>
            <a:ext cx="2540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hlinkClick r:id="rId3"/>
              </a:rPr>
              <a:t>https://www.youtube.com/watch?v=W6ZHY0E4_Wg</a:t>
            </a:r>
            <a:endParaRPr lang="en-US" sz="800" dirty="0" smtClean="0"/>
          </a:p>
          <a:p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759651" y="1250390"/>
            <a:ext cx="378638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2590" y="2017889"/>
            <a:ext cx="7986889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3550" marR="0" lvl="0" indent="-463550" algn="l" defTabSz="9144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Pct val="90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Defamation Law</a:t>
            </a:r>
          </a:p>
          <a:p>
            <a:pPr marL="463550" marR="0" lvl="0" indent="-46355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/>
            </a:pPr>
            <a:r>
              <a:rPr lang="en-US" sz="2400" dirty="0" smtClean="0"/>
              <a:t>US </a:t>
            </a:r>
            <a:r>
              <a:rPr lang="en-US" dirty="0" smtClean="0"/>
              <a:t>– actual malice  (knowledge or reckless disregard) </a:t>
            </a:r>
          </a:p>
          <a:p>
            <a:pPr marL="463550" marR="0" lvl="0" indent="-46355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90000"/>
              <a:tabLst/>
              <a:defRPr/>
            </a:pPr>
            <a:r>
              <a:rPr lang="en-US" dirty="0" smtClean="0"/>
              <a:t>	- New York Times Co. </a:t>
            </a:r>
            <a:r>
              <a:rPr lang="en-US" dirty="0" err="1" smtClean="0"/>
              <a:t>v</a:t>
            </a:r>
            <a:r>
              <a:rPr lang="en-US" dirty="0" smtClean="0"/>
              <a:t> Sullivan (1964) </a:t>
            </a:r>
          </a:p>
          <a:p>
            <a:pPr marL="463550" marR="0" lvl="0" indent="-46355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Canada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responsible journalism on matters of public interest </a:t>
            </a:r>
          </a:p>
          <a:p>
            <a:pPr marL="463550" marR="0" lvl="0" indent="-46355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90000"/>
              <a:tabLst/>
              <a:defRPr/>
            </a:pPr>
            <a:r>
              <a:rPr lang="en-US" dirty="0" smtClean="0"/>
              <a:t>	-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Grant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Torstar (2009) </a:t>
            </a:r>
          </a:p>
          <a:p>
            <a:pPr marL="463550" marR="0" lvl="0" indent="-4635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/>
            </a:pPr>
            <a:r>
              <a:rPr lang="en-US" sz="2400" baseline="0" dirty="0" smtClean="0"/>
              <a:t>UK – </a:t>
            </a:r>
            <a:r>
              <a:rPr lang="en-US" sz="1946" dirty="0" smtClean="0"/>
              <a:t>Tendency to lower the reputation of the claimant in the eyes of a reasonable man + </a:t>
            </a:r>
            <a:r>
              <a:rPr lang="en-US" sz="1946" baseline="0" dirty="0" smtClean="0"/>
              <a:t>Defamation Act 2013 (serious</a:t>
            </a:r>
            <a:r>
              <a:rPr lang="en-US" sz="1946" dirty="0" smtClean="0"/>
              <a:t> harm to reputation). </a:t>
            </a:r>
            <a:r>
              <a:rPr lang="en-US" sz="1946" baseline="0" dirty="0" smtClean="0"/>
              <a:t> </a:t>
            </a:r>
            <a:r>
              <a:rPr lang="en-US" sz="1946" dirty="0" smtClean="0"/>
              <a:t> </a:t>
            </a:r>
            <a:r>
              <a:rPr kumimoji="0" lang="en-US" sz="1946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63550" marR="0" lvl="0" indent="-46355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Hate Speech &amp; Radicalism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852815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Canada</a:t>
            </a:r>
          </a:p>
          <a:p>
            <a:r>
              <a:rPr lang="en-US" sz="1800" dirty="0" smtClean="0"/>
              <a:t>S.2 Charter - freedom of conscience and religion, freedom of thought, belief, opinion and expression, including freedom of the press and other media</a:t>
            </a:r>
          </a:p>
          <a:p>
            <a:r>
              <a:rPr lang="en-US" sz="1800" dirty="0" smtClean="0"/>
              <a:t>S.1 Charter – restrictions must be prescribed by law and </a:t>
            </a:r>
            <a:r>
              <a:rPr lang="en-US" sz="1800" b="1" u="sng" dirty="0" smtClean="0"/>
              <a:t>necessary in a democratic society </a:t>
            </a:r>
          </a:p>
          <a:p>
            <a:r>
              <a:rPr lang="en-US" sz="1800" dirty="0" smtClean="0"/>
              <a:t>Cf. Article 10 European Convention on Human Rights </a:t>
            </a:r>
          </a:p>
          <a:p>
            <a:r>
              <a:rPr lang="en-US" sz="1800" dirty="0" smtClean="0"/>
              <a:t>S.318-320 Criminal Code – “hate propaganda” – advocating genocide or public incitement of hatred against an identifiable group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781" y="52124"/>
            <a:ext cx="7313613" cy="868362"/>
          </a:xfrm>
        </p:spPr>
        <p:txBody>
          <a:bodyPr/>
          <a:lstStyle/>
          <a:p>
            <a:r>
              <a:rPr lang="en-US" b="1" dirty="0" smtClean="0"/>
              <a:t>Nudity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4667"/>
            <a:ext cx="4826000" cy="2467429"/>
          </a:xfrm>
        </p:spPr>
        <p:txBody>
          <a:bodyPr>
            <a:normAutofit/>
          </a:bodyPr>
          <a:lstStyle/>
          <a:p>
            <a:r>
              <a:rPr lang="en-US" dirty="0" smtClean="0"/>
              <a:t>No specific offence in Canada </a:t>
            </a:r>
          </a:p>
          <a:p>
            <a:pPr lvl="1"/>
            <a:r>
              <a:rPr lang="en-US" dirty="0" smtClean="0"/>
              <a:t>- Obscenity s.163 CC</a:t>
            </a:r>
          </a:p>
          <a:p>
            <a:pPr>
              <a:buNone/>
            </a:pPr>
            <a:r>
              <a:rPr lang="en-US" dirty="0" smtClean="0"/>
              <a:t>		- Child Pornography? s.163.1 CC</a:t>
            </a:r>
          </a:p>
          <a:p>
            <a:pPr>
              <a:buNone/>
            </a:pPr>
            <a:r>
              <a:rPr lang="en-US" dirty="0" smtClean="0"/>
              <a:t>		-  Indecent Exposure s.173 CC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8-02-07 at 09.48.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414" y="1209523"/>
            <a:ext cx="4358586" cy="2892777"/>
          </a:xfrm>
          <a:prstGeom prst="rect">
            <a:avLst/>
          </a:prstGeom>
        </p:spPr>
      </p:pic>
      <p:pic>
        <p:nvPicPr>
          <p:cNvPr id="5" name="Picture 4" descr="Screen Shot 2018-02-07 at 09.49.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02301"/>
            <a:ext cx="4409118" cy="2755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5414" y="4102301"/>
            <a:ext cx="4358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Instagram’s anti-nudity policy + very specific exceptions</a:t>
            </a:r>
          </a:p>
          <a:p>
            <a:pPr lvl="2">
              <a:buFontTx/>
              <a:buChar char="-"/>
            </a:pPr>
            <a:r>
              <a:rPr lang="en-US" dirty="0" smtClean="0"/>
              <a:t>Breastfeeding + post-mastectomy scars </a:t>
            </a:r>
          </a:p>
          <a:p>
            <a:pPr lvl="2">
              <a:buFontTx/>
              <a:buChar char="-"/>
            </a:pPr>
            <a:r>
              <a:rPr lang="en-US" dirty="0" smtClean="0"/>
              <a:t>Sculptures,</a:t>
            </a:r>
            <a:r>
              <a:rPr lang="en-US" dirty="0" smtClean="0"/>
              <a:t> sculpture and art </a:t>
            </a:r>
          </a:p>
          <a:p>
            <a:pPr lvl="2">
              <a:buFontTx/>
              <a:buChar char="-"/>
            </a:pPr>
            <a:endParaRPr lang="en-US" dirty="0" smtClean="0"/>
          </a:p>
          <a:p>
            <a:r>
              <a:rPr lang="en-US" dirty="0" smtClean="0"/>
              <a:t>Freedom of Expression? </a:t>
            </a:r>
          </a:p>
          <a:p>
            <a:r>
              <a:rPr lang="en-US" dirty="0" smtClean="0"/>
              <a:t>Democracy?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Revenge Porn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6190"/>
            <a:ext cx="7313613" cy="4056062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British Columbia </a:t>
            </a:r>
            <a:r>
              <a:rPr lang="en-US" sz="1800" dirty="0" smtClean="0"/>
              <a:t>- Section 1(1) Privacy Act</a:t>
            </a:r>
            <a:r>
              <a:rPr lang="en-US" sz="1800" dirty="0" smtClean="0"/>
              <a:t> (</a:t>
            </a:r>
            <a:r>
              <a:rPr lang="en-US" sz="1800" dirty="0" smtClean="0"/>
              <a:t>T.K.L </a:t>
            </a:r>
            <a:r>
              <a:rPr lang="en-US" sz="1800" dirty="0" err="1" smtClean="0"/>
              <a:t>v</a:t>
            </a:r>
            <a:r>
              <a:rPr lang="en-US" sz="1800" dirty="0" smtClean="0"/>
              <a:t> T.M.P (2016) - secret explicit videos and online sharing for the purposes of revenge)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Manitoba</a:t>
            </a:r>
            <a:r>
              <a:rPr lang="en-US" sz="1800" dirty="0" smtClean="0">
                <a:solidFill>
                  <a:srgbClr val="000000"/>
                </a:solidFill>
              </a:rPr>
              <a:t> – The Intimate Image Protection Act (2016) </a:t>
            </a:r>
          </a:p>
          <a:p>
            <a:r>
              <a:rPr lang="en-US" sz="1800" b="1" dirty="0" smtClean="0"/>
              <a:t>Ontario </a:t>
            </a:r>
            <a:r>
              <a:rPr lang="en-US" sz="1800" dirty="0" smtClean="0"/>
              <a:t>– Tort of “public disclosure of private facts” (Doe </a:t>
            </a:r>
            <a:r>
              <a:rPr lang="en-US" sz="1800" dirty="0" err="1" smtClean="0"/>
              <a:t>v</a:t>
            </a:r>
            <a:r>
              <a:rPr lang="en-US" sz="1800" dirty="0" smtClean="0"/>
              <a:t> N.D 2016)</a:t>
            </a:r>
            <a:endParaRPr lang="en-US" sz="1800" dirty="0" smtClean="0"/>
          </a:p>
          <a:p>
            <a:r>
              <a:rPr lang="en-US" sz="1800" b="1" dirty="0" smtClean="0"/>
              <a:t>Nova Scotia – </a:t>
            </a:r>
            <a:r>
              <a:rPr lang="en-US" sz="1800" dirty="0" smtClean="0"/>
              <a:t>Cyber Security Act 2013 (struck down by </a:t>
            </a:r>
            <a:r>
              <a:rPr lang="en-US" sz="1800" dirty="0" smtClean="0"/>
              <a:t>Supreme Court of Nova Scotia)</a:t>
            </a:r>
            <a:endParaRPr lang="en-US" sz="1800" dirty="0" smtClean="0"/>
          </a:p>
          <a:p>
            <a:pPr>
              <a:buNone/>
            </a:pPr>
            <a:endParaRPr lang="en-US" sz="1800" b="1" dirty="0" smtClean="0"/>
          </a:p>
          <a:p>
            <a:r>
              <a:rPr lang="en-US" sz="1800" b="1" dirty="0" smtClean="0"/>
              <a:t>Cf. Israel – Revenge porn explicitly added to the Sexual</a:t>
            </a:r>
            <a:r>
              <a:rPr lang="en-US" sz="1800" b="1" dirty="0" smtClean="0"/>
              <a:t> Harassment </a:t>
            </a:r>
            <a:r>
              <a:rPr lang="en-US" sz="1800" b="1" dirty="0" smtClean="0"/>
              <a:t>Act making it punishable by imprisonment for up to 5 years</a:t>
            </a:r>
          </a:p>
          <a:p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209" y="69057"/>
            <a:ext cx="7313613" cy="868362"/>
          </a:xfrm>
        </p:spPr>
        <p:txBody>
          <a:bodyPr/>
          <a:lstStyle/>
          <a:p>
            <a:pPr algn="l"/>
            <a:r>
              <a:rPr lang="en-US" b="1" dirty="0" smtClean="0"/>
              <a:t>‘Deep Fakes’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1904"/>
            <a:ext cx="4842933" cy="263835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law YET! </a:t>
            </a:r>
          </a:p>
          <a:p>
            <a:r>
              <a:rPr lang="en-US" dirty="0" smtClean="0"/>
              <a:t>Fake news +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TODAY </a:t>
            </a:r>
            <a:r>
              <a:rPr lang="en-US" dirty="0" smtClean="0"/>
              <a:t>Twitter announced that they are banning deep </a:t>
            </a:r>
            <a:r>
              <a:rPr lang="en-US" dirty="0" smtClean="0"/>
              <a:t>fake videos!</a:t>
            </a:r>
          </a:p>
          <a:p>
            <a:r>
              <a:rPr lang="en-US" dirty="0" err="1" smtClean="0"/>
              <a:t>PornHub</a:t>
            </a:r>
            <a:r>
              <a:rPr lang="en-US" dirty="0" smtClean="0"/>
              <a:t> also banned AI porn 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deep fak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0255"/>
            <a:ext cx="4842932" cy="2690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5333" y="3688590"/>
            <a:ext cx="393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https://www.youtube.com/watch?v=VUE15N3q8LE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Screen Shot 2018-02-07 at 09.32.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009" y="-1209"/>
            <a:ext cx="4392991" cy="3412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5333" y="4838095"/>
            <a:ext cx="43421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Personality Rights?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Passing Off? </a:t>
            </a:r>
          </a:p>
          <a:p>
            <a:r>
              <a:rPr lang="en-US" sz="2000" dirty="0" smtClean="0"/>
              <a:t>Privacy? (s.3 BC Privacy Act)</a:t>
            </a:r>
          </a:p>
          <a:p>
            <a:r>
              <a:rPr lang="en-US" sz="2000" dirty="0" smtClean="0"/>
              <a:t>Defamation</a:t>
            </a:r>
            <a:r>
              <a:rPr lang="en-US" sz="2000" dirty="0" smtClean="0"/>
              <a:t>?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Copyright? </a:t>
            </a:r>
          </a:p>
          <a:p>
            <a:r>
              <a:rPr lang="en-US" sz="2000" dirty="0" smtClean="0"/>
              <a:t>Freedom of Expression?</a:t>
            </a:r>
            <a:r>
              <a:rPr lang="en-US" sz="2000" dirty="0" smtClean="0"/>
              <a:t> Art</a:t>
            </a:r>
            <a:r>
              <a:rPr lang="en-US" sz="2000" dirty="0" smtClean="0"/>
              <a:t>?</a:t>
            </a:r>
            <a:r>
              <a:rPr lang="en-US" sz="2000" dirty="0" smtClean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Swearing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612743" cy="495352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500"/>
              </a:spcBef>
            </a:pPr>
            <a:r>
              <a:rPr lang="en-US" dirty="0" smtClean="0"/>
              <a:t>175 (1) </a:t>
            </a:r>
            <a:r>
              <a:rPr lang="en-US" dirty="0" smtClean="0"/>
              <a:t>CC – Causing Disturbance </a:t>
            </a:r>
          </a:p>
          <a:p>
            <a:pPr>
              <a:spcBef>
                <a:spcPts val="500"/>
              </a:spcBef>
              <a:buNone/>
            </a:pPr>
            <a:r>
              <a:rPr lang="en-US" dirty="0" smtClean="0"/>
              <a:t> Every one who</a:t>
            </a:r>
          </a:p>
          <a:p>
            <a:pPr>
              <a:spcBef>
                <a:spcPts val="500"/>
              </a:spcBef>
              <a:buNone/>
            </a:pPr>
            <a:r>
              <a:rPr lang="en-US" dirty="0" smtClean="0"/>
              <a:t>(a) not being in a dwelling-house, causes a disturbance in or near a public place,</a:t>
            </a:r>
          </a:p>
          <a:p>
            <a:pPr>
              <a:spcBef>
                <a:spcPts val="500"/>
              </a:spcBef>
              <a:buNone/>
            </a:pP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by fighting, screaming, shouting, swearing, singing or using insulting or obscene language,</a:t>
            </a:r>
          </a:p>
          <a:p>
            <a:pPr>
              <a:spcBef>
                <a:spcPts val="500"/>
              </a:spcBef>
              <a:buNone/>
            </a:pPr>
            <a:r>
              <a:rPr lang="en-US" dirty="0" smtClean="0"/>
              <a:t>is guilty of an offence punishable on summary conviction.</a:t>
            </a:r>
          </a:p>
          <a:p>
            <a:pPr>
              <a:spcBef>
                <a:spcPts val="500"/>
              </a:spcBef>
            </a:pPr>
            <a:endParaRPr lang="en-US" dirty="0" smtClean="0"/>
          </a:p>
          <a:p>
            <a:pPr algn="r">
              <a:spcBef>
                <a:spcPts val="500"/>
              </a:spcBef>
            </a:pPr>
            <a:r>
              <a:rPr lang="en-US" dirty="0" smtClean="0"/>
              <a:t>Social Media as a public place? </a:t>
            </a:r>
          </a:p>
          <a:p>
            <a:pPr algn="r">
              <a:spcBef>
                <a:spcPts val="500"/>
              </a:spcBef>
            </a:pPr>
            <a:r>
              <a:rPr lang="en-US" dirty="0" smtClean="0"/>
              <a:t>Freedom of Expression?</a:t>
            </a:r>
          </a:p>
          <a:p>
            <a:pPr algn="r">
              <a:spcBef>
                <a:spcPts val="500"/>
              </a:spcBef>
            </a:pPr>
            <a:r>
              <a:rPr lang="en-US" dirty="0" smtClean="0"/>
              <a:t>Uniformly enforced</a:t>
            </a:r>
            <a:r>
              <a:rPr lang="en-US" dirty="0" smtClean="0"/>
              <a:t>?</a:t>
            </a:r>
          </a:p>
          <a:p>
            <a:pPr algn="r">
              <a:spcBef>
                <a:spcPts val="500"/>
              </a:spcBef>
            </a:pPr>
            <a:r>
              <a:rPr lang="en-US" dirty="0" smtClean="0"/>
              <a:t>Social Media could enforce </a:t>
            </a:r>
          </a:p>
          <a:p>
            <a:pPr algn="r">
              <a:spcBef>
                <a:spcPts val="500"/>
              </a:spcBef>
              <a:buNone/>
            </a:pPr>
            <a:r>
              <a:rPr lang="en-US" dirty="0" smtClean="0"/>
              <a:t>laws that are not enforced in reality </a:t>
            </a:r>
            <a:endParaRPr lang="en-US" dirty="0" smtClean="0"/>
          </a:p>
        </p:txBody>
      </p:sp>
      <p:pic>
        <p:nvPicPr>
          <p:cNvPr id="4" name="Picture 3" descr="swear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" y="4741333"/>
            <a:ext cx="3656061" cy="211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2331</TotalTime>
  <Words>1677</Words>
  <Application>Microsoft Macintosh PowerPoint</Application>
  <PresentationFormat>On-screen Show (4:3)</PresentationFormat>
  <Paragraphs>210</Paragraphs>
  <Slides>22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Inkwell</vt:lpstr>
      <vt:lpstr>Regulating Social Media </vt:lpstr>
      <vt:lpstr>To regulate or not to regulate? </vt:lpstr>
      <vt:lpstr>What behavior should be regulated? </vt:lpstr>
      <vt:lpstr>  Fake News </vt:lpstr>
      <vt:lpstr>Hate Speech &amp; Radicalism  </vt:lpstr>
      <vt:lpstr>Nudity </vt:lpstr>
      <vt:lpstr>Revenge Porn </vt:lpstr>
      <vt:lpstr>‘Deep Fakes’ </vt:lpstr>
      <vt:lpstr>Swearing </vt:lpstr>
      <vt:lpstr>Drugs, Alcohol &amp; Gambling</vt:lpstr>
      <vt:lpstr>Take Downs &amp; Blocking </vt:lpstr>
      <vt:lpstr>How are other expressive mediums regulated? </vt:lpstr>
      <vt:lpstr>Television &amp; Radio </vt:lpstr>
      <vt:lpstr>Art </vt:lpstr>
      <vt:lpstr>Film </vt:lpstr>
      <vt:lpstr>Internet Content </vt:lpstr>
      <vt:lpstr>Social Media? </vt:lpstr>
      <vt:lpstr>Government Regulation? </vt:lpstr>
      <vt:lpstr>Independent Regulation? </vt:lpstr>
      <vt:lpstr>No Regulation </vt:lpstr>
      <vt:lpstr>No Exclusion Clauses </vt:lpstr>
      <vt:lpstr>Questions?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Regulating Social Media </dc:title>
  <dc:creator>admin</dc:creator>
  <cp:lastModifiedBy>admin</cp:lastModifiedBy>
  <cp:revision>24</cp:revision>
  <cp:lastPrinted>2018-02-07T17:40:50Z</cp:lastPrinted>
  <dcterms:created xsi:type="dcterms:W3CDTF">2018-02-07T06:52:01Z</dcterms:created>
  <dcterms:modified xsi:type="dcterms:W3CDTF">2018-02-07T20:06:26Z</dcterms:modified>
</cp:coreProperties>
</file>