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sldIdLst>
    <p:sldId id="577" r:id="rId2"/>
    <p:sldId id="1084" r:id="rId3"/>
    <p:sldId id="1086" r:id="rId4"/>
    <p:sldId id="1087" r:id="rId5"/>
    <p:sldId id="1323" r:id="rId6"/>
    <p:sldId id="1127" r:id="rId7"/>
    <p:sldId id="1293" r:id="rId8"/>
    <p:sldId id="1454" r:id="rId9"/>
    <p:sldId id="1172" r:id="rId10"/>
    <p:sldId id="1455" r:id="rId11"/>
    <p:sldId id="1456" r:id="rId12"/>
    <p:sldId id="1457" r:id="rId13"/>
    <p:sldId id="1458" r:id="rId14"/>
    <p:sldId id="1459" r:id="rId15"/>
    <p:sldId id="1460" r:id="rId16"/>
    <p:sldId id="1461" r:id="rId17"/>
    <p:sldId id="1462" r:id="rId18"/>
    <p:sldId id="1463" r:id="rId19"/>
    <p:sldId id="1464" r:id="rId20"/>
    <p:sldId id="1465" r:id="rId21"/>
    <p:sldId id="1576" r:id="rId22"/>
    <p:sldId id="1577" r:id="rId23"/>
    <p:sldId id="1578" r:id="rId24"/>
    <p:sldId id="1579" r:id="rId25"/>
    <p:sldId id="1580" r:id="rId26"/>
    <p:sldId id="1581" r:id="rId27"/>
    <p:sldId id="1466" r:id="rId28"/>
    <p:sldId id="1467" r:id="rId29"/>
    <p:sldId id="1468" r:id="rId30"/>
    <p:sldId id="1469" r:id="rId31"/>
    <p:sldId id="1487" r:id="rId32"/>
    <p:sldId id="1490" r:id="rId33"/>
    <p:sldId id="1489" r:id="rId34"/>
    <p:sldId id="1488" r:id="rId35"/>
    <p:sldId id="1081" r:id="rId36"/>
    <p:sldId id="1255" r:id="rId37"/>
    <p:sldId id="1128" r:id="rId38"/>
    <p:sldId id="1139" r:id="rId39"/>
    <p:sldId id="1491" r:id="rId40"/>
    <p:sldId id="1134" r:id="rId41"/>
    <p:sldId id="1493" r:id="rId42"/>
    <p:sldId id="1494" r:id="rId43"/>
    <p:sldId id="1495" r:id="rId44"/>
    <p:sldId id="1496" r:id="rId45"/>
    <p:sldId id="1497" r:id="rId46"/>
    <p:sldId id="1498" r:id="rId47"/>
    <p:sldId id="1510" r:id="rId48"/>
    <p:sldId id="1503" r:id="rId49"/>
    <p:sldId id="1511" r:id="rId50"/>
    <p:sldId id="1512" r:id="rId51"/>
    <p:sldId id="1501" r:id="rId52"/>
    <p:sldId id="1499" r:id="rId53"/>
    <p:sldId id="1500" r:id="rId54"/>
    <p:sldId id="1505" r:id="rId55"/>
    <p:sldId id="1513" r:id="rId56"/>
    <p:sldId id="1504" r:id="rId57"/>
    <p:sldId id="1507" r:id="rId58"/>
    <p:sldId id="1508" r:id="rId59"/>
    <p:sldId id="1300" r:id="rId60"/>
    <p:sldId id="1301" r:id="rId61"/>
    <p:sldId id="1355" r:id="rId62"/>
    <p:sldId id="1356" r:id="rId63"/>
    <p:sldId id="1171" r:id="rId64"/>
    <p:sldId id="1158" r:id="rId65"/>
    <p:sldId id="1129" r:id="rId66"/>
    <p:sldId id="1372" r:id="rId67"/>
    <p:sldId id="1514" r:id="rId68"/>
    <p:sldId id="1516" r:id="rId69"/>
    <p:sldId id="1515" r:id="rId70"/>
    <p:sldId id="1517" r:id="rId71"/>
    <p:sldId id="1518" r:id="rId72"/>
    <p:sldId id="1519" r:id="rId73"/>
    <p:sldId id="1520" r:id="rId74"/>
    <p:sldId id="1522" r:id="rId75"/>
    <p:sldId id="1573" r:id="rId76"/>
    <p:sldId id="1574" r:id="rId77"/>
    <p:sldId id="1527" r:id="rId78"/>
    <p:sldId id="1173" r:id="rId79"/>
    <p:sldId id="1177" r:id="rId80"/>
    <p:sldId id="1174" r:id="rId81"/>
    <p:sldId id="1267" r:id="rId82"/>
    <p:sldId id="1559" r:id="rId83"/>
    <p:sldId id="1558" r:id="rId84"/>
    <p:sldId id="1528" r:id="rId85"/>
    <p:sldId id="1529" r:id="rId86"/>
    <p:sldId id="1530" r:id="rId87"/>
    <p:sldId id="1575" r:id="rId88"/>
    <p:sldId id="1531" r:id="rId89"/>
    <p:sldId id="1532" r:id="rId90"/>
    <p:sldId id="1533" r:id="rId91"/>
    <p:sldId id="1534" r:id="rId92"/>
    <p:sldId id="1560" r:id="rId93"/>
    <p:sldId id="1536" r:id="rId94"/>
    <p:sldId id="1537" r:id="rId95"/>
    <p:sldId id="1538" r:id="rId96"/>
    <p:sldId id="1539" r:id="rId97"/>
    <p:sldId id="1563" r:id="rId98"/>
    <p:sldId id="1582" r:id="rId99"/>
    <p:sldId id="1540" r:id="rId100"/>
    <p:sldId id="1541" r:id="rId101"/>
    <p:sldId id="1542" r:id="rId102"/>
    <p:sldId id="1543" r:id="rId103"/>
    <p:sldId id="1544" r:id="rId104"/>
    <p:sldId id="1545" r:id="rId105"/>
    <p:sldId id="1546" r:id="rId106"/>
    <p:sldId id="1564" r:id="rId107"/>
    <p:sldId id="1565" r:id="rId108"/>
    <p:sldId id="1566" r:id="rId109"/>
    <p:sldId id="1567" r:id="rId110"/>
    <p:sldId id="1568" r:id="rId111"/>
    <p:sldId id="1569" r:id="rId112"/>
    <p:sldId id="1570" r:id="rId113"/>
    <p:sldId id="1571" r:id="rId114"/>
    <p:sldId id="1572" r:id="rId115"/>
    <p:sldId id="1561" r:id="rId116"/>
    <p:sldId id="1556" r:id="rId117"/>
    <p:sldId id="1557" r:id="rId118"/>
    <p:sldId id="1199" r:id="rId119"/>
    <p:sldId id="1562" r:id="rId120"/>
    <p:sldId id="822" r:id="rId121"/>
    <p:sldId id="823" r:id="rId122"/>
    <p:sldId id="824"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92"/>
    <p:restoredTop sz="94365"/>
  </p:normalViewPr>
  <p:slideViewPr>
    <p:cSldViewPr snapToGrid="0" snapToObjects="1">
      <p:cViewPr varScale="1">
        <p:scale>
          <a:sx n="77" d="100"/>
          <a:sy n="77" d="100"/>
        </p:scale>
        <p:origin x="185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1/31/18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6</a:t>
            </a:fld>
            <a:endParaRPr lang="en-US"/>
          </a:p>
        </p:txBody>
      </p:sp>
    </p:spTree>
    <p:extLst>
      <p:ext uri="{BB962C8B-B14F-4D97-AF65-F5344CB8AC3E}">
        <p14:creationId xmlns:p14="http://schemas.microsoft.com/office/powerpoint/2010/main" val="243131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29</a:t>
            </a:fld>
            <a:endParaRPr lang="en-US"/>
          </a:p>
        </p:txBody>
      </p:sp>
    </p:spTree>
    <p:extLst>
      <p:ext uri="{BB962C8B-B14F-4D97-AF65-F5344CB8AC3E}">
        <p14:creationId xmlns:p14="http://schemas.microsoft.com/office/powerpoint/2010/main" val="238761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98</a:t>
            </a:fld>
            <a:endParaRPr lang="en-US"/>
          </a:p>
        </p:txBody>
      </p:sp>
    </p:spTree>
    <p:extLst>
      <p:ext uri="{BB962C8B-B14F-4D97-AF65-F5344CB8AC3E}">
        <p14:creationId xmlns:p14="http://schemas.microsoft.com/office/powerpoint/2010/main" val="115264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kpcb.com/internet-trends"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UC8GwG6srq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cms.ubc.c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youtu.be/HWtPPWi6OMQ"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1996"/>
            <a:ext cx="8646081" cy="2048933"/>
          </a:xfrm>
        </p:spPr>
        <p:txBody>
          <a:bodyPr>
            <a:noAutofit/>
          </a:bodyPr>
          <a:lstStyle/>
          <a:p>
            <a:pPr algn="ctr"/>
            <a:r>
              <a:rPr lang="en-US" sz="4800" b="1" dirty="0">
                <a:solidFill>
                  <a:srgbClr val="FFFF00"/>
                </a:solidFill>
              </a:rPr>
              <a:t>Telecommunications Policy</a:t>
            </a:r>
            <a:r>
              <a:rPr lang="en-US" sz="4800" b="1" dirty="0">
                <a:solidFill>
                  <a:schemeClr val="accent5"/>
                </a:solidFill>
              </a:rPr>
              <a:t>:</a:t>
            </a:r>
            <a:r>
              <a:rPr lang="en-US" sz="4800" b="1" dirty="0">
                <a:solidFill>
                  <a:srgbClr val="FFFF00"/>
                </a:solidFill>
              </a:rPr>
              <a:t> </a:t>
            </a:r>
            <a:r>
              <a:rPr lang="en-US" sz="4800" b="1" dirty="0">
                <a:solidFill>
                  <a:schemeClr val="bg1"/>
                </a:solidFill>
              </a:rPr>
              <a:t>Origins</a:t>
            </a:r>
            <a:r>
              <a:rPr lang="en-US" sz="4800" b="1" dirty="0">
                <a:solidFill>
                  <a:srgbClr val="FF0000"/>
                </a:solidFill>
              </a:rPr>
              <a:t> &amp; </a:t>
            </a:r>
            <a:r>
              <a:rPr lang="en-US" sz="4800" b="1" dirty="0">
                <a:solidFill>
                  <a:schemeClr val="bg1"/>
                </a:solidFill>
              </a:rPr>
              <a:t>Regulation</a:t>
            </a:r>
            <a:endParaRPr lang="en-US" sz="4800" b="1" dirty="0">
              <a:solidFill>
                <a:srgbClr val="3366FF"/>
              </a:solidFill>
              <a:latin typeface="+mn-lt"/>
              <a:cs typeface="Times New Roman"/>
            </a:endParaRPr>
          </a:p>
        </p:txBody>
      </p:sp>
      <p:sp>
        <p:nvSpPr>
          <p:cNvPr id="3" name="Content Placeholder 2"/>
          <p:cNvSpPr>
            <a:spLocks noGrp="1"/>
          </p:cNvSpPr>
          <p:nvPr>
            <p:ph sz="quarter" idx="10"/>
          </p:nvPr>
        </p:nvSpPr>
        <p:spPr>
          <a:xfrm>
            <a:off x="457199" y="2201333"/>
            <a:ext cx="8646081" cy="3897948"/>
          </a:xfrm>
        </p:spPr>
        <p:txBody>
          <a:bodyPr>
            <a:normAutofit fontScale="92500" lnSpcReduction="10000"/>
          </a:bodyPr>
          <a:lstStyle/>
          <a:p>
            <a:pPr marL="0" indent="0">
              <a:buNone/>
            </a:pPr>
            <a:r>
              <a:rPr lang="en-US" b="1" dirty="0">
                <a:solidFill>
                  <a:srgbClr val="CCFFCC"/>
                </a:solidFill>
                <a:cs typeface="Lucida Console"/>
              </a:rPr>
              <a:t>Talk 5</a:t>
            </a:r>
          </a:p>
          <a:p>
            <a:pPr marL="0" indent="0">
              <a:buNone/>
            </a:pPr>
            <a:r>
              <a:rPr lang="en-US" b="1" dirty="0">
                <a:solidFill>
                  <a:srgbClr val="CCFFCC"/>
                </a:solidFill>
                <a:cs typeface="Lucida Console"/>
              </a:rPr>
              <a:t>LAW 424 001</a:t>
            </a:r>
          </a:p>
          <a:p>
            <a:pPr marL="0" indent="0">
              <a:buNone/>
            </a:pPr>
            <a:r>
              <a:rPr lang="en-US" b="1" dirty="0">
                <a:solidFill>
                  <a:srgbClr val="CCFFCC"/>
                </a:solidFill>
                <a:cs typeface="Lucida Console"/>
              </a:rPr>
              <a:t>Communications Law 2.0</a:t>
            </a:r>
          </a:p>
          <a:p>
            <a:pPr marL="0" indent="0">
              <a:buNone/>
            </a:pPr>
            <a:r>
              <a:rPr lang="en-US" b="1" dirty="0">
                <a:solidFill>
                  <a:srgbClr val="CCFFCC"/>
                </a:solidFill>
                <a:cs typeface="Lucida Console"/>
              </a:rPr>
              <a:t>Allard School of Law, UBC</a:t>
            </a:r>
          </a:p>
          <a:p>
            <a:pPr marL="0" indent="0">
              <a:buNone/>
            </a:pPr>
            <a:r>
              <a:rPr lang="en-US" b="1" dirty="0">
                <a:solidFill>
                  <a:srgbClr val="CCFFCC"/>
                </a:solidFill>
                <a:cs typeface="Lucida Console"/>
              </a:rPr>
              <a:t>Spring, 2018</a:t>
            </a:r>
          </a:p>
          <a:p>
            <a:pPr marL="0" indent="0">
              <a:buNone/>
            </a:pPr>
            <a:endParaRPr lang="en-US" sz="4000" b="1" dirty="0">
              <a:solidFill>
                <a:schemeClr val="bg1"/>
              </a:solidFill>
              <a:latin typeface="+mn-lt"/>
              <a:cs typeface="Lucida Console"/>
            </a:endParaRPr>
          </a:p>
          <a:p>
            <a:pPr marL="0" indent="0">
              <a:buNone/>
            </a:pPr>
            <a:r>
              <a:rPr lang="en-US" sz="1800" dirty="0">
                <a:solidFill>
                  <a:srgbClr val="FFFFFF"/>
                </a:solidFill>
                <a:latin typeface="+mn-lt"/>
                <a:cs typeface="Lucida Console"/>
              </a:rPr>
              <a:t>Jon Festinger Q.C.</a:t>
            </a:r>
          </a:p>
          <a:p>
            <a:pPr marL="0" indent="0">
              <a:buNone/>
            </a:pPr>
            <a:r>
              <a:rPr lang="en-US" sz="1800" dirty="0">
                <a:solidFill>
                  <a:srgbClr val="FFFFFF"/>
                </a:solidFill>
                <a:latin typeface="+mn-lt"/>
                <a:cs typeface="Lucida Console"/>
              </a:rPr>
              <a:t>Centre for Digital Media</a:t>
            </a:r>
          </a:p>
          <a:p>
            <a:pPr marL="0" indent="0">
              <a:buNone/>
            </a:pPr>
            <a:r>
              <a:rPr lang="en-US" sz="1800" dirty="0">
                <a:solidFill>
                  <a:srgbClr val="FFFFFF"/>
                </a:solidFill>
                <a:latin typeface="+mn-lt"/>
                <a:cs typeface="Lucida Console"/>
              </a:rPr>
              <a:t>QMUL School of Law (CCLS)</a:t>
            </a:r>
          </a:p>
          <a:p>
            <a:pPr marL="0" indent="0">
              <a:buNone/>
            </a:pPr>
            <a:r>
              <a:rPr lang="en-US" sz="1800" dirty="0">
                <a:solidFill>
                  <a:srgbClr val="FFFFFF"/>
                </a:solidFill>
                <a:latin typeface="+mn-lt"/>
                <a:cs typeface="Lucida Console"/>
              </a:rPr>
              <a:t>Festinger Law &amp; Strategy </a:t>
            </a:r>
          </a:p>
          <a:p>
            <a:pPr marL="0" indent="0">
              <a:buNone/>
            </a:pPr>
            <a:r>
              <a:rPr lang="en-US" sz="1800" dirty="0">
                <a:solidFill>
                  <a:srgbClr val="FFFF00"/>
                </a:solidFill>
                <a:latin typeface="+mn-lt"/>
                <a:cs typeface="Lucida Console"/>
                <a:hlinkClick r:id="rId4"/>
              </a:rPr>
              <a:t>http://commlaw.allard.ubc</a:t>
            </a:r>
            <a:r>
              <a:rPr lang="en-US" sz="1800" dirty="0">
                <a:solidFill>
                  <a:srgbClr val="FFFF00"/>
                </a:solidFill>
                <a:latin typeface="+mn-lt"/>
                <a:cs typeface="Lucida Console"/>
              </a:rPr>
              <a:t> </a:t>
            </a:r>
          </a:p>
          <a:p>
            <a:pPr marL="0" indent="0">
              <a:buNone/>
            </a:pPr>
            <a:r>
              <a:rPr lang="en-US" sz="1800" dirty="0">
                <a:solidFill>
                  <a:srgbClr val="FFFFFF"/>
                </a:solidFill>
                <a:latin typeface="+mn-lt"/>
                <a:cs typeface="Lucida Console"/>
              </a:rPr>
              <a:t>@</a:t>
            </a:r>
            <a:r>
              <a:rPr lang="en-US" sz="1800" dirty="0" err="1">
                <a:solidFill>
                  <a:srgbClr val="FFFFFF"/>
                </a:solidFill>
                <a:latin typeface="+mn-lt"/>
                <a:cs typeface="Lucida Console"/>
              </a:rPr>
              <a:t>jonfestinger</a:t>
            </a:r>
            <a:endParaRPr lang="en-US" sz="1800" dirty="0">
              <a:solidFill>
                <a:srgbClr val="FFFFFF"/>
              </a:solidFill>
              <a:latin typeface="+mn-lt"/>
              <a:cs typeface="Lucida Console"/>
            </a:endParaRPr>
          </a:p>
          <a:p>
            <a:pPr marL="0" indent="0">
              <a:buNone/>
            </a:pPr>
            <a:r>
              <a:rPr lang="en-US" sz="1800" dirty="0">
                <a:solidFill>
                  <a:srgbClr val="FFFF00"/>
                </a:solidFill>
                <a:latin typeface="+mn-lt"/>
                <a:cs typeface="Lucida Console"/>
                <a:hlinkClick r:id="rId5"/>
              </a:rPr>
              <a:t>jon_festinger@thecdm.ca</a:t>
            </a:r>
            <a:endParaRPr lang="en-US" sz="1800"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22429" y="3631800"/>
            <a:ext cx="2384718" cy="1858747"/>
          </a:xfrm>
          <a:prstGeom prst="rect">
            <a:avLst/>
          </a:prstGeom>
        </p:spPr>
      </p:pic>
    </p:spTree>
    <p:extLst>
      <p:ext uri="{BB962C8B-B14F-4D97-AF65-F5344CB8AC3E}">
        <p14:creationId xmlns:p14="http://schemas.microsoft.com/office/powerpoint/2010/main" val="191566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B1FA-97BE-C34A-A611-EC093D26CC2A}"/>
              </a:ext>
            </a:extLst>
          </p:cNvPr>
          <p:cNvSpPr>
            <a:spLocks noGrp="1"/>
          </p:cNvSpPr>
          <p:nvPr>
            <p:ph type="title"/>
          </p:nvPr>
        </p:nvSpPr>
        <p:spPr>
          <a:xfrm>
            <a:off x="0" y="0"/>
            <a:ext cx="9144000" cy="1342593"/>
          </a:xfrm>
        </p:spPr>
        <p:txBody>
          <a:bodyPr>
            <a:noAutofit/>
          </a:bodyPr>
          <a:lstStyle/>
          <a:p>
            <a:pPr algn="ctr"/>
            <a:r>
              <a:rPr lang="en-CA" sz="4400" b="1" dirty="0">
                <a:solidFill>
                  <a:srgbClr val="FFFF00"/>
                </a:solidFill>
              </a:rPr>
              <a:t>In-Class Group Exercise</a:t>
            </a:r>
            <a:r>
              <a:rPr lang="en-CA" sz="4400" b="1" dirty="0">
                <a:solidFill>
                  <a:srgbClr val="FF0000"/>
                </a:solidFill>
              </a:rPr>
              <a:t>:</a:t>
            </a:r>
            <a:r>
              <a:rPr lang="en-CA" sz="4400" b="1" dirty="0">
                <a:solidFill>
                  <a:srgbClr val="FFFF00"/>
                </a:solidFill>
              </a:rPr>
              <a:t> STEP </a:t>
            </a:r>
            <a:r>
              <a:rPr lang="en-CA" sz="4400" b="1" dirty="0">
                <a:solidFill>
                  <a:schemeClr val="bg1"/>
                </a:solidFill>
              </a:rPr>
              <a:t>1</a:t>
            </a:r>
            <a:endParaRPr lang="en-US" sz="4400" b="1" dirty="0">
              <a:solidFill>
                <a:schemeClr val="bg1"/>
              </a:solidFill>
            </a:endParaRPr>
          </a:p>
        </p:txBody>
      </p:sp>
      <p:pic>
        <p:nvPicPr>
          <p:cNvPr id="6" name="Picture 5">
            <a:extLst>
              <a:ext uri="{FF2B5EF4-FFF2-40B4-BE49-F238E27FC236}">
                <a16:creationId xmlns:a16="http://schemas.microsoft.com/office/drawing/2014/main" id="{4D17A3B1-8455-6B49-AB6A-15622D36ED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0918" y="1342593"/>
            <a:ext cx="6407821" cy="4259948"/>
          </a:xfrm>
          <a:prstGeom prst="rect">
            <a:avLst/>
          </a:prstGeom>
        </p:spPr>
      </p:pic>
    </p:spTree>
    <p:extLst>
      <p:ext uri="{BB962C8B-B14F-4D97-AF65-F5344CB8AC3E}">
        <p14:creationId xmlns:p14="http://schemas.microsoft.com/office/powerpoint/2010/main" val="25305267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1391" y="0"/>
            <a:ext cx="8842609" cy="6629309"/>
          </a:xfrm>
        </p:spPr>
        <p:txBody>
          <a:bodyPr>
            <a:normAutofit/>
          </a:bodyPr>
          <a:lstStyle/>
          <a:p>
            <a:pPr marL="0" indent="0">
              <a:buNone/>
            </a:pPr>
            <a:r>
              <a:rPr lang="en-US" sz="3600" dirty="0">
                <a:solidFill>
                  <a:srgbClr val="FFFF00"/>
                </a:solidFill>
              </a:rPr>
              <a:t>1980 </a:t>
            </a:r>
            <a:r>
              <a:rPr lang="en-US" sz="3600" dirty="0">
                <a:solidFill>
                  <a:schemeClr val="accent5"/>
                </a:solidFill>
              </a:rPr>
              <a:t>Terminal Attachment allowed </a:t>
            </a:r>
            <a:r>
              <a:rPr lang="en-US" sz="3600" dirty="0">
                <a:solidFill>
                  <a:schemeClr val="bg1"/>
                </a:solidFill>
              </a:rPr>
              <a:t>in Canada by CRTC in CRTC 1980-82. Network harm “concerns” dealt with through Industry Canada equipment certification.</a:t>
            </a:r>
            <a:endParaRPr lang="en-US" sz="3600" dirty="0">
              <a:solidFill>
                <a:srgbClr val="FFFF00"/>
              </a:solidFill>
            </a:endParaRPr>
          </a:p>
          <a:p>
            <a:pPr marL="0" indent="0">
              <a:buNone/>
            </a:pPr>
            <a:r>
              <a:rPr lang="en-US" sz="3600" dirty="0">
                <a:solidFill>
                  <a:srgbClr val="FFFF00"/>
                </a:solidFill>
              </a:rPr>
              <a:t>1982</a:t>
            </a:r>
            <a:r>
              <a:rPr lang="en-US" sz="3600" dirty="0">
                <a:solidFill>
                  <a:srgbClr val="FFFFFF"/>
                </a:solidFill>
              </a:rPr>
              <a:t> </a:t>
            </a:r>
            <a:r>
              <a:rPr lang="en-CA" sz="3600" dirty="0">
                <a:solidFill>
                  <a:schemeClr val="bg1"/>
                </a:solidFill>
              </a:rPr>
              <a:t>Longstanding anti-trust concerns in the U.S. resulted in a consent decree </a:t>
            </a:r>
            <a:r>
              <a:rPr lang="en-CA" sz="3600" dirty="0">
                <a:solidFill>
                  <a:srgbClr val="FFFF00"/>
                </a:solidFill>
              </a:rPr>
              <a:t>breaking up of AT&amp;T into regional RBOC’s</a:t>
            </a:r>
            <a:r>
              <a:rPr lang="en-CA" sz="3600" dirty="0">
                <a:solidFill>
                  <a:schemeClr val="bg1"/>
                </a:solidFill>
              </a:rPr>
              <a:t>. Monopoly regulation shifted to promotion of competition as the means to protect consumers. </a:t>
            </a:r>
            <a:endParaRPr lang="en-US" sz="3600" dirty="0">
              <a:solidFill>
                <a:schemeClr val="bg1"/>
              </a:solidFill>
            </a:endParaRPr>
          </a:p>
          <a:p>
            <a:pPr marL="0" indent="0">
              <a:buNone/>
            </a:pPr>
            <a:r>
              <a:rPr lang="en-US" sz="3600" dirty="0">
                <a:solidFill>
                  <a:srgbClr val="FFFF00"/>
                </a:solidFill>
              </a:rPr>
              <a:t>1984 </a:t>
            </a:r>
            <a:r>
              <a:rPr lang="en-US" sz="3600" dirty="0">
                <a:solidFill>
                  <a:srgbClr val="CCFFCC"/>
                </a:solidFill>
              </a:rPr>
              <a:t>Wireless comes to Canada</a:t>
            </a:r>
            <a:r>
              <a:rPr lang="en-US" sz="3600" dirty="0">
                <a:solidFill>
                  <a:schemeClr val="bg1"/>
                </a:solidFill>
              </a:rPr>
              <a:t>, </a:t>
            </a:r>
            <a:r>
              <a:rPr lang="en-US" sz="3600" dirty="0" err="1">
                <a:solidFill>
                  <a:schemeClr val="bg1"/>
                </a:solidFill>
              </a:rPr>
              <a:t>Cantel</a:t>
            </a:r>
            <a:r>
              <a:rPr lang="en-US" sz="3600" dirty="0">
                <a:solidFill>
                  <a:schemeClr val="bg1"/>
                </a:solidFill>
              </a:rPr>
              <a:t>/Rogers licensed by CRTC.</a:t>
            </a:r>
          </a:p>
          <a:p>
            <a:pPr marL="0" indent="0">
              <a:buNone/>
            </a:pPr>
            <a:endParaRPr lang="en-US" dirty="0"/>
          </a:p>
        </p:txBody>
      </p:sp>
    </p:spTree>
    <p:extLst>
      <p:ext uri="{BB962C8B-B14F-4D97-AF65-F5344CB8AC3E}">
        <p14:creationId xmlns:p14="http://schemas.microsoft.com/office/powerpoint/2010/main" val="20516717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8285"/>
            <a:ext cx="8686800" cy="5639218"/>
          </a:xfrm>
        </p:spPr>
        <p:txBody>
          <a:bodyPr>
            <a:normAutofit lnSpcReduction="10000"/>
          </a:bodyPr>
          <a:lstStyle/>
          <a:p>
            <a:pPr marL="0" indent="0">
              <a:buNone/>
            </a:pPr>
            <a:r>
              <a:rPr lang="en-US" sz="3600" dirty="0">
                <a:solidFill>
                  <a:srgbClr val="FFFF00"/>
                </a:solidFill>
              </a:rPr>
              <a:t>1985 </a:t>
            </a:r>
            <a:r>
              <a:rPr lang="en-US" sz="3600" dirty="0">
                <a:solidFill>
                  <a:srgbClr val="CCFFCC"/>
                </a:solidFill>
              </a:rPr>
              <a:t>CNCP denied entry into facilities-based long distance market due to concerns about the impact of competition </a:t>
            </a:r>
            <a:r>
              <a:rPr lang="en-US" sz="3600" dirty="0">
                <a:solidFill>
                  <a:schemeClr val="bg1"/>
                </a:solidFill>
              </a:rPr>
              <a:t>on residential rates</a:t>
            </a:r>
            <a:endParaRPr lang="en-US" sz="3600" dirty="0">
              <a:solidFill>
                <a:srgbClr val="FFFF00"/>
              </a:solidFill>
            </a:endParaRPr>
          </a:p>
          <a:p>
            <a:pPr marL="0" indent="0">
              <a:buNone/>
            </a:pPr>
            <a:r>
              <a:rPr lang="en-US" sz="3600" dirty="0">
                <a:solidFill>
                  <a:srgbClr val="FFFF00"/>
                </a:solidFill>
              </a:rPr>
              <a:t>1987</a:t>
            </a:r>
            <a:r>
              <a:rPr lang="en-US" sz="3600" dirty="0">
                <a:solidFill>
                  <a:schemeClr val="bg1"/>
                </a:solidFill>
              </a:rPr>
              <a:t> </a:t>
            </a:r>
            <a:r>
              <a:rPr lang="en-US" sz="3600" dirty="0">
                <a:solidFill>
                  <a:srgbClr val="FFFF00"/>
                </a:solidFill>
              </a:rPr>
              <a:t>Long Distance Resale in Canada </a:t>
            </a:r>
            <a:r>
              <a:rPr lang="en-US" sz="3600" dirty="0">
                <a:solidFill>
                  <a:schemeClr val="bg1"/>
                </a:solidFill>
              </a:rPr>
              <a:t>(resellers typically owned switches, but not long distance transmission lines.</a:t>
            </a:r>
          </a:p>
          <a:p>
            <a:pPr marL="0" indent="0">
              <a:buNone/>
            </a:pPr>
            <a:r>
              <a:rPr lang="en-US" sz="3600" dirty="0">
                <a:solidFill>
                  <a:srgbClr val="FFFF00"/>
                </a:solidFill>
              </a:rPr>
              <a:t>1992</a:t>
            </a:r>
            <a:r>
              <a:rPr lang="en-US" sz="3600" dirty="0">
                <a:solidFill>
                  <a:schemeClr val="bg1"/>
                </a:solidFill>
              </a:rPr>
              <a:t> </a:t>
            </a:r>
            <a:r>
              <a:rPr lang="en-US" sz="3600" dirty="0">
                <a:solidFill>
                  <a:srgbClr val="CCFFCC"/>
                </a:solidFill>
              </a:rPr>
              <a:t>Long Distance Facilities Based competition allowed in Canada</a:t>
            </a:r>
            <a:r>
              <a:rPr lang="en-US" sz="3600" dirty="0">
                <a:solidFill>
                  <a:schemeClr val="bg1"/>
                </a:solidFill>
              </a:rPr>
              <a:t>. </a:t>
            </a:r>
            <a:r>
              <a:rPr lang="en-US" sz="3600" dirty="0" err="1">
                <a:solidFill>
                  <a:schemeClr val="bg1"/>
                </a:solidFill>
              </a:rPr>
              <a:t>Unitel</a:t>
            </a:r>
            <a:r>
              <a:rPr lang="en-US" sz="3600" dirty="0">
                <a:solidFill>
                  <a:schemeClr val="bg1"/>
                </a:solidFill>
              </a:rPr>
              <a:t> (successor to CNCP) allowed to interconnect. Price wars follow. Long distance competition was never really successful. Today rates are low because the competitive pressures from new technologies.</a:t>
            </a:r>
          </a:p>
          <a:p>
            <a:pPr marL="0" indent="0">
              <a:buNone/>
            </a:pPr>
            <a:endParaRPr lang="en-US" dirty="0"/>
          </a:p>
        </p:txBody>
      </p:sp>
    </p:spTree>
    <p:extLst>
      <p:ext uri="{BB962C8B-B14F-4D97-AF65-F5344CB8AC3E}">
        <p14:creationId xmlns:p14="http://schemas.microsoft.com/office/powerpoint/2010/main" val="39803123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58336" y="473521"/>
            <a:ext cx="8611184" cy="5789885"/>
          </a:xfrm>
        </p:spPr>
        <p:txBody>
          <a:bodyPr>
            <a:normAutofit/>
          </a:bodyPr>
          <a:lstStyle/>
          <a:p>
            <a:pPr marL="0" indent="0">
              <a:buNone/>
            </a:pPr>
            <a:r>
              <a:rPr lang="en-US" sz="4000" dirty="0">
                <a:solidFill>
                  <a:srgbClr val="FFFF00"/>
                </a:solidFill>
              </a:rPr>
              <a:t>1993</a:t>
            </a:r>
            <a:r>
              <a:rPr lang="en-US" sz="4000" dirty="0">
                <a:solidFill>
                  <a:schemeClr val="bg1"/>
                </a:solidFill>
              </a:rPr>
              <a:t> CRTC </a:t>
            </a:r>
            <a:r>
              <a:rPr lang="en-US" sz="4000" dirty="0">
                <a:solidFill>
                  <a:srgbClr val="FF0000"/>
                </a:solidFill>
              </a:rPr>
              <a:t>forbore</a:t>
            </a:r>
            <a:r>
              <a:rPr lang="en-US" sz="4000" dirty="0">
                <a:solidFill>
                  <a:schemeClr val="bg1"/>
                </a:solidFill>
              </a:rPr>
              <a:t> from wireless regulation.</a:t>
            </a:r>
          </a:p>
          <a:p>
            <a:pPr marL="0" indent="0">
              <a:buNone/>
            </a:pPr>
            <a:r>
              <a:rPr lang="en-US" sz="4000" dirty="0">
                <a:solidFill>
                  <a:srgbClr val="FFFF00"/>
                </a:solidFill>
              </a:rPr>
              <a:t>1994 </a:t>
            </a:r>
            <a:r>
              <a:rPr lang="en-US" sz="4000" dirty="0">
                <a:solidFill>
                  <a:schemeClr val="bg1"/>
                </a:solidFill>
              </a:rPr>
              <a:t>Rate Base/Rate of Return Regulation replaced by a Price Cap Regime </a:t>
            </a:r>
            <a:r>
              <a:rPr lang="en-US" sz="4000" dirty="0">
                <a:solidFill>
                  <a:srgbClr val="FF0000"/>
                </a:solidFill>
                <a:sym typeface="Wingdings"/>
              </a:rPr>
              <a:t> </a:t>
            </a:r>
            <a:r>
              <a:rPr lang="en-US" sz="4000" dirty="0">
                <a:solidFill>
                  <a:schemeClr val="bg1"/>
                </a:solidFill>
              </a:rPr>
              <a:t>Inflation-related formula sets upper limits of rates</a:t>
            </a:r>
            <a:r>
              <a:rPr lang="en-US" sz="4000" dirty="0">
                <a:solidFill>
                  <a:srgbClr val="FF0000"/>
                </a:solidFill>
              </a:rPr>
              <a:t> </a:t>
            </a:r>
            <a:r>
              <a:rPr lang="en-US" sz="4000" dirty="0">
                <a:solidFill>
                  <a:srgbClr val="FF0000"/>
                </a:solidFill>
                <a:sym typeface="Wingdings"/>
              </a:rPr>
              <a:t> </a:t>
            </a:r>
            <a:r>
              <a:rPr lang="en-US" sz="4000" dirty="0">
                <a:solidFill>
                  <a:srgbClr val="FFFF00"/>
                </a:solidFill>
              </a:rPr>
              <a:t>Principles established to allow competitors to access incumbents “essential facilities”</a:t>
            </a:r>
            <a:r>
              <a:rPr lang="en-US" sz="4000" dirty="0">
                <a:solidFill>
                  <a:schemeClr val="bg1"/>
                </a:solidFill>
              </a:rPr>
              <a:t> at cost-based rates.</a:t>
            </a:r>
          </a:p>
          <a:p>
            <a:pPr marL="0" indent="0">
              <a:buNone/>
            </a:pPr>
            <a:endParaRPr lang="en-US" dirty="0"/>
          </a:p>
        </p:txBody>
      </p:sp>
    </p:spTree>
    <p:extLst>
      <p:ext uri="{BB962C8B-B14F-4D97-AF65-F5344CB8AC3E}">
        <p14:creationId xmlns:p14="http://schemas.microsoft.com/office/powerpoint/2010/main" val="33172720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30475"/>
            <a:ext cx="8686800" cy="5746837"/>
          </a:xfrm>
        </p:spPr>
        <p:txBody>
          <a:bodyPr>
            <a:normAutofit lnSpcReduction="10000"/>
          </a:bodyPr>
          <a:lstStyle/>
          <a:p>
            <a:pPr marL="0" indent="0">
              <a:buNone/>
            </a:pPr>
            <a:r>
              <a:rPr lang="en-US" sz="3500" dirty="0">
                <a:solidFill>
                  <a:srgbClr val="CCFFCC"/>
                </a:solidFill>
              </a:rPr>
              <a:t>1997 Local Competition </a:t>
            </a:r>
            <a:r>
              <a:rPr lang="en-US" sz="3500" dirty="0">
                <a:solidFill>
                  <a:schemeClr val="bg1"/>
                </a:solidFill>
              </a:rPr>
              <a:t>(voice  &amp; data including internet) in Canada. Called for extensive </a:t>
            </a:r>
            <a:r>
              <a:rPr lang="en-US" sz="3500" dirty="0">
                <a:solidFill>
                  <a:srgbClr val="FFFF00"/>
                </a:solidFill>
              </a:rPr>
              <a:t>unbundling of </a:t>
            </a:r>
            <a:r>
              <a:rPr lang="en-US" sz="3500" dirty="0">
                <a:solidFill>
                  <a:schemeClr val="bg1"/>
                </a:solidFill>
              </a:rPr>
              <a:t>“</a:t>
            </a:r>
            <a:r>
              <a:rPr lang="en-US" sz="3500" dirty="0">
                <a:solidFill>
                  <a:srgbClr val="FFFF00"/>
                </a:solidFill>
              </a:rPr>
              <a:t>essential facilities</a:t>
            </a:r>
            <a:r>
              <a:rPr lang="en-US" sz="3500" dirty="0">
                <a:solidFill>
                  <a:schemeClr val="bg1"/>
                </a:solidFill>
              </a:rPr>
              <a:t>”. Followed by rapidly growing competition from </a:t>
            </a:r>
            <a:r>
              <a:rPr lang="en-US" sz="3500" dirty="0" err="1">
                <a:solidFill>
                  <a:schemeClr val="bg1"/>
                </a:solidFill>
              </a:rPr>
              <a:t>cableco’s</a:t>
            </a:r>
            <a:r>
              <a:rPr lang="en-US" sz="3500" dirty="0">
                <a:solidFill>
                  <a:schemeClr val="bg1"/>
                </a:solidFill>
              </a:rPr>
              <a:t> as they already had a 2</a:t>
            </a:r>
            <a:r>
              <a:rPr lang="en-US" sz="3500" baseline="30000" dirty="0">
                <a:solidFill>
                  <a:schemeClr val="bg1"/>
                </a:solidFill>
              </a:rPr>
              <a:t>nd</a:t>
            </a:r>
            <a:r>
              <a:rPr lang="en-US" sz="3500" dirty="0">
                <a:solidFill>
                  <a:schemeClr val="bg1"/>
                </a:solidFill>
              </a:rPr>
              <a:t> wire to the home.</a:t>
            </a:r>
            <a:endParaRPr lang="en-US" sz="3500" dirty="0">
              <a:solidFill>
                <a:srgbClr val="FFFF00"/>
              </a:solidFill>
            </a:endParaRPr>
          </a:p>
          <a:p>
            <a:pPr marL="0" indent="0">
              <a:buNone/>
            </a:pPr>
            <a:r>
              <a:rPr lang="en-US" sz="3500" dirty="0">
                <a:solidFill>
                  <a:srgbClr val="FFFF00"/>
                </a:solidFill>
              </a:rPr>
              <a:t>2006</a:t>
            </a:r>
            <a:r>
              <a:rPr lang="en-US" sz="3500" dirty="0">
                <a:solidFill>
                  <a:srgbClr val="FFFFFF"/>
                </a:solidFill>
              </a:rPr>
              <a:t> Cabinet issues Telecom Policy Direction</a:t>
            </a:r>
          </a:p>
          <a:p>
            <a:r>
              <a:rPr lang="en-US" sz="3500" dirty="0">
                <a:solidFill>
                  <a:schemeClr val="bg1"/>
                </a:solidFill>
              </a:rPr>
              <a:t>“</a:t>
            </a:r>
            <a:r>
              <a:rPr lang="en-US" sz="3500" dirty="0">
                <a:solidFill>
                  <a:srgbClr val="FFFF00"/>
                </a:solidFill>
              </a:rPr>
              <a:t>rely on market forces to maximum extent </a:t>
            </a:r>
            <a:r>
              <a:rPr lang="en-US" sz="3500" dirty="0">
                <a:solidFill>
                  <a:schemeClr val="bg1"/>
                </a:solidFill>
              </a:rPr>
              <a:t>feasible”</a:t>
            </a:r>
          </a:p>
          <a:p>
            <a:r>
              <a:rPr lang="en-US" sz="3500" dirty="0">
                <a:solidFill>
                  <a:schemeClr val="bg1"/>
                </a:solidFill>
              </a:rPr>
              <a:t>CRTC measures to be efficient &amp; proportionate</a:t>
            </a:r>
          </a:p>
          <a:p>
            <a:r>
              <a:rPr lang="en-US" sz="3500" dirty="0">
                <a:solidFill>
                  <a:schemeClr val="bg1"/>
                </a:solidFill>
              </a:rPr>
              <a:t>Generally streamline regulatory process </a:t>
            </a:r>
            <a:r>
              <a:rPr lang="en-CA" sz="3500" dirty="0">
                <a:solidFill>
                  <a:schemeClr val="bg1"/>
                </a:solidFill>
              </a:rPr>
              <a:t>services</a:t>
            </a:r>
            <a:endParaRPr lang="en-CA" dirty="0"/>
          </a:p>
          <a:p>
            <a:pPr marL="0" indent="0">
              <a:buNone/>
            </a:pPr>
            <a:endParaRPr lang="en-US" dirty="0">
              <a:solidFill>
                <a:srgbClr val="FFFF00"/>
              </a:solidFill>
            </a:endParaRPr>
          </a:p>
        </p:txBody>
      </p:sp>
    </p:spTree>
    <p:extLst>
      <p:ext uri="{BB962C8B-B14F-4D97-AF65-F5344CB8AC3E}">
        <p14:creationId xmlns:p14="http://schemas.microsoft.com/office/powerpoint/2010/main" val="12027784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65903"/>
            <a:ext cx="8455374" cy="5553124"/>
          </a:xfrm>
        </p:spPr>
        <p:txBody>
          <a:bodyPr>
            <a:noAutofit/>
          </a:bodyPr>
          <a:lstStyle/>
          <a:p>
            <a:pPr marL="0" indent="0">
              <a:buNone/>
            </a:pPr>
            <a:r>
              <a:rPr lang="en-US" sz="3600" dirty="0">
                <a:solidFill>
                  <a:srgbClr val="FFFF00"/>
                </a:solidFill>
              </a:rPr>
              <a:t>2008</a:t>
            </a:r>
            <a:r>
              <a:rPr lang="en-US" sz="3600" dirty="0">
                <a:solidFill>
                  <a:schemeClr val="bg1"/>
                </a:solidFill>
              </a:rPr>
              <a:t> Traffic Throttling complaint</a:t>
            </a:r>
          </a:p>
          <a:p>
            <a:pPr marL="0" indent="0">
              <a:buNone/>
            </a:pPr>
            <a:r>
              <a:rPr lang="en-US" sz="3600" dirty="0">
                <a:solidFill>
                  <a:srgbClr val="FFFF00"/>
                </a:solidFill>
              </a:rPr>
              <a:t>2009 </a:t>
            </a:r>
            <a:r>
              <a:rPr lang="en-US" sz="3600" dirty="0">
                <a:solidFill>
                  <a:schemeClr val="bg1"/>
                </a:solidFill>
              </a:rPr>
              <a:t>CRTC </a:t>
            </a:r>
            <a:r>
              <a:rPr lang="en-US" sz="3600" dirty="0">
                <a:solidFill>
                  <a:schemeClr val="accent5"/>
                </a:solidFill>
              </a:rPr>
              <a:t>Internet Traffic Management Practices </a:t>
            </a:r>
            <a:r>
              <a:rPr lang="en-US" sz="3600" dirty="0">
                <a:solidFill>
                  <a:schemeClr val="bg1"/>
                </a:solidFill>
              </a:rPr>
              <a:t>(ITMP’s) Policy</a:t>
            </a:r>
          </a:p>
          <a:p>
            <a:r>
              <a:rPr lang="en-US" sz="3600" dirty="0">
                <a:solidFill>
                  <a:schemeClr val="bg1"/>
                </a:solidFill>
              </a:rPr>
              <a:t>Prior approval of discriminatory wholesale ITMP’s</a:t>
            </a:r>
          </a:p>
          <a:p>
            <a:r>
              <a:rPr lang="en-US" sz="3600" dirty="0">
                <a:solidFill>
                  <a:schemeClr val="bg1"/>
                </a:solidFill>
              </a:rPr>
              <a:t>Primary </a:t>
            </a:r>
            <a:r>
              <a:rPr lang="en-US" sz="3600" dirty="0">
                <a:solidFill>
                  <a:srgbClr val="FFFF00"/>
                </a:solidFill>
              </a:rPr>
              <a:t>ISP’s must show valid reasons for discriminatory ITMP’s </a:t>
            </a:r>
            <a:r>
              <a:rPr lang="en-US" sz="3600" dirty="0">
                <a:solidFill>
                  <a:schemeClr val="bg1"/>
                </a:solidFill>
              </a:rPr>
              <a:t>&amp; limit harm </a:t>
            </a:r>
          </a:p>
          <a:p>
            <a:r>
              <a:rPr lang="en-US" sz="3600" dirty="0">
                <a:solidFill>
                  <a:schemeClr val="bg1"/>
                </a:solidFill>
              </a:rPr>
              <a:t>Preference for economic over technical ITMP’s</a:t>
            </a:r>
          </a:p>
          <a:p>
            <a:r>
              <a:rPr lang="en-US" sz="3600" dirty="0">
                <a:solidFill>
                  <a:schemeClr val="bg1"/>
                </a:solidFill>
              </a:rPr>
              <a:t>Disclosure to retail consumers</a:t>
            </a:r>
          </a:p>
        </p:txBody>
      </p:sp>
    </p:spTree>
    <p:extLst>
      <p:ext uri="{BB962C8B-B14F-4D97-AF65-F5344CB8AC3E}">
        <p14:creationId xmlns:p14="http://schemas.microsoft.com/office/powerpoint/2010/main" val="34731425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51998"/>
            <a:ext cx="8686800" cy="5274136"/>
          </a:xfrm>
        </p:spPr>
        <p:txBody>
          <a:bodyPr/>
          <a:lstStyle/>
          <a:p>
            <a:pPr marL="0" indent="0">
              <a:buNone/>
            </a:pPr>
            <a:r>
              <a:rPr lang="en-US" sz="4000" dirty="0">
                <a:solidFill>
                  <a:srgbClr val="FFFF00"/>
                </a:solidFill>
              </a:rPr>
              <a:t>2014 </a:t>
            </a:r>
            <a:r>
              <a:rPr lang="en-US" sz="4000" dirty="0">
                <a:solidFill>
                  <a:schemeClr val="bg1"/>
                </a:solidFill>
              </a:rPr>
              <a:t>CRTC Wireless Code</a:t>
            </a:r>
          </a:p>
          <a:p>
            <a:pPr marL="0" indent="0">
              <a:buNone/>
            </a:pPr>
            <a:r>
              <a:rPr lang="en-US" sz="4000" dirty="0">
                <a:solidFill>
                  <a:srgbClr val="FFFF00"/>
                </a:solidFill>
              </a:rPr>
              <a:t>2016  </a:t>
            </a:r>
            <a:r>
              <a:rPr lang="en-CA" sz="4000" dirty="0">
                <a:solidFill>
                  <a:srgbClr val="FFFFFF"/>
                </a:solidFill>
              </a:rPr>
              <a:t>Tel</a:t>
            </a:r>
            <a:r>
              <a:rPr lang="en-CA" sz="4000" dirty="0">
                <a:solidFill>
                  <a:schemeClr val="bg1"/>
                </a:solidFill>
              </a:rPr>
              <a:t>ecom Regulatory Policy CRTC 2016-496, </a:t>
            </a:r>
            <a:r>
              <a:rPr lang="en-CA" sz="4000" dirty="0">
                <a:solidFill>
                  <a:srgbClr val="FFFF00"/>
                </a:solidFill>
              </a:rPr>
              <a:t>Modern telecommunications services – The path forward for Canada’s digital economy </a:t>
            </a:r>
            <a:r>
              <a:rPr lang="en-CA" sz="4000" dirty="0">
                <a:solidFill>
                  <a:srgbClr val="FF0000"/>
                </a:solidFill>
                <a:sym typeface="Wingdings"/>
              </a:rPr>
              <a:t> Broadband internet access as a basic telecommunications service</a:t>
            </a:r>
            <a:endParaRPr lang="en-CA" sz="4000" dirty="0">
              <a:solidFill>
                <a:srgbClr val="FF0000"/>
              </a:solidFill>
            </a:endParaRPr>
          </a:p>
          <a:p>
            <a:pPr marL="0" indent="0">
              <a:buNone/>
            </a:pPr>
            <a:endParaRPr lang="en-US" sz="4000" dirty="0"/>
          </a:p>
          <a:p>
            <a:pPr marL="0" indent="0">
              <a:buNone/>
            </a:pPr>
            <a:endParaRPr lang="en-US" dirty="0"/>
          </a:p>
        </p:txBody>
      </p:sp>
    </p:spTree>
    <p:extLst>
      <p:ext uri="{BB962C8B-B14F-4D97-AF65-F5344CB8AC3E}">
        <p14:creationId xmlns:p14="http://schemas.microsoft.com/office/powerpoint/2010/main" val="1958157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fontScale="90000"/>
          </a:bodyPr>
          <a:lstStyle/>
          <a:p>
            <a:pPr algn="ctr"/>
            <a:r>
              <a:rPr lang="en-US" b="1" dirty="0">
                <a:solidFill>
                  <a:srgbClr val="FF0000"/>
                </a:solidFill>
                <a:sym typeface="Wingdings"/>
              </a:rPr>
              <a:t> </a:t>
            </a:r>
            <a:r>
              <a:rPr lang="en-US" b="1" dirty="0">
                <a:solidFill>
                  <a:srgbClr val="FFFF00"/>
                </a:solidFill>
              </a:rPr>
              <a:t>Telecommunications Policy</a:t>
            </a:r>
            <a:br>
              <a:rPr lang="en-US" b="1" dirty="0">
                <a:solidFill>
                  <a:srgbClr val="FFFF00"/>
                </a:solidFill>
              </a:rPr>
            </a:br>
            <a:r>
              <a:rPr lang="en-US" b="1" dirty="0">
                <a:solidFill>
                  <a:srgbClr val="92D050"/>
                </a:solidFill>
              </a:rPr>
              <a:t>PRINCIPLES </a:t>
            </a:r>
            <a:r>
              <a:rPr lang="en-US" b="1" dirty="0">
                <a:solidFill>
                  <a:srgbClr val="FFFF00"/>
                </a:solidFill>
              </a:rPr>
              <a:t> </a:t>
            </a:r>
            <a:r>
              <a:rPr lang="en-US" b="1" dirty="0">
                <a:solidFill>
                  <a:srgbClr val="FF0000"/>
                </a:solidFill>
                <a:sym typeface="Wingdings"/>
              </a:rPr>
              <a:t> </a:t>
            </a:r>
            <a:endParaRPr lang="en-US"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33416572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506661"/>
          </a:xfrm>
        </p:spPr>
        <p:txBody>
          <a:bodyPr>
            <a:noAutofit/>
          </a:bodyPr>
          <a:lstStyle/>
          <a:p>
            <a:r>
              <a:rPr lang="en-US" sz="3900" dirty="0">
                <a:solidFill>
                  <a:schemeClr val="bg1"/>
                </a:solidFill>
                <a:latin typeface="American Typewriter"/>
                <a:cs typeface="American Typewriter"/>
              </a:rPr>
              <a:t>Why were/are Telecommunications </a:t>
            </a:r>
            <a:br>
              <a:rPr lang="en-US" sz="3900" dirty="0">
                <a:solidFill>
                  <a:schemeClr val="bg1"/>
                </a:solidFill>
                <a:latin typeface="American Typewriter"/>
                <a:cs typeface="American Typewriter"/>
              </a:rPr>
            </a:br>
            <a:r>
              <a:rPr lang="en-US" sz="3900" dirty="0">
                <a:solidFill>
                  <a:schemeClr val="bg1"/>
                </a:solidFill>
                <a:latin typeface="American Typewriter"/>
                <a:cs typeface="American Typewriter"/>
              </a:rPr>
              <a:t>Services Regulated? </a:t>
            </a:r>
          </a:p>
        </p:txBody>
      </p:sp>
      <p:sp>
        <p:nvSpPr>
          <p:cNvPr id="3" name="Content Placeholder 2"/>
          <p:cNvSpPr>
            <a:spLocks noGrp="1"/>
          </p:cNvSpPr>
          <p:nvPr>
            <p:ph sz="quarter" idx="10"/>
          </p:nvPr>
        </p:nvSpPr>
        <p:spPr>
          <a:xfrm>
            <a:off x="457200" y="1700375"/>
            <a:ext cx="8686800" cy="4455413"/>
          </a:xfrm>
        </p:spPr>
        <p:txBody>
          <a:bodyPr>
            <a:normAutofit/>
          </a:bodyPr>
          <a:lstStyle/>
          <a:p>
            <a:r>
              <a:rPr lang="en-US" sz="3800" dirty="0">
                <a:solidFill>
                  <a:schemeClr val="bg1"/>
                </a:solidFill>
                <a:latin typeface="Arial" charset="0"/>
              </a:rPr>
              <a:t>“</a:t>
            </a:r>
            <a:r>
              <a:rPr lang="en-US" sz="3800" dirty="0">
                <a:solidFill>
                  <a:srgbClr val="FF0000"/>
                </a:solidFill>
                <a:latin typeface="Arial" charset="0"/>
              </a:rPr>
              <a:t>Natural monopoly</a:t>
            </a:r>
            <a:r>
              <a:rPr lang="en-US" sz="3800" dirty="0">
                <a:solidFill>
                  <a:schemeClr val="bg1"/>
                </a:solidFill>
                <a:latin typeface="Arial" charset="0"/>
              </a:rPr>
              <a:t>” given economies of scale for network infrastructure </a:t>
            </a:r>
            <a:r>
              <a:rPr lang="en-US" sz="3800" dirty="0">
                <a:solidFill>
                  <a:srgbClr val="FF0000"/>
                </a:solidFill>
                <a:latin typeface="Arial" charset="0"/>
              </a:rPr>
              <a:t>?</a:t>
            </a:r>
          </a:p>
          <a:p>
            <a:r>
              <a:rPr lang="en-US" sz="3800" dirty="0">
                <a:solidFill>
                  <a:schemeClr val="bg1"/>
                </a:solidFill>
                <a:latin typeface="Arial" charset="0"/>
              </a:rPr>
              <a:t>Shift from </a:t>
            </a:r>
            <a:r>
              <a:rPr lang="en-US" sz="3800" dirty="0">
                <a:solidFill>
                  <a:srgbClr val="FF0000"/>
                </a:solidFill>
                <a:latin typeface="Arial" charset="0"/>
              </a:rPr>
              <a:t>monopoly</a:t>
            </a:r>
            <a:r>
              <a:rPr lang="en-US" sz="3800" dirty="0">
                <a:solidFill>
                  <a:schemeClr val="bg1"/>
                </a:solidFill>
                <a:latin typeface="Arial" charset="0"/>
              </a:rPr>
              <a:t> </a:t>
            </a:r>
            <a:r>
              <a:rPr lang="en-US" sz="3800" dirty="0">
                <a:solidFill>
                  <a:srgbClr val="FFFF00"/>
                </a:solidFill>
                <a:latin typeface="Arial" charset="0"/>
              </a:rPr>
              <a:t>towards competition (</a:t>
            </a:r>
            <a:r>
              <a:rPr lang="en-US" sz="3800" i="1" dirty="0">
                <a:solidFill>
                  <a:schemeClr val="bg1"/>
                </a:solidFill>
                <a:latin typeface="Arial" charset="0"/>
              </a:rPr>
              <a:t>1984 forward</a:t>
            </a:r>
            <a:r>
              <a:rPr lang="en-US" sz="3800" dirty="0">
                <a:solidFill>
                  <a:srgbClr val="FFFF00"/>
                </a:solidFill>
                <a:latin typeface="Arial" charset="0"/>
              </a:rPr>
              <a:t>)</a:t>
            </a:r>
          </a:p>
          <a:p>
            <a:r>
              <a:rPr lang="en-US" sz="3800" dirty="0">
                <a:solidFill>
                  <a:schemeClr val="bg1"/>
                </a:solidFill>
                <a:latin typeface="Arial" charset="0"/>
              </a:rPr>
              <a:t>Myths and memes of the information economy </a:t>
            </a:r>
            <a:r>
              <a:rPr lang="en-US" sz="3800" dirty="0">
                <a:solidFill>
                  <a:schemeClr val="bg1"/>
                </a:solidFill>
                <a:latin typeface="Arial" charset="0"/>
                <a:sym typeface="Wingdings"/>
              </a:rPr>
              <a:t></a:t>
            </a:r>
            <a:r>
              <a:rPr lang="en-US" sz="3800" dirty="0">
                <a:solidFill>
                  <a:schemeClr val="bg1"/>
                </a:solidFill>
                <a:latin typeface="Arial" charset="0"/>
              </a:rPr>
              <a:t> “</a:t>
            </a:r>
            <a:r>
              <a:rPr lang="en-US" sz="3800" dirty="0">
                <a:solidFill>
                  <a:srgbClr val="FFFF00"/>
                </a:solidFill>
                <a:latin typeface="Arial" charset="0"/>
              </a:rPr>
              <a:t>The Information Highway</a:t>
            </a:r>
            <a:r>
              <a:rPr lang="en-US" sz="3800" dirty="0">
                <a:solidFill>
                  <a:schemeClr val="bg1"/>
                </a:solidFill>
                <a:latin typeface="Arial" charset="0"/>
              </a:rPr>
              <a:t>”</a:t>
            </a:r>
          </a:p>
          <a:p>
            <a:r>
              <a:rPr lang="en-US" sz="3800" dirty="0">
                <a:solidFill>
                  <a:schemeClr val="bg1"/>
                </a:solidFill>
                <a:latin typeface="Arial" charset="0"/>
              </a:rPr>
              <a:t>Security &amp; Sovereignty </a:t>
            </a:r>
            <a:endParaRPr lang="en-CA" sz="3800" dirty="0">
              <a:solidFill>
                <a:schemeClr val="bg1"/>
              </a:solidFill>
              <a:latin typeface="Arial" charset="0"/>
            </a:endParaRPr>
          </a:p>
          <a:p>
            <a:pPr marL="0" indent="0">
              <a:buNone/>
            </a:pPr>
            <a:endParaRPr lang="en-US" dirty="0"/>
          </a:p>
        </p:txBody>
      </p:sp>
    </p:spTree>
    <p:extLst>
      <p:ext uri="{BB962C8B-B14F-4D97-AF65-F5344CB8AC3E}">
        <p14:creationId xmlns:p14="http://schemas.microsoft.com/office/powerpoint/2010/main" val="26640694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7"/>
            <a:ext cx="8229600" cy="749594"/>
          </a:xfrm>
        </p:spPr>
        <p:txBody>
          <a:bodyPr>
            <a:normAutofit fontScale="90000"/>
          </a:bodyPr>
          <a:lstStyle/>
          <a:p>
            <a:r>
              <a:rPr lang="en-US" b="1" dirty="0">
                <a:solidFill>
                  <a:srgbClr val="FFFF00"/>
                </a:solidFill>
              </a:rPr>
              <a:t>Telecom Act</a:t>
            </a:r>
          </a:p>
        </p:txBody>
      </p:sp>
      <p:sp>
        <p:nvSpPr>
          <p:cNvPr id="3" name="Content Placeholder 2"/>
          <p:cNvSpPr>
            <a:spLocks noGrp="1"/>
          </p:cNvSpPr>
          <p:nvPr>
            <p:ph sz="quarter" idx="10"/>
          </p:nvPr>
        </p:nvSpPr>
        <p:spPr>
          <a:xfrm>
            <a:off x="457200" y="753331"/>
            <a:ext cx="8686800" cy="5165696"/>
          </a:xfrm>
        </p:spPr>
        <p:txBody>
          <a:bodyPr>
            <a:normAutofit/>
          </a:bodyPr>
          <a:lstStyle/>
          <a:p>
            <a:pPr marL="0" indent="0">
              <a:buNone/>
            </a:pPr>
            <a:r>
              <a:rPr lang="en-CA" sz="2900" dirty="0">
                <a:solidFill>
                  <a:srgbClr val="FFFF00"/>
                </a:solidFill>
              </a:rPr>
              <a:t>7. </a:t>
            </a:r>
            <a:r>
              <a:rPr lang="en-CA" sz="2900" dirty="0">
                <a:solidFill>
                  <a:schemeClr val="bg1"/>
                </a:solidFill>
              </a:rPr>
              <a:t>Telecom policy </a:t>
            </a:r>
            <a:r>
              <a:rPr lang="en-CA" sz="2900" dirty="0">
                <a:solidFill>
                  <a:srgbClr val="FF0000"/>
                </a:solidFill>
              </a:rPr>
              <a:t>objectives</a:t>
            </a:r>
          </a:p>
          <a:p>
            <a:pPr marL="0" indent="0">
              <a:buNone/>
            </a:pPr>
            <a:r>
              <a:rPr lang="en-CA" sz="2900" dirty="0">
                <a:solidFill>
                  <a:srgbClr val="FFFF00"/>
                </a:solidFill>
              </a:rPr>
              <a:t>24. </a:t>
            </a:r>
            <a:r>
              <a:rPr lang="en-CA" sz="2900" dirty="0">
                <a:solidFill>
                  <a:schemeClr val="bg1"/>
                </a:solidFill>
              </a:rPr>
              <a:t>Services to be offered under CRTC-approved tariffs</a:t>
            </a:r>
          </a:p>
          <a:p>
            <a:pPr marL="0" indent="0">
              <a:buNone/>
            </a:pPr>
            <a:r>
              <a:rPr lang="en-CA" sz="2900" dirty="0">
                <a:solidFill>
                  <a:srgbClr val="FFFF00"/>
                </a:solidFill>
              </a:rPr>
              <a:t>27(1) </a:t>
            </a:r>
            <a:r>
              <a:rPr lang="en-CA" sz="2900" dirty="0">
                <a:solidFill>
                  <a:schemeClr val="bg1"/>
                </a:solidFill>
              </a:rPr>
              <a:t>Rates to be </a:t>
            </a:r>
            <a:r>
              <a:rPr lang="en-CA" sz="2900" dirty="0">
                <a:solidFill>
                  <a:srgbClr val="FF0000"/>
                </a:solidFill>
              </a:rPr>
              <a:t>just &amp; reasonable</a:t>
            </a:r>
          </a:p>
          <a:p>
            <a:pPr marL="0" indent="0">
              <a:buNone/>
            </a:pPr>
            <a:r>
              <a:rPr lang="en-CA" sz="2900" dirty="0">
                <a:solidFill>
                  <a:srgbClr val="FFFF00"/>
                </a:solidFill>
              </a:rPr>
              <a:t>27(2) </a:t>
            </a:r>
            <a:r>
              <a:rPr lang="en-CA" sz="2900" dirty="0">
                <a:solidFill>
                  <a:srgbClr val="FF0000"/>
                </a:solidFill>
              </a:rPr>
              <a:t>No unjust discrimination </a:t>
            </a:r>
            <a:r>
              <a:rPr lang="en-CA" sz="2900" dirty="0">
                <a:solidFill>
                  <a:schemeClr val="bg1"/>
                </a:solidFill>
              </a:rPr>
              <a:t>against </a:t>
            </a:r>
            <a:r>
              <a:rPr lang="en-CA" sz="2900" dirty="0">
                <a:solidFill>
                  <a:srgbClr val="FF0000"/>
                </a:solidFill>
              </a:rPr>
              <a:t>or undue preferences</a:t>
            </a:r>
            <a:r>
              <a:rPr lang="en-CA" sz="2900" dirty="0">
                <a:solidFill>
                  <a:schemeClr val="bg1"/>
                </a:solidFill>
              </a:rPr>
              <a:t> toward any person</a:t>
            </a:r>
          </a:p>
          <a:p>
            <a:pPr marL="0" indent="0">
              <a:buNone/>
            </a:pPr>
            <a:r>
              <a:rPr lang="en-CA" sz="2900" dirty="0">
                <a:solidFill>
                  <a:srgbClr val="FFFF00"/>
                </a:solidFill>
              </a:rPr>
              <a:t>34. </a:t>
            </a:r>
            <a:r>
              <a:rPr lang="en-CA" sz="2900" dirty="0">
                <a:solidFill>
                  <a:schemeClr val="bg1"/>
                </a:solidFill>
              </a:rPr>
              <a:t>CRTC </a:t>
            </a:r>
            <a:r>
              <a:rPr lang="en-CA" sz="2900" dirty="0">
                <a:solidFill>
                  <a:srgbClr val="FF0000"/>
                </a:solidFill>
              </a:rPr>
              <a:t>forbearance</a:t>
            </a:r>
            <a:r>
              <a:rPr lang="en-CA" sz="2900" dirty="0">
                <a:solidFill>
                  <a:schemeClr val="bg1"/>
                </a:solidFill>
              </a:rPr>
              <a:t> power (to be used, e.g. where competition is sufficient to protect consumers)</a:t>
            </a:r>
          </a:p>
          <a:p>
            <a:pPr marL="0" indent="0">
              <a:buNone/>
            </a:pPr>
            <a:r>
              <a:rPr lang="en-CA" sz="2900" dirty="0">
                <a:solidFill>
                  <a:srgbClr val="FFFF00"/>
                </a:solidFill>
              </a:rPr>
              <a:t>36. </a:t>
            </a:r>
            <a:r>
              <a:rPr lang="en-CA" sz="2900" dirty="0">
                <a:solidFill>
                  <a:schemeClr val="bg1"/>
                </a:solidFill>
              </a:rPr>
              <a:t>Carriers </a:t>
            </a:r>
            <a:r>
              <a:rPr lang="en-CA" sz="2900" dirty="0">
                <a:solidFill>
                  <a:srgbClr val="FF0000"/>
                </a:solidFill>
              </a:rPr>
              <a:t>not to control content </a:t>
            </a:r>
            <a:r>
              <a:rPr lang="en-CA" sz="2900" dirty="0">
                <a:solidFill>
                  <a:schemeClr val="bg1"/>
                </a:solidFill>
              </a:rPr>
              <a:t>or influence meaning of telecoms carried for public</a:t>
            </a:r>
          </a:p>
          <a:p>
            <a:pPr marL="0" indent="0">
              <a:buNone/>
            </a:pPr>
            <a:r>
              <a:rPr lang="en-CA" sz="2900" dirty="0">
                <a:solidFill>
                  <a:srgbClr val="FFFF00"/>
                </a:solidFill>
              </a:rPr>
              <a:t>40. </a:t>
            </a:r>
            <a:r>
              <a:rPr lang="en-CA" sz="2900" dirty="0">
                <a:solidFill>
                  <a:srgbClr val="FF0000"/>
                </a:solidFill>
              </a:rPr>
              <a:t>Interconnection</a:t>
            </a:r>
            <a:r>
              <a:rPr lang="en-CA" sz="2900" dirty="0">
                <a:solidFill>
                  <a:schemeClr val="bg1"/>
                </a:solidFill>
              </a:rPr>
              <a:t> orders</a:t>
            </a:r>
          </a:p>
          <a:p>
            <a:pPr marL="0" indent="0">
              <a:buNone/>
            </a:pPr>
            <a:endParaRPr lang="en-US" dirty="0"/>
          </a:p>
        </p:txBody>
      </p:sp>
    </p:spTree>
    <p:extLst>
      <p:ext uri="{BB962C8B-B14F-4D97-AF65-F5344CB8AC3E}">
        <p14:creationId xmlns:p14="http://schemas.microsoft.com/office/powerpoint/2010/main" val="23448678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br>
              <a:rPr lang="en-CA" dirty="0"/>
            </a:br>
            <a:r>
              <a:rPr lang="en-CA" b="1" dirty="0">
                <a:solidFill>
                  <a:srgbClr val="FFFF00"/>
                </a:solidFill>
                <a:latin typeface="+mn-lt"/>
              </a:rPr>
              <a:t>Forbearance</a:t>
            </a:r>
            <a:br>
              <a:rPr lang="en-CA" dirty="0">
                <a:solidFill>
                  <a:srgbClr val="FFFF00"/>
                </a:solidFill>
              </a:rPr>
            </a:br>
            <a:endParaRPr lang="en-US" dirty="0">
              <a:solidFill>
                <a:srgbClr val="FFFF00"/>
              </a:solidFill>
            </a:endParaRPr>
          </a:p>
        </p:txBody>
      </p:sp>
      <p:sp>
        <p:nvSpPr>
          <p:cNvPr id="3" name="Content Placeholder 2"/>
          <p:cNvSpPr>
            <a:spLocks noGrp="1"/>
          </p:cNvSpPr>
          <p:nvPr>
            <p:ph sz="quarter" idx="10"/>
          </p:nvPr>
        </p:nvSpPr>
        <p:spPr>
          <a:xfrm>
            <a:off x="457200" y="1015999"/>
            <a:ext cx="8686800" cy="4924551"/>
          </a:xfrm>
        </p:spPr>
        <p:txBody>
          <a:bodyPr>
            <a:normAutofit/>
          </a:bodyPr>
          <a:lstStyle/>
          <a:p>
            <a:r>
              <a:rPr lang="en-CA" sz="3200" dirty="0">
                <a:solidFill>
                  <a:srgbClr val="FFFFFF"/>
                </a:solidFill>
              </a:rPr>
              <a:t>CRTC </a:t>
            </a:r>
            <a:r>
              <a:rPr lang="en-CA" sz="3200" dirty="0">
                <a:solidFill>
                  <a:srgbClr val="FF0000"/>
                </a:solidFill>
              </a:rPr>
              <a:t>may forbear </a:t>
            </a:r>
            <a:r>
              <a:rPr lang="en-CA" sz="3200" dirty="0">
                <a:solidFill>
                  <a:srgbClr val="FFFFFF"/>
                </a:solidFill>
              </a:rPr>
              <a:t>where it finds that this will be consistent with telecom policy objectives and </a:t>
            </a:r>
            <a:r>
              <a:rPr lang="en-CA" sz="3200" dirty="0">
                <a:solidFill>
                  <a:srgbClr val="FF0000"/>
                </a:solidFill>
              </a:rPr>
              <a:t>shall forbear </a:t>
            </a:r>
            <a:r>
              <a:rPr lang="en-CA" sz="3200" dirty="0">
                <a:solidFill>
                  <a:srgbClr val="FFFF00"/>
                </a:solidFill>
              </a:rPr>
              <a:t>where the service in question “is or will be subject to competition sufficient to protect the interests of users”</a:t>
            </a:r>
          </a:p>
          <a:p>
            <a:r>
              <a:rPr lang="en-CA" sz="3200" dirty="0">
                <a:solidFill>
                  <a:srgbClr val="FFFFFF"/>
                </a:solidFill>
              </a:rPr>
              <a:t>CRTC may forbear partially</a:t>
            </a:r>
          </a:p>
          <a:p>
            <a:r>
              <a:rPr lang="en-CA" sz="3200" dirty="0">
                <a:solidFill>
                  <a:srgbClr val="FFFFFF"/>
                </a:solidFill>
              </a:rPr>
              <a:t>Forbearance covers conditions of service, tariffs, carrier-access agreements etc.</a:t>
            </a:r>
          </a:p>
          <a:p>
            <a:r>
              <a:rPr lang="en-CA" sz="3200" dirty="0">
                <a:solidFill>
                  <a:srgbClr val="FFFFFF"/>
                </a:solidFill>
              </a:rPr>
              <a:t>CRTC developed principles governing the introduction of forbearance, including market share and market power analysis</a:t>
            </a:r>
          </a:p>
          <a:p>
            <a:pPr marL="0" indent="0">
              <a:buNone/>
            </a:pPr>
            <a:endParaRPr lang="en-US" dirty="0"/>
          </a:p>
        </p:txBody>
      </p:sp>
    </p:spTree>
    <p:extLst>
      <p:ext uri="{BB962C8B-B14F-4D97-AF65-F5344CB8AC3E}">
        <p14:creationId xmlns:p14="http://schemas.microsoft.com/office/powerpoint/2010/main" val="116722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20860"/>
            <a:ext cx="8229600" cy="5357425"/>
          </a:xfrm>
        </p:spPr>
        <p:txBody>
          <a:bodyPr>
            <a:noAutofit/>
          </a:bodyPr>
          <a:lstStyle/>
          <a:p>
            <a:pPr marL="0" indent="0" algn="ctr">
              <a:buNone/>
            </a:pPr>
            <a:r>
              <a:rPr lang="en-US" sz="9600" dirty="0">
                <a:solidFill>
                  <a:srgbClr val="92D050"/>
                </a:solidFill>
              </a:rPr>
              <a:t>Invent a </a:t>
            </a:r>
            <a:r>
              <a:rPr lang="en-US" sz="9600" dirty="0">
                <a:solidFill>
                  <a:srgbClr val="00B0F0"/>
                </a:solidFill>
              </a:rPr>
              <a:t>media technology </a:t>
            </a:r>
            <a:r>
              <a:rPr lang="en-US" sz="9600" dirty="0">
                <a:solidFill>
                  <a:srgbClr val="92D050"/>
                </a:solidFill>
              </a:rPr>
              <a:t>that will impact the </a:t>
            </a:r>
            <a:r>
              <a:rPr lang="en-US" sz="9600" dirty="0">
                <a:solidFill>
                  <a:schemeClr val="accent4">
                    <a:lumMod val="60000"/>
                    <a:lumOff val="40000"/>
                  </a:schemeClr>
                </a:solidFill>
              </a:rPr>
              <a:t>world</a:t>
            </a:r>
            <a:r>
              <a:rPr lang="en-US" sz="9600" dirty="0">
                <a:solidFill>
                  <a:srgbClr val="92D050"/>
                </a:solidFill>
              </a:rPr>
              <a:t> </a:t>
            </a:r>
            <a:r>
              <a:rPr lang="mr-IN" sz="9600" dirty="0">
                <a:solidFill>
                  <a:schemeClr val="bg1"/>
                </a:solidFill>
              </a:rPr>
              <a:t>…</a:t>
            </a:r>
            <a:endParaRPr lang="en-US" sz="9600" dirty="0">
              <a:solidFill>
                <a:schemeClr val="bg1"/>
              </a:solidFill>
            </a:endParaRPr>
          </a:p>
        </p:txBody>
      </p:sp>
    </p:spTree>
    <p:extLst>
      <p:ext uri="{BB962C8B-B14F-4D97-AF65-F5344CB8AC3E}">
        <p14:creationId xmlns:p14="http://schemas.microsoft.com/office/powerpoint/2010/main" val="23706577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7"/>
            <a:ext cx="8229600" cy="1016000"/>
          </a:xfrm>
        </p:spPr>
        <p:txBody>
          <a:bodyPr>
            <a:normAutofit/>
          </a:bodyPr>
          <a:lstStyle/>
          <a:p>
            <a:r>
              <a:rPr lang="en-US" sz="4400" b="1" dirty="0">
                <a:solidFill>
                  <a:srgbClr val="FFFF00"/>
                </a:solidFill>
              </a:rPr>
              <a:t>CRTC Telecom Processes</a:t>
            </a:r>
          </a:p>
        </p:txBody>
      </p:sp>
      <p:sp>
        <p:nvSpPr>
          <p:cNvPr id="3" name="Content Placeholder 2"/>
          <p:cNvSpPr>
            <a:spLocks noGrp="1"/>
          </p:cNvSpPr>
          <p:nvPr>
            <p:ph sz="quarter" idx="10"/>
          </p:nvPr>
        </p:nvSpPr>
        <p:spPr>
          <a:xfrm>
            <a:off x="457200" y="1355995"/>
            <a:ext cx="8686800" cy="4563032"/>
          </a:xfrm>
        </p:spPr>
        <p:txBody>
          <a:bodyPr>
            <a:normAutofit/>
          </a:bodyPr>
          <a:lstStyle/>
          <a:p>
            <a:r>
              <a:rPr lang="en-US" sz="3600" dirty="0">
                <a:solidFill>
                  <a:schemeClr val="bg1"/>
                </a:solidFill>
              </a:rPr>
              <a:t>2011 Rules of Procedure</a:t>
            </a:r>
          </a:p>
          <a:p>
            <a:r>
              <a:rPr lang="en-US" sz="3600" dirty="0">
                <a:solidFill>
                  <a:schemeClr val="bg1"/>
                </a:solidFill>
              </a:rPr>
              <a:t>Tariff filing process </a:t>
            </a:r>
            <a:r>
              <a:rPr lang="en-US" sz="3600" dirty="0">
                <a:solidFill>
                  <a:schemeClr val="bg1"/>
                </a:solidFill>
                <a:sym typeface="Wingdings"/>
              </a:rPr>
              <a:t> now streamlined</a:t>
            </a:r>
          </a:p>
          <a:p>
            <a:r>
              <a:rPr lang="en-US" sz="3600" dirty="0">
                <a:solidFill>
                  <a:schemeClr val="bg1"/>
                </a:solidFill>
                <a:sym typeface="Wingdings"/>
              </a:rPr>
              <a:t>Forbearance from most retail tariff regulation</a:t>
            </a:r>
          </a:p>
          <a:p>
            <a:r>
              <a:rPr lang="en-US" sz="3600" dirty="0">
                <a:solidFill>
                  <a:schemeClr val="bg1"/>
                </a:solidFill>
                <a:sym typeface="Wingdings"/>
              </a:rPr>
              <a:t>Mostly “</a:t>
            </a:r>
            <a:r>
              <a:rPr lang="en-US" sz="3600" dirty="0">
                <a:solidFill>
                  <a:srgbClr val="FFFF00"/>
                </a:solidFill>
                <a:sym typeface="Wingdings"/>
              </a:rPr>
              <a:t>paper hearings</a:t>
            </a:r>
            <a:r>
              <a:rPr lang="en-US" sz="3600" dirty="0">
                <a:solidFill>
                  <a:schemeClr val="bg1"/>
                </a:solidFill>
                <a:sym typeface="Wingdings"/>
              </a:rPr>
              <a:t>”</a:t>
            </a:r>
          </a:p>
          <a:p>
            <a:r>
              <a:rPr lang="en-US" sz="3600" dirty="0">
                <a:solidFill>
                  <a:schemeClr val="bg1"/>
                </a:solidFill>
                <a:sym typeface="Wingdings"/>
              </a:rPr>
              <a:t>Policy hearings are more common</a:t>
            </a:r>
          </a:p>
          <a:p>
            <a:r>
              <a:rPr lang="en-US" sz="3600" dirty="0">
                <a:solidFill>
                  <a:srgbClr val="FFFF00"/>
                </a:solidFill>
                <a:sym typeface="Wingdings"/>
              </a:rPr>
              <a:t>Move towards ADR </a:t>
            </a:r>
            <a:r>
              <a:rPr lang="en-US" sz="3600" dirty="0">
                <a:solidFill>
                  <a:schemeClr val="bg1"/>
                </a:solidFill>
                <a:sym typeface="Wingdings"/>
              </a:rPr>
              <a:t>&amp; expedited hearings or argument only hearing</a:t>
            </a:r>
            <a:endParaRPr lang="en-US" sz="3600" dirty="0">
              <a:solidFill>
                <a:schemeClr val="bg1"/>
              </a:solidFill>
            </a:endParaRPr>
          </a:p>
        </p:txBody>
      </p:sp>
    </p:spTree>
    <p:extLst>
      <p:ext uri="{BB962C8B-B14F-4D97-AF65-F5344CB8AC3E}">
        <p14:creationId xmlns:p14="http://schemas.microsoft.com/office/powerpoint/2010/main" val="1350794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br>
              <a:rPr lang="en-US" dirty="0"/>
            </a:br>
            <a:r>
              <a:rPr lang="en-US" sz="4900" b="1" dirty="0">
                <a:solidFill>
                  <a:srgbClr val="FFFF00"/>
                </a:solidFill>
              </a:rPr>
              <a:t>Telecom Act: Policy Powers</a:t>
            </a:r>
            <a:br>
              <a:rPr lang="en-US" sz="4900" b="1" dirty="0">
                <a:solidFill>
                  <a:srgbClr val="FFFF00"/>
                </a:solidFill>
              </a:rPr>
            </a:br>
            <a:endParaRPr lang="en-US" sz="4900" b="1" dirty="0">
              <a:solidFill>
                <a:srgbClr val="FFFF00"/>
              </a:solidFill>
            </a:endParaRPr>
          </a:p>
        </p:txBody>
      </p:sp>
      <p:sp>
        <p:nvSpPr>
          <p:cNvPr id="3" name="Content Placeholder 2"/>
          <p:cNvSpPr>
            <a:spLocks noGrp="1"/>
          </p:cNvSpPr>
          <p:nvPr>
            <p:ph sz="quarter" idx="10"/>
          </p:nvPr>
        </p:nvSpPr>
        <p:spPr>
          <a:xfrm>
            <a:off x="457200" y="1015999"/>
            <a:ext cx="8498430" cy="4881503"/>
          </a:xfrm>
        </p:spPr>
        <p:txBody>
          <a:bodyPr>
            <a:noAutofit/>
          </a:bodyPr>
          <a:lstStyle/>
          <a:p>
            <a:pPr marL="0" indent="0">
              <a:lnSpc>
                <a:spcPct val="90000"/>
              </a:lnSpc>
              <a:buNone/>
            </a:pPr>
            <a:r>
              <a:rPr lang="en-US" sz="3700" dirty="0">
                <a:solidFill>
                  <a:srgbClr val="4BACC6"/>
                </a:solidFill>
              </a:rPr>
              <a:t>S. 8</a:t>
            </a:r>
            <a:r>
              <a:rPr lang="en-US" sz="3700" dirty="0">
                <a:solidFill>
                  <a:srgbClr val="FFFF00"/>
                </a:solidFill>
              </a:rPr>
              <a:t>,</a:t>
            </a:r>
            <a:r>
              <a:rPr lang="en-US" sz="3700" dirty="0">
                <a:solidFill>
                  <a:srgbClr val="4BACC6"/>
                </a:solidFill>
              </a:rPr>
              <a:t> 10</a:t>
            </a:r>
            <a:r>
              <a:rPr lang="en-US" sz="3700" dirty="0">
                <a:solidFill>
                  <a:srgbClr val="FFFF00"/>
                </a:solidFill>
              </a:rPr>
              <a:t>:</a:t>
            </a:r>
            <a:r>
              <a:rPr lang="en-US" sz="3700" dirty="0">
                <a:solidFill>
                  <a:schemeClr val="bg1"/>
                </a:solidFill>
              </a:rPr>
              <a:t> Governor in Council (</a:t>
            </a:r>
            <a:r>
              <a:rPr lang="en-US" sz="3700" dirty="0" err="1">
                <a:solidFill>
                  <a:schemeClr val="bg1"/>
                </a:solidFill>
              </a:rPr>
              <a:t>GiC</a:t>
            </a:r>
            <a:r>
              <a:rPr lang="en-US" sz="3700" dirty="0">
                <a:solidFill>
                  <a:schemeClr val="bg1"/>
                </a:solidFill>
              </a:rPr>
              <a:t>) </a:t>
            </a:r>
            <a:r>
              <a:rPr lang="en-US" sz="3700" dirty="0">
                <a:solidFill>
                  <a:srgbClr val="FFFF00"/>
                </a:solidFill>
              </a:rPr>
              <a:t>Policy Direction Power </a:t>
            </a:r>
            <a:r>
              <a:rPr lang="en-US" sz="3700" dirty="0">
                <a:solidFill>
                  <a:schemeClr val="bg1"/>
                </a:solidFill>
              </a:rPr>
              <a:t>- proposed order to be discussed with CRTC, </a:t>
            </a:r>
            <a:r>
              <a:rPr lang="en-US" sz="3700" dirty="0" err="1">
                <a:solidFill>
                  <a:schemeClr val="bg1"/>
                </a:solidFill>
              </a:rPr>
              <a:t>Gazetted</a:t>
            </a:r>
            <a:r>
              <a:rPr lang="en-US" sz="3700" dirty="0">
                <a:solidFill>
                  <a:schemeClr val="bg1"/>
                </a:solidFill>
              </a:rPr>
              <a:t> &amp; referred to Parliamentary Committee</a:t>
            </a:r>
          </a:p>
          <a:p>
            <a:pPr marL="0" indent="0">
              <a:lnSpc>
                <a:spcPct val="90000"/>
              </a:lnSpc>
              <a:buNone/>
            </a:pPr>
            <a:r>
              <a:rPr lang="en-US" sz="3700" dirty="0">
                <a:solidFill>
                  <a:srgbClr val="4BACC6"/>
                </a:solidFill>
              </a:rPr>
              <a:t>S. 12</a:t>
            </a:r>
            <a:r>
              <a:rPr lang="en-US" sz="3700" dirty="0">
                <a:solidFill>
                  <a:srgbClr val="FFFF00"/>
                </a:solidFill>
              </a:rPr>
              <a:t>:</a:t>
            </a:r>
            <a:r>
              <a:rPr lang="en-US" sz="3700" dirty="0">
                <a:solidFill>
                  <a:schemeClr val="bg1"/>
                </a:solidFill>
              </a:rPr>
              <a:t> </a:t>
            </a:r>
            <a:r>
              <a:rPr lang="en-US" sz="3700" dirty="0" err="1">
                <a:solidFill>
                  <a:schemeClr val="bg1"/>
                </a:solidFill>
              </a:rPr>
              <a:t>GiC</a:t>
            </a:r>
            <a:r>
              <a:rPr lang="en-US" sz="3700" dirty="0">
                <a:solidFill>
                  <a:schemeClr val="bg1"/>
                </a:solidFill>
              </a:rPr>
              <a:t> Power to vary, rescind or refer back CRTC decisions - within 1 year </a:t>
            </a:r>
          </a:p>
          <a:p>
            <a:pPr marL="0" indent="0">
              <a:lnSpc>
                <a:spcPct val="90000"/>
              </a:lnSpc>
              <a:buNone/>
            </a:pPr>
            <a:r>
              <a:rPr lang="en-US" sz="3700" dirty="0">
                <a:solidFill>
                  <a:srgbClr val="4BACC6"/>
                </a:solidFill>
              </a:rPr>
              <a:t>S. 14</a:t>
            </a:r>
            <a:r>
              <a:rPr lang="en-US" sz="3700" dirty="0">
                <a:solidFill>
                  <a:srgbClr val="FFFF00"/>
                </a:solidFill>
              </a:rPr>
              <a:t>:</a:t>
            </a:r>
            <a:r>
              <a:rPr lang="en-US" sz="3700" dirty="0">
                <a:solidFill>
                  <a:schemeClr val="bg1"/>
                </a:solidFill>
              </a:rPr>
              <a:t> May order CRTC </a:t>
            </a:r>
            <a:r>
              <a:rPr lang="en-US" sz="3700" dirty="0">
                <a:solidFill>
                  <a:srgbClr val="FFFFFF"/>
                </a:solidFill>
              </a:rPr>
              <a:t>to report on any matter under Telecom Act or Special Act</a:t>
            </a:r>
          </a:p>
        </p:txBody>
      </p:sp>
    </p:spTree>
    <p:extLst>
      <p:ext uri="{BB962C8B-B14F-4D97-AF65-F5344CB8AC3E}">
        <p14:creationId xmlns:p14="http://schemas.microsoft.com/office/powerpoint/2010/main" val="9172887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47735" cy="1334472"/>
          </a:xfrm>
        </p:spPr>
        <p:txBody>
          <a:bodyPr>
            <a:noAutofit/>
          </a:bodyPr>
          <a:lstStyle/>
          <a:p>
            <a:pPr algn="ctr"/>
            <a:r>
              <a:rPr lang="en-US" sz="4400" b="1" dirty="0">
                <a:solidFill>
                  <a:srgbClr val="FFFF00"/>
                </a:solidFill>
              </a:rPr>
              <a:t>Policy parameters </a:t>
            </a:r>
            <a:r>
              <a:rPr lang="en-US" sz="4400" b="1" dirty="0">
                <a:solidFill>
                  <a:srgbClr val="FFFFFF"/>
                </a:solidFill>
              </a:rPr>
              <a:t>of </a:t>
            </a:r>
            <a:br>
              <a:rPr lang="en-US" sz="4400" b="1" dirty="0">
                <a:solidFill>
                  <a:srgbClr val="FFFFFF"/>
                </a:solidFill>
              </a:rPr>
            </a:br>
            <a:r>
              <a:rPr lang="en-US" sz="4400" b="1" dirty="0">
                <a:solidFill>
                  <a:srgbClr val="FFFF00"/>
                </a:solidFill>
              </a:rPr>
              <a:t>telecom regulation</a:t>
            </a:r>
          </a:p>
        </p:txBody>
      </p:sp>
      <p:sp>
        <p:nvSpPr>
          <p:cNvPr id="3" name="Content Placeholder 2"/>
          <p:cNvSpPr>
            <a:spLocks noGrp="1"/>
          </p:cNvSpPr>
          <p:nvPr>
            <p:ph sz="quarter" idx="10"/>
          </p:nvPr>
        </p:nvSpPr>
        <p:spPr>
          <a:xfrm>
            <a:off x="457200" y="1506660"/>
            <a:ext cx="8686800" cy="4455415"/>
          </a:xfrm>
        </p:spPr>
        <p:txBody>
          <a:bodyPr>
            <a:normAutofit/>
          </a:bodyPr>
          <a:lstStyle/>
          <a:p>
            <a:r>
              <a:rPr lang="en-US" sz="4000" dirty="0">
                <a:solidFill>
                  <a:schemeClr val="bg1"/>
                </a:solidFill>
              </a:rPr>
              <a:t>Canadian Ownership</a:t>
            </a:r>
          </a:p>
          <a:p>
            <a:r>
              <a:rPr lang="en-US" sz="4000" dirty="0">
                <a:solidFill>
                  <a:srgbClr val="FFFF00"/>
                </a:solidFill>
              </a:rPr>
              <a:t>Universal Service</a:t>
            </a:r>
          </a:p>
          <a:p>
            <a:r>
              <a:rPr lang="en-US" sz="4000" dirty="0">
                <a:solidFill>
                  <a:schemeClr val="bg1"/>
                </a:solidFill>
              </a:rPr>
              <a:t>Cross-subsidies </a:t>
            </a:r>
            <a:r>
              <a:rPr lang="en-US" sz="4000" dirty="0">
                <a:solidFill>
                  <a:srgbClr val="FFFF00"/>
                </a:solidFill>
              </a:rPr>
              <a:t>were</a:t>
            </a:r>
            <a:r>
              <a:rPr lang="en-US" sz="4000" dirty="0">
                <a:solidFill>
                  <a:schemeClr val="bg1"/>
                </a:solidFill>
              </a:rPr>
              <a:t> possible (urban/rural; business/residential; long distance/local)</a:t>
            </a:r>
          </a:p>
          <a:p>
            <a:r>
              <a:rPr lang="en-US" sz="4000" dirty="0">
                <a:solidFill>
                  <a:srgbClr val="FFFF00"/>
                </a:solidFill>
              </a:rPr>
              <a:t>Competition</a:t>
            </a:r>
            <a:r>
              <a:rPr lang="en-US" sz="4000" dirty="0">
                <a:solidFill>
                  <a:schemeClr val="bg1"/>
                </a:solidFill>
              </a:rPr>
              <a:t> (</a:t>
            </a:r>
            <a:r>
              <a:rPr lang="en-US" sz="4000" dirty="0">
                <a:solidFill>
                  <a:srgbClr val="CCFFCC"/>
                </a:solidFill>
              </a:rPr>
              <a:t>since 1984 </a:t>
            </a:r>
            <a:r>
              <a:rPr lang="en-US" sz="4000" dirty="0">
                <a:solidFill>
                  <a:schemeClr val="bg1"/>
                </a:solidFill>
              </a:rPr>
              <a:t>through both competition &amp; privatization e.g. AGT &amp; MTS)</a:t>
            </a:r>
          </a:p>
        </p:txBody>
      </p:sp>
    </p:spTree>
    <p:extLst>
      <p:ext uri="{BB962C8B-B14F-4D97-AF65-F5344CB8AC3E}">
        <p14:creationId xmlns:p14="http://schemas.microsoft.com/office/powerpoint/2010/main" val="7624335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 y="301333"/>
            <a:ext cx="9144000" cy="5617694"/>
          </a:xfrm>
        </p:spPr>
        <p:txBody>
          <a:bodyPr>
            <a:normAutofit/>
          </a:bodyPr>
          <a:lstStyle/>
          <a:p>
            <a:r>
              <a:rPr lang="en-US" sz="3300" dirty="0">
                <a:solidFill>
                  <a:schemeClr val="bg1"/>
                </a:solidFill>
                <a:latin typeface="Arial" charset="0"/>
              </a:rPr>
              <a:t>CRTC has </a:t>
            </a:r>
            <a:r>
              <a:rPr lang="en-US" sz="3300" dirty="0">
                <a:solidFill>
                  <a:srgbClr val="FFFF00"/>
                </a:solidFill>
                <a:latin typeface="Arial" charset="0"/>
              </a:rPr>
              <a:t>gradually forborne from economic regulation </a:t>
            </a:r>
            <a:r>
              <a:rPr lang="en-US" sz="3300" dirty="0">
                <a:solidFill>
                  <a:schemeClr val="bg1"/>
                </a:solidFill>
                <a:latin typeface="Arial" charset="0"/>
              </a:rPr>
              <a:t>of telecommunications services as markets became more competitive. Price cap regulation remains in place for some local markets where there is less competition.</a:t>
            </a:r>
            <a:endParaRPr lang="en-US" sz="3300" dirty="0">
              <a:solidFill>
                <a:schemeClr val="bg1"/>
              </a:solidFill>
              <a:latin typeface="+mn-lt"/>
            </a:endParaRPr>
          </a:p>
          <a:p>
            <a:r>
              <a:rPr lang="en-US" sz="3300" dirty="0">
                <a:solidFill>
                  <a:srgbClr val="FFFF00"/>
                </a:solidFill>
                <a:latin typeface="+mn-lt"/>
              </a:rPr>
              <a:t>Requiring interconnection </a:t>
            </a:r>
            <a:r>
              <a:rPr lang="en-US" sz="3300" dirty="0">
                <a:solidFill>
                  <a:schemeClr val="bg1"/>
                </a:solidFill>
                <a:latin typeface="+mn-lt"/>
              </a:rPr>
              <a:t>as non-interconnecting telecom networks are inefficient costing their customers more. AKA </a:t>
            </a:r>
            <a:r>
              <a:rPr lang="en-US" sz="3300" dirty="0">
                <a:solidFill>
                  <a:srgbClr val="FFFF00"/>
                </a:solidFill>
                <a:latin typeface="+mn-lt"/>
              </a:rPr>
              <a:t>competitor access to “essential facilities”</a:t>
            </a:r>
            <a:r>
              <a:rPr lang="en-US" sz="3300" dirty="0">
                <a:solidFill>
                  <a:schemeClr val="bg1"/>
                </a:solidFill>
                <a:latin typeface="+mn-lt"/>
              </a:rPr>
              <a:t>. E.G. a. </a:t>
            </a:r>
            <a:r>
              <a:rPr lang="en-US" sz="3300" dirty="0">
                <a:solidFill>
                  <a:srgbClr val="FFFFFF"/>
                </a:solidFill>
                <a:latin typeface="+mn-lt"/>
              </a:rPr>
              <a:t>CRTC 2015-177 (May 2015) CRTC </a:t>
            </a:r>
            <a:r>
              <a:rPr lang="en-US" sz="3300" dirty="0">
                <a:solidFill>
                  <a:srgbClr val="FFFF00"/>
                </a:solidFill>
                <a:latin typeface="+mn-lt"/>
              </a:rPr>
              <a:t>regulates wholesale wireless roaming rates</a:t>
            </a:r>
            <a:r>
              <a:rPr lang="en-US" sz="3300" dirty="0">
                <a:solidFill>
                  <a:srgbClr val="FFFFFF"/>
                </a:solidFill>
                <a:latin typeface="+mn-lt"/>
              </a:rPr>
              <a:t>; b. CRTC 2015-236 (July 2015) CRTC mandates access to FTTP </a:t>
            </a:r>
            <a:endParaRPr lang="en-US" sz="3300" dirty="0">
              <a:solidFill>
                <a:schemeClr val="bg1"/>
              </a:solidFill>
              <a:latin typeface="+mn-lt"/>
            </a:endParaRPr>
          </a:p>
          <a:p>
            <a:endParaRPr lang="en-US" dirty="0"/>
          </a:p>
        </p:txBody>
      </p:sp>
    </p:spTree>
    <p:extLst>
      <p:ext uri="{BB962C8B-B14F-4D97-AF65-F5344CB8AC3E}">
        <p14:creationId xmlns:p14="http://schemas.microsoft.com/office/powerpoint/2010/main" val="17646128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16569"/>
            <a:ext cx="8229600" cy="5380933"/>
          </a:xfrm>
        </p:spPr>
        <p:txBody>
          <a:bodyPr/>
          <a:lstStyle/>
          <a:p>
            <a:pPr algn="ctr"/>
            <a:r>
              <a:rPr lang="en-US" sz="6000" dirty="0">
                <a:solidFill>
                  <a:srgbClr val="FF0000"/>
                </a:solidFill>
              </a:rPr>
              <a:t>Non-i</a:t>
            </a:r>
            <a:r>
              <a:rPr lang="en-US" sz="6000" dirty="0">
                <a:solidFill>
                  <a:schemeClr val="bg1"/>
                </a:solidFill>
              </a:rPr>
              <a:t>nterferen</a:t>
            </a:r>
            <a:r>
              <a:rPr lang="en-US" sz="6000" dirty="0">
                <a:solidFill>
                  <a:srgbClr val="FF0000"/>
                </a:solidFill>
              </a:rPr>
              <a:t>ce with cont</a:t>
            </a:r>
            <a:r>
              <a:rPr lang="en-US" sz="6000" dirty="0">
                <a:solidFill>
                  <a:schemeClr val="bg1"/>
                </a:solidFill>
              </a:rPr>
              <a:t>ent by tel</a:t>
            </a:r>
            <a:r>
              <a:rPr lang="en-US" sz="6000" dirty="0">
                <a:solidFill>
                  <a:srgbClr val="FF0000"/>
                </a:solidFill>
              </a:rPr>
              <a:t>ecom c</a:t>
            </a:r>
            <a:r>
              <a:rPr lang="en-US" sz="6000" dirty="0">
                <a:solidFill>
                  <a:schemeClr val="bg1"/>
                </a:solidFill>
              </a:rPr>
              <a:t>arriers (n</a:t>
            </a:r>
            <a:r>
              <a:rPr lang="en-US" sz="6000" dirty="0">
                <a:solidFill>
                  <a:srgbClr val="FF0000"/>
                </a:solidFill>
              </a:rPr>
              <a:t>o</a:t>
            </a:r>
            <a:r>
              <a:rPr lang="en-US" sz="6000" dirty="0">
                <a:solidFill>
                  <a:schemeClr val="bg1"/>
                </a:solidFill>
              </a:rPr>
              <a:t> </a:t>
            </a:r>
            <a:r>
              <a:rPr lang="en-US" sz="6000" dirty="0">
                <a:solidFill>
                  <a:srgbClr val="FF0000"/>
                </a:solidFill>
              </a:rPr>
              <a:t>respon</a:t>
            </a:r>
            <a:r>
              <a:rPr lang="en-US" sz="6000" dirty="0">
                <a:solidFill>
                  <a:schemeClr val="bg1"/>
                </a:solidFill>
              </a:rPr>
              <a:t>sibility</a:t>
            </a:r>
            <a:r>
              <a:rPr lang="en-US" sz="6000" dirty="0">
                <a:solidFill>
                  <a:srgbClr val="FF0000"/>
                </a:solidFill>
              </a:rPr>
              <a:t> </a:t>
            </a:r>
            <a:r>
              <a:rPr lang="en-US" sz="6000" dirty="0">
                <a:solidFill>
                  <a:schemeClr val="bg1"/>
                </a:solidFill>
              </a:rPr>
              <a:t>e</a:t>
            </a:r>
            <a:r>
              <a:rPr lang="en-US" sz="6000" dirty="0">
                <a:solidFill>
                  <a:srgbClr val="FF0000"/>
                </a:solidFill>
              </a:rPr>
              <a:t>ither)</a:t>
            </a:r>
          </a:p>
          <a:p>
            <a:pPr algn="ctr"/>
            <a:r>
              <a:rPr lang="en-US" sz="6000" dirty="0">
                <a:solidFill>
                  <a:srgbClr val="FF0000"/>
                </a:solidFill>
              </a:rPr>
              <a:t>Net </a:t>
            </a:r>
            <a:r>
              <a:rPr lang="en-US" sz="6000" dirty="0">
                <a:solidFill>
                  <a:schemeClr val="bg1"/>
                </a:solidFill>
              </a:rPr>
              <a:t>neutrali</a:t>
            </a:r>
            <a:r>
              <a:rPr lang="en-US" sz="6000" dirty="0">
                <a:solidFill>
                  <a:srgbClr val="FF0000"/>
                </a:solidFill>
              </a:rPr>
              <a:t>ty</a:t>
            </a:r>
          </a:p>
          <a:p>
            <a:pPr algn="ctr"/>
            <a:r>
              <a:rPr lang="en-US" sz="6000" dirty="0">
                <a:solidFill>
                  <a:srgbClr val="FF0000"/>
                </a:solidFill>
              </a:rPr>
              <a:t>Priv</a:t>
            </a:r>
            <a:r>
              <a:rPr lang="en-US" sz="6000" dirty="0">
                <a:solidFill>
                  <a:schemeClr val="bg1"/>
                </a:solidFill>
              </a:rPr>
              <a:t>acy</a:t>
            </a:r>
            <a:r>
              <a:rPr lang="en-US" sz="6000" dirty="0">
                <a:solidFill>
                  <a:srgbClr val="FF0000"/>
                </a:solidFill>
              </a:rPr>
              <a:t>  </a:t>
            </a:r>
            <a:r>
              <a:rPr lang="en-US" sz="6000" dirty="0">
                <a:solidFill>
                  <a:schemeClr val="bg1"/>
                </a:solidFill>
              </a:rPr>
              <a:t>(??</a:t>
            </a:r>
            <a:r>
              <a:rPr lang="en-US" sz="6000" dirty="0">
                <a:solidFill>
                  <a:srgbClr val="FF0000"/>
                </a:solidFill>
              </a:rPr>
              <a:t>?)</a:t>
            </a:r>
          </a:p>
          <a:p>
            <a:endParaRPr lang="en-US" dirty="0"/>
          </a:p>
        </p:txBody>
      </p:sp>
    </p:spTree>
    <p:extLst>
      <p:ext uri="{BB962C8B-B14F-4D97-AF65-F5344CB8AC3E}">
        <p14:creationId xmlns:p14="http://schemas.microsoft.com/office/powerpoint/2010/main" val="3540405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6377242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24 at 11.09.22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645839" y="322263"/>
            <a:ext cx="7836176" cy="5575300"/>
          </a:xfrm>
        </p:spPr>
      </p:pic>
    </p:spTree>
    <p:extLst>
      <p:ext uri="{BB962C8B-B14F-4D97-AF65-F5344CB8AC3E}">
        <p14:creationId xmlns:p14="http://schemas.microsoft.com/office/powerpoint/2010/main" val="40781089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35" y="25260"/>
            <a:ext cx="8428465" cy="1266163"/>
          </a:xfrm>
        </p:spPr>
        <p:txBody>
          <a:bodyPr>
            <a:normAutofit fontScale="90000"/>
          </a:bodyPr>
          <a:lstStyle/>
          <a:p>
            <a:pPr algn="ctr"/>
            <a:r>
              <a:rPr lang="en-US" b="1" dirty="0">
                <a:solidFill>
                  <a:schemeClr val="bg1"/>
                </a:solidFill>
              </a:rPr>
              <a:t>Leading to net neutrality </a:t>
            </a:r>
            <a:r>
              <a:rPr lang="en-US" b="1" dirty="0">
                <a:solidFill>
                  <a:srgbClr val="FF0000"/>
                </a:solidFill>
              </a:rPr>
              <a:t>(Cana</a:t>
            </a:r>
            <a:r>
              <a:rPr lang="en-US" b="1" dirty="0">
                <a:solidFill>
                  <a:schemeClr val="bg1"/>
                </a:solidFill>
              </a:rPr>
              <a:t>dian s</a:t>
            </a:r>
            <a:r>
              <a:rPr lang="en-US" b="1" dirty="0">
                <a:solidFill>
                  <a:srgbClr val="FF0000"/>
                </a:solidFill>
              </a:rPr>
              <a:t>tyle) </a:t>
            </a:r>
            <a:br>
              <a:rPr lang="en-US" b="1" dirty="0">
                <a:solidFill>
                  <a:schemeClr val="bg1"/>
                </a:solidFill>
              </a:rPr>
            </a:br>
            <a:r>
              <a:rPr lang="en-US" b="1" i="1" dirty="0">
                <a:solidFill>
                  <a:srgbClr val="FFFF00"/>
                </a:solidFill>
              </a:rPr>
              <a:t>Telecommunications Act </a:t>
            </a:r>
            <a:r>
              <a:rPr lang="en-US" i="1" dirty="0">
                <a:solidFill>
                  <a:srgbClr val="FFFFFF"/>
                </a:solidFill>
              </a:rPr>
              <a:t>S. 27</a:t>
            </a:r>
          </a:p>
        </p:txBody>
      </p:sp>
      <p:sp>
        <p:nvSpPr>
          <p:cNvPr id="3" name="Content Placeholder 2"/>
          <p:cNvSpPr>
            <a:spLocks noGrp="1"/>
          </p:cNvSpPr>
          <p:nvPr>
            <p:ph sz="quarter" idx="10"/>
          </p:nvPr>
        </p:nvSpPr>
        <p:spPr>
          <a:xfrm>
            <a:off x="258335" y="1291424"/>
            <a:ext cx="8885665" cy="4627602"/>
          </a:xfrm>
        </p:spPr>
        <p:txBody>
          <a:bodyPr>
            <a:normAutofit fontScale="92500" lnSpcReduction="10000"/>
          </a:bodyPr>
          <a:lstStyle/>
          <a:p>
            <a:pPr marL="0" indent="0">
              <a:lnSpc>
                <a:spcPct val="90000"/>
              </a:lnSpc>
              <a:buNone/>
            </a:pPr>
            <a:r>
              <a:rPr lang="en-CA" sz="3400" b="1" dirty="0">
                <a:solidFill>
                  <a:srgbClr val="FFFF00"/>
                </a:solidFill>
              </a:rPr>
              <a:t>Just and reasonable rates</a:t>
            </a:r>
            <a:endParaRPr lang="en-CA" sz="3400" dirty="0">
              <a:solidFill>
                <a:srgbClr val="FFFF00"/>
              </a:solidFill>
            </a:endParaRPr>
          </a:p>
          <a:p>
            <a:pPr marL="0" indent="0">
              <a:lnSpc>
                <a:spcPct val="90000"/>
              </a:lnSpc>
              <a:buNone/>
            </a:pPr>
            <a:r>
              <a:rPr lang="en-CA" sz="3400" b="1" dirty="0">
                <a:solidFill>
                  <a:srgbClr val="FFFFFF"/>
                </a:solidFill>
              </a:rPr>
              <a:t>27</a:t>
            </a:r>
            <a:r>
              <a:rPr lang="en-CA" sz="3400" dirty="0">
                <a:solidFill>
                  <a:srgbClr val="FFFFFF"/>
                </a:solidFill>
              </a:rPr>
              <a:t> </a:t>
            </a:r>
            <a:r>
              <a:rPr lang="en-CA" sz="3400" b="1" dirty="0">
                <a:solidFill>
                  <a:srgbClr val="FFFFFF"/>
                </a:solidFill>
              </a:rPr>
              <a:t>(1)</a:t>
            </a:r>
            <a:r>
              <a:rPr lang="en-CA" sz="3400" dirty="0">
                <a:solidFill>
                  <a:srgbClr val="FFFFFF"/>
                </a:solidFill>
              </a:rPr>
              <a:t> Every rate charged by a Canadian carrier for a telecommunications service shall be just and reasonable.</a:t>
            </a:r>
          </a:p>
          <a:p>
            <a:pPr marL="0" indent="0">
              <a:lnSpc>
                <a:spcPct val="90000"/>
              </a:lnSpc>
              <a:buNone/>
            </a:pPr>
            <a:r>
              <a:rPr lang="en-CA" sz="3400" b="1" dirty="0">
                <a:solidFill>
                  <a:srgbClr val="FFFF00"/>
                </a:solidFill>
              </a:rPr>
              <a:t>Unjust discrimination</a:t>
            </a:r>
            <a:endParaRPr lang="en-CA" sz="3400" dirty="0">
              <a:solidFill>
                <a:srgbClr val="FFFF00"/>
              </a:solidFill>
            </a:endParaRPr>
          </a:p>
          <a:p>
            <a:pPr marL="0" indent="0">
              <a:lnSpc>
                <a:spcPct val="90000"/>
              </a:lnSpc>
              <a:buNone/>
            </a:pPr>
            <a:r>
              <a:rPr lang="en-CA" sz="3400" b="1" dirty="0">
                <a:solidFill>
                  <a:schemeClr val="bg1"/>
                </a:solidFill>
              </a:rPr>
              <a:t>(2)</a:t>
            </a:r>
            <a:r>
              <a:rPr lang="en-CA" sz="3400" dirty="0">
                <a:solidFill>
                  <a:schemeClr val="bg1"/>
                </a:solidFill>
              </a:rPr>
              <a:t> No Canadian carrier shall, in relation to the provision of a telecommunications service or the charging of a rate for it, unjustly discriminate or give an undue or unreasonable preference toward any person, including itself, or subject any person to an undue or unreasonable disadvantage.</a:t>
            </a:r>
          </a:p>
          <a:p>
            <a:pPr marL="0" indent="0">
              <a:buNone/>
            </a:pPr>
            <a:endParaRPr lang="en-US" dirty="0"/>
          </a:p>
        </p:txBody>
      </p:sp>
    </p:spTree>
    <p:extLst>
      <p:ext uri="{BB962C8B-B14F-4D97-AF65-F5344CB8AC3E}">
        <p14:creationId xmlns:p14="http://schemas.microsoft.com/office/powerpoint/2010/main" val="33216223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4875955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3" name="Content Placeholder 2"/>
          <p:cNvSpPr>
            <a:spLocks noGrp="1"/>
          </p:cNvSpPr>
          <p:nvPr>
            <p:ph sz="quarter" idx="10"/>
          </p:nvPr>
        </p:nvSpPr>
        <p:spPr>
          <a:xfrm>
            <a:off x="457200" y="1588431"/>
            <a:ext cx="8548661" cy="3164809"/>
          </a:xfrm>
        </p:spPr>
        <p:txBody>
          <a:bodyPr>
            <a:normAutofit/>
          </a:bodyPr>
          <a:lstStyle/>
          <a:p>
            <a:pPr marL="0" indent="0" algn="ctr">
              <a:buNone/>
            </a:pPr>
            <a:r>
              <a:rPr lang="en-CA" sz="7200" i="1" dirty="0">
                <a:solidFill>
                  <a:srgbClr val="FFFF00"/>
                </a:solidFill>
              </a:rPr>
              <a:t>“</a:t>
            </a:r>
            <a:r>
              <a:rPr lang="en-CA" sz="7200" i="1" dirty="0">
                <a:solidFill>
                  <a:schemeClr val="bg1"/>
                </a:solidFill>
              </a:rPr>
              <a:t>Broadcasting Policy</a:t>
            </a:r>
            <a:r>
              <a:rPr lang="en-CA" sz="7200" i="1" dirty="0">
                <a:solidFill>
                  <a:srgbClr val="FF0000"/>
                </a:solidFill>
              </a:rPr>
              <a:t>:</a:t>
            </a:r>
            <a:r>
              <a:rPr lang="en-CA" sz="7200" i="1" dirty="0">
                <a:solidFill>
                  <a:srgbClr val="FFFF00"/>
                </a:solidFill>
              </a:rPr>
              <a:t> Origins, Regulation </a:t>
            </a:r>
            <a:r>
              <a:rPr lang="en-CA" sz="7200" i="1" dirty="0">
                <a:solidFill>
                  <a:schemeClr val="bg1"/>
                </a:solidFill>
              </a:rPr>
              <a:t>&amp;</a:t>
            </a:r>
            <a:r>
              <a:rPr lang="en-CA" sz="7200" i="1" dirty="0">
                <a:solidFill>
                  <a:srgbClr val="FFFF00"/>
                </a:solidFill>
              </a:rPr>
              <a:t> Cases”</a:t>
            </a:r>
            <a:endParaRPr lang="en-CA" sz="7200" dirty="0">
              <a:solidFill>
                <a:srgbClr val="FFFF00"/>
              </a:solidFill>
            </a:endParaRPr>
          </a:p>
          <a:p>
            <a:pPr marL="0" indent="0" algn="ctr">
              <a:buNone/>
            </a:pPr>
            <a:endParaRPr lang="en-CA" sz="7200" dirty="0">
              <a:solidFill>
                <a:srgbClr val="FFFF00"/>
              </a:solidFill>
            </a:endParaRPr>
          </a:p>
          <a:p>
            <a:pPr marL="0" indent="0">
              <a:buNone/>
            </a:pPr>
            <a:endParaRPr lang="en-US" dirty="0"/>
          </a:p>
        </p:txBody>
      </p:sp>
      <p:pic>
        <p:nvPicPr>
          <p:cNvPr id="5" name="Picture 4">
            <a:extLst>
              <a:ext uri="{FF2B5EF4-FFF2-40B4-BE49-F238E27FC236}">
                <a16:creationId xmlns:a16="http://schemas.microsoft.com/office/drawing/2014/main" id="{B98E5B0F-E61B-CE42-B983-734E26FD01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0110" y="3790116"/>
            <a:ext cx="1813443" cy="2417923"/>
          </a:xfrm>
          <a:prstGeom prst="rect">
            <a:avLst/>
          </a:prstGeom>
        </p:spPr>
      </p:pic>
    </p:spTree>
    <p:extLst>
      <p:ext uri="{BB962C8B-B14F-4D97-AF65-F5344CB8AC3E}">
        <p14:creationId xmlns:p14="http://schemas.microsoft.com/office/powerpoint/2010/main" val="768507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174" y="0"/>
            <a:ext cx="6988626" cy="1016000"/>
          </a:xfrm>
        </p:spPr>
        <p:txBody>
          <a:bodyPr/>
          <a:lstStyle/>
          <a:p>
            <a:r>
              <a:rPr lang="en-US" b="1" dirty="0">
                <a:solidFill>
                  <a:srgbClr val="FFFF00"/>
                </a:solidFill>
              </a:rPr>
              <a:t>Resource </a:t>
            </a:r>
            <a:r>
              <a:rPr lang="en-US" b="1" dirty="0">
                <a:solidFill>
                  <a:srgbClr val="FF0000"/>
                </a:solidFill>
              </a:rPr>
              <a:t>1</a:t>
            </a:r>
            <a:endParaRPr lang="en-US" dirty="0"/>
          </a:p>
        </p:txBody>
      </p:sp>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698174" y="1016000"/>
            <a:ext cx="5747651" cy="4862513"/>
          </a:xfrm>
        </p:spPr>
      </p:pic>
    </p:spTree>
    <p:extLst>
      <p:ext uri="{BB962C8B-B14F-4D97-AF65-F5344CB8AC3E}">
        <p14:creationId xmlns:p14="http://schemas.microsoft.com/office/powerpoint/2010/main" val="3088978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7028163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3725621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8682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19397"/>
          </a:xfrm>
        </p:spPr>
        <p:txBody>
          <a:bodyPr/>
          <a:lstStyle/>
          <a:p>
            <a:r>
              <a:rPr lang="en-US" b="1">
                <a:solidFill>
                  <a:srgbClr val="FFFF00"/>
                </a:solidFill>
              </a:rPr>
              <a:t>Resource </a:t>
            </a:r>
            <a:r>
              <a:rPr lang="en-US" b="1">
                <a:solidFill>
                  <a:srgbClr val="FF0000"/>
                </a:solidFill>
              </a:rPr>
              <a:t>2</a:t>
            </a:r>
            <a:endParaRPr lang="en-US"/>
          </a:p>
        </p:txBody>
      </p:sp>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57200" y="971949"/>
            <a:ext cx="8229600" cy="4669321"/>
          </a:xfrm>
        </p:spPr>
      </p:pic>
      <p:sp>
        <p:nvSpPr>
          <p:cNvPr id="5" name="TextBox 4"/>
          <p:cNvSpPr txBox="1"/>
          <p:nvPr/>
        </p:nvSpPr>
        <p:spPr>
          <a:xfrm>
            <a:off x="3959385" y="5562989"/>
            <a:ext cx="5077737" cy="461665"/>
          </a:xfrm>
          <a:prstGeom prst="rect">
            <a:avLst/>
          </a:prstGeom>
          <a:noFill/>
        </p:spPr>
        <p:txBody>
          <a:bodyPr wrap="none" rtlCol="0">
            <a:spAutoFit/>
          </a:bodyPr>
          <a:lstStyle/>
          <a:p>
            <a:r>
              <a:rPr lang="en-US" sz="2400" dirty="0">
                <a:hlinkClick r:id="rId3"/>
              </a:rPr>
              <a:t>http://www.kpcb.com/internet-trends</a:t>
            </a:r>
            <a:endParaRPr lang="en-US" sz="2400" dirty="0"/>
          </a:p>
        </p:txBody>
      </p:sp>
    </p:spTree>
    <p:extLst>
      <p:ext uri="{BB962C8B-B14F-4D97-AF65-F5344CB8AC3E}">
        <p14:creationId xmlns:p14="http://schemas.microsoft.com/office/powerpoint/2010/main" val="1976145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E8F9B98-502C-5142-9A04-8CCA4360CD63}"/>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242469" y="261938"/>
            <a:ext cx="6728911" cy="4911725"/>
          </a:xfrm>
        </p:spPr>
      </p:pic>
      <p:sp>
        <p:nvSpPr>
          <p:cNvPr id="4" name="Rectangle 3">
            <a:extLst>
              <a:ext uri="{FF2B5EF4-FFF2-40B4-BE49-F238E27FC236}">
                <a16:creationId xmlns:a16="http://schemas.microsoft.com/office/drawing/2014/main" id="{CA61D63D-99E1-8F47-8D75-A6FBF6176374}"/>
              </a:ext>
            </a:extLst>
          </p:cNvPr>
          <p:cNvSpPr/>
          <p:nvPr/>
        </p:nvSpPr>
        <p:spPr>
          <a:xfrm>
            <a:off x="1242469" y="5304627"/>
            <a:ext cx="5969904" cy="584775"/>
          </a:xfrm>
          <a:prstGeom prst="rect">
            <a:avLst/>
          </a:prstGeom>
        </p:spPr>
        <p:txBody>
          <a:bodyPr wrap="none">
            <a:spAutoFit/>
          </a:bodyPr>
          <a:lstStyle/>
          <a:p>
            <a:r>
              <a:rPr lang="en-US" sz="3200" dirty="0">
                <a:solidFill>
                  <a:schemeClr val="bg1"/>
                </a:solidFill>
                <a:hlinkClick r:id="rId3"/>
              </a:rPr>
              <a:t>https://youtu.be/UC8GwG6srqs</a:t>
            </a:r>
            <a:r>
              <a:rPr lang="en-US" sz="3200" dirty="0">
                <a:solidFill>
                  <a:schemeClr val="bg1"/>
                </a:solidFill>
              </a:rPr>
              <a:t> </a:t>
            </a:r>
          </a:p>
        </p:txBody>
      </p:sp>
    </p:spTree>
    <p:extLst>
      <p:ext uri="{BB962C8B-B14F-4D97-AF65-F5344CB8AC3E}">
        <p14:creationId xmlns:p14="http://schemas.microsoft.com/office/powerpoint/2010/main" val="1923313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0"/>
            <a:ext cx="8201024" cy="1743075"/>
          </a:xfrm>
        </p:spPr>
        <p:txBody>
          <a:bodyPr>
            <a:normAutofit/>
          </a:bodyPr>
          <a:lstStyle/>
          <a:p>
            <a:pPr algn="ctr"/>
            <a:r>
              <a:rPr lang="en-US" sz="5400" b="1" dirty="0">
                <a:solidFill>
                  <a:srgbClr val="FFFF00"/>
                </a:solidFill>
              </a:rPr>
              <a:t>Resource </a:t>
            </a:r>
            <a:r>
              <a:rPr lang="en-US" sz="5400" b="1" dirty="0">
                <a:solidFill>
                  <a:srgbClr val="FF0000"/>
                </a:solidFill>
              </a:rPr>
              <a:t>3</a:t>
            </a:r>
            <a:r>
              <a:rPr lang="en-US" sz="5400" b="1" dirty="0">
                <a:solidFill>
                  <a:schemeClr val="bg1"/>
                </a:solidFill>
              </a:rPr>
              <a:t>???</a:t>
            </a:r>
            <a:endParaRPr lang="en-US" sz="5400" dirty="0">
              <a:solidFill>
                <a:schemeClr val="bg1"/>
              </a:solidFill>
            </a:endParaRPr>
          </a:p>
        </p:txBody>
      </p:sp>
      <p:pic>
        <p:nvPicPr>
          <p:cNvPr id="8" name="Content Placeholder 7">
            <a:extLst>
              <a:ext uri="{FF2B5EF4-FFF2-40B4-BE49-F238E27FC236}">
                <a16:creationId xmlns:a16="http://schemas.microsoft.com/office/drawing/2014/main" id="{8DF3011E-3D6C-4D41-ABDA-59A909C42495}"/>
              </a:ext>
            </a:extLst>
          </p:cNvPr>
          <p:cNvPicPr>
            <a:picLocks noGrp="1" noChangeAspect="1"/>
          </p:cNvPicPr>
          <p:nvPr>
            <p:ph sz="quarter" idx="10"/>
          </p:nvPr>
        </p:nvPicPr>
        <p:blipFill>
          <a:blip r:embed="rId2"/>
          <a:stretch>
            <a:fillRect/>
          </a:stretch>
        </p:blipFill>
        <p:spPr>
          <a:xfrm>
            <a:off x="914683" y="1500187"/>
            <a:ext cx="7343209" cy="4143375"/>
          </a:xfrm>
        </p:spPr>
      </p:pic>
    </p:spTree>
    <p:extLst>
      <p:ext uri="{BB962C8B-B14F-4D97-AF65-F5344CB8AC3E}">
        <p14:creationId xmlns:p14="http://schemas.microsoft.com/office/powerpoint/2010/main" val="2876398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103627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538349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420599-DF6D-2942-A53B-A787BA99D587}"/>
              </a:ext>
            </a:extLst>
          </p:cNvPr>
          <p:cNvSpPr>
            <a:spLocks noGrp="1"/>
          </p:cNvSpPr>
          <p:nvPr>
            <p:ph sz="quarter" idx="10"/>
          </p:nvPr>
        </p:nvSpPr>
        <p:spPr>
          <a:xfrm>
            <a:off x="457200" y="1180618"/>
            <a:ext cx="8229600" cy="4545516"/>
          </a:xfrm>
        </p:spPr>
        <p:txBody>
          <a:bodyPr>
            <a:normAutofit/>
          </a:bodyPr>
          <a:lstStyle/>
          <a:p>
            <a:pPr marL="0" indent="0" algn="ctr">
              <a:buNone/>
            </a:pPr>
            <a:r>
              <a:rPr lang="en-CA" sz="9600" dirty="0">
                <a:solidFill>
                  <a:srgbClr val="FFFF00"/>
                </a:solidFill>
              </a:rPr>
              <a:t>DESCRIBE</a:t>
            </a:r>
            <a:r>
              <a:rPr lang="en-CA" sz="9600" dirty="0">
                <a:solidFill>
                  <a:schemeClr val="bg1"/>
                </a:solidFill>
              </a:rPr>
              <a:t> WHAT YOU INVENTED</a:t>
            </a:r>
            <a:endParaRPr lang="en-US" sz="9600" dirty="0">
              <a:solidFill>
                <a:schemeClr val="bg1"/>
              </a:solidFill>
            </a:endParaRPr>
          </a:p>
        </p:txBody>
      </p:sp>
    </p:spTree>
    <p:extLst>
      <p:ext uri="{BB962C8B-B14F-4D97-AF65-F5344CB8AC3E}">
        <p14:creationId xmlns:p14="http://schemas.microsoft.com/office/powerpoint/2010/main" val="2070951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466344" y="2953512"/>
            <a:ext cx="8229600" cy="2770632"/>
          </a:xfrm>
        </p:spPr>
        <p:txBody>
          <a:bodyPr>
            <a:normAutofit fontScale="25000" lnSpcReduction="20000"/>
          </a:bodyPr>
          <a:lstStyle/>
          <a:p>
            <a:pPr marL="0" lvl="0" indent="0" algn="ctr">
              <a:buNone/>
            </a:pPr>
            <a:r>
              <a:rPr lang="en-US" sz="32000">
                <a:solidFill>
                  <a:schemeClr val="bg1"/>
                </a:solidFill>
              </a:rPr>
              <a:t>of </a:t>
            </a:r>
          </a:p>
          <a:p>
            <a:pPr marL="0" lvl="0" indent="0" algn="ctr">
              <a:buNone/>
            </a:pPr>
            <a:r>
              <a:rPr lang="en-US" sz="32000" dirty="0">
                <a:solidFill>
                  <a:srgbClr val="FFFF00"/>
                </a:solidFill>
              </a:rPr>
              <a:t>Communications </a:t>
            </a:r>
          </a:p>
          <a:p>
            <a:pPr marL="0" lvl="0" indent="0" algn="ctr">
              <a:buNone/>
            </a:pPr>
            <a:r>
              <a:rPr lang="en-US" sz="32000" dirty="0">
                <a:solidFill>
                  <a:srgbClr val="FFFF00"/>
                </a:solidFill>
              </a:rPr>
              <a:t>Law</a:t>
            </a:r>
            <a:r>
              <a:rPr lang="en-US" sz="32000" dirty="0">
                <a:solidFill>
                  <a:srgbClr val="92D050"/>
                </a:solidFill>
              </a:rPr>
              <a:t>?</a:t>
            </a:r>
          </a:p>
          <a:p>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9951" y="411481"/>
            <a:ext cx="2042385" cy="1852395"/>
          </a:xfrm>
          <a:prstGeom prst="rect">
            <a:avLst/>
          </a:prstGeom>
        </p:spPr>
      </p:pic>
    </p:spTree>
    <p:extLst>
      <p:ext uri="{BB962C8B-B14F-4D97-AF65-F5344CB8AC3E}">
        <p14:creationId xmlns:p14="http://schemas.microsoft.com/office/powerpoint/2010/main" val="1160383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28873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73131"/>
            <a:ext cx="8229600" cy="5581403"/>
          </a:xfrm>
        </p:spPr>
        <p:txBody>
          <a:bodyPr>
            <a:normAutofit/>
          </a:bodyPr>
          <a:lstStyle/>
          <a:p>
            <a:pPr marL="0" lvl="0" indent="0" algn="ctr" defTabSz="914400">
              <a:lnSpc>
                <a:spcPct val="100000"/>
              </a:lnSpc>
              <a:spcBef>
                <a:spcPts val="0"/>
              </a:spcBef>
              <a:buNone/>
            </a:pPr>
            <a:r>
              <a:rPr lang="en-US" sz="8800" dirty="0">
                <a:solidFill>
                  <a:srgbClr val="FFFF00"/>
                </a:solidFill>
                <a:latin typeface="Apple Chancery" charset="0"/>
                <a:ea typeface="Apple Chancery" charset="0"/>
                <a:cs typeface="Apple Chancery" charset="0"/>
              </a:rPr>
              <a:t>“</a:t>
            </a:r>
            <a:r>
              <a:rPr lang="en-US" sz="8800" dirty="0">
                <a:solidFill>
                  <a:schemeClr val="bg1"/>
                </a:solidFill>
                <a:latin typeface="Apple Chancery" charset="0"/>
                <a:ea typeface="Apple Chancery" charset="0"/>
                <a:cs typeface="Apple Chancery" charset="0"/>
              </a:rPr>
              <a:t>To regulate, or not to regulate, that is the question</a:t>
            </a:r>
            <a:r>
              <a:rPr lang="en-US" sz="8800" dirty="0">
                <a:solidFill>
                  <a:srgbClr val="FF0000"/>
                </a:solidFill>
                <a:latin typeface="Apple Chancery" charset="0"/>
                <a:ea typeface="Apple Chancery" charset="0"/>
                <a:cs typeface="Apple Chancery" charset="0"/>
              </a:rPr>
              <a:t>.</a:t>
            </a:r>
            <a:r>
              <a:rPr lang="en-US" sz="8800" dirty="0">
                <a:solidFill>
                  <a:srgbClr val="FFFF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3024953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B425-9CD0-9841-A131-5F70BB5C3EBC}"/>
              </a:ext>
            </a:extLst>
          </p:cNvPr>
          <p:cNvSpPr>
            <a:spLocks noGrp="1"/>
          </p:cNvSpPr>
          <p:nvPr>
            <p:ph type="title"/>
          </p:nvPr>
        </p:nvSpPr>
        <p:spPr>
          <a:xfrm>
            <a:off x="0" y="0"/>
            <a:ext cx="9144000" cy="2766060"/>
          </a:xfrm>
        </p:spPr>
        <p:txBody>
          <a:bodyPr>
            <a:normAutofit fontScale="90000"/>
          </a:bodyPr>
          <a:lstStyle/>
          <a:p>
            <a:pPr algn="ctr"/>
            <a:br>
              <a:rPr lang="en-CA" b="1" dirty="0">
                <a:solidFill>
                  <a:srgbClr val="FFFF00"/>
                </a:solidFill>
              </a:rPr>
            </a:br>
            <a:br>
              <a:rPr lang="en-CA" b="1" dirty="0">
                <a:solidFill>
                  <a:srgbClr val="FFFF00"/>
                </a:solidFill>
              </a:rPr>
            </a:br>
            <a:r>
              <a:rPr lang="en-CA" b="1" dirty="0">
                <a:solidFill>
                  <a:srgbClr val="FFFF00"/>
                </a:solidFill>
              </a:rPr>
              <a:t>Historical Example</a:t>
            </a:r>
            <a:r>
              <a:rPr lang="en-CA" b="1" dirty="0">
                <a:solidFill>
                  <a:srgbClr val="FF0000"/>
                </a:solidFill>
              </a:rPr>
              <a:t>:</a:t>
            </a:r>
            <a:r>
              <a:rPr lang="en-CA" b="1" dirty="0">
                <a:solidFill>
                  <a:srgbClr val="FFFF00"/>
                </a:solidFill>
              </a:rPr>
              <a:t> </a:t>
            </a:r>
            <a:r>
              <a:rPr lang="en-CA" b="1" dirty="0">
                <a:solidFill>
                  <a:srgbClr val="00B0F0"/>
                </a:solidFill>
              </a:rPr>
              <a:t>Sega video games service </a:t>
            </a:r>
            <a:r>
              <a:rPr lang="en-CA" dirty="0">
                <a:solidFill>
                  <a:schemeClr val="bg1"/>
                </a:solidFill>
              </a:rPr>
              <a:t>Public Notice CRTC 1995-5 - EXEMPTION ORDER RESPECTINGVIDEO GAMES PROGRAMMING SERVICE UNDERTAKINGS</a:t>
            </a:r>
            <a:br>
              <a:rPr lang="en-CA" dirty="0"/>
            </a:br>
            <a:br>
              <a:rPr lang="en-CA" dirty="0"/>
            </a:br>
            <a:endParaRPr lang="en-US" dirty="0"/>
          </a:p>
        </p:txBody>
      </p:sp>
      <p:pic>
        <p:nvPicPr>
          <p:cNvPr id="9" name="Content Placeholder 8">
            <a:extLst>
              <a:ext uri="{FF2B5EF4-FFF2-40B4-BE49-F238E27FC236}">
                <a16:creationId xmlns:a16="http://schemas.microsoft.com/office/drawing/2014/main" id="{B4CB6BA7-CDD8-DE42-AFA6-A374CFD710FE}"/>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883219" y="2765425"/>
            <a:ext cx="3377562" cy="3098800"/>
          </a:xfrm>
          <a:solidFill>
            <a:schemeClr val="bg1"/>
          </a:solidFill>
        </p:spPr>
      </p:pic>
    </p:spTree>
    <p:extLst>
      <p:ext uri="{BB962C8B-B14F-4D97-AF65-F5344CB8AC3E}">
        <p14:creationId xmlns:p14="http://schemas.microsoft.com/office/powerpoint/2010/main" val="3298845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0FFD43-7FF8-2845-9884-097684EF66C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37429" y="249238"/>
            <a:ext cx="5469141" cy="5556250"/>
          </a:xfrm>
        </p:spPr>
      </p:pic>
    </p:spTree>
    <p:extLst>
      <p:ext uri="{BB962C8B-B14F-4D97-AF65-F5344CB8AC3E}">
        <p14:creationId xmlns:p14="http://schemas.microsoft.com/office/powerpoint/2010/main" val="775564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DDA5AD-1082-904D-9B5E-61C3D2B6916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57200" y="452714"/>
            <a:ext cx="8229600" cy="5149298"/>
          </a:xfrm>
        </p:spPr>
      </p:pic>
    </p:spTree>
    <p:extLst>
      <p:ext uri="{BB962C8B-B14F-4D97-AF65-F5344CB8AC3E}">
        <p14:creationId xmlns:p14="http://schemas.microsoft.com/office/powerpoint/2010/main" val="3341395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F64960-0EAC-8A4F-9DA2-CCDE045696CB}"/>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57200" y="429778"/>
            <a:ext cx="8229600" cy="5195169"/>
          </a:xfrm>
        </p:spPr>
      </p:pic>
    </p:spTree>
    <p:extLst>
      <p:ext uri="{BB962C8B-B14F-4D97-AF65-F5344CB8AC3E}">
        <p14:creationId xmlns:p14="http://schemas.microsoft.com/office/powerpoint/2010/main" val="4155467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93CEDA3-6D4D-FF40-8288-972ACFF5AE4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57200" y="789325"/>
            <a:ext cx="8229600" cy="4476076"/>
          </a:xfrm>
        </p:spPr>
      </p:pic>
    </p:spTree>
    <p:extLst>
      <p:ext uri="{BB962C8B-B14F-4D97-AF65-F5344CB8AC3E}">
        <p14:creationId xmlns:p14="http://schemas.microsoft.com/office/powerpoint/2010/main" val="832634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A8A790-1AD3-2F46-8327-E3B9710DFEBA}"/>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165305" y="249238"/>
            <a:ext cx="6813390" cy="5556250"/>
          </a:xfrm>
        </p:spPr>
      </p:pic>
    </p:spTree>
    <p:extLst>
      <p:ext uri="{BB962C8B-B14F-4D97-AF65-F5344CB8AC3E}">
        <p14:creationId xmlns:p14="http://schemas.microsoft.com/office/powerpoint/2010/main" val="1578118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B1FA-97BE-C34A-A611-EC093D26CC2A}"/>
              </a:ext>
            </a:extLst>
          </p:cNvPr>
          <p:cNvSpPr>
            <a:spLocks noGrp="1"/>
          </p:cNvSpPr>
          <p:nvPr>
            <p:ph type="title"/>
          </p:nvPr>
        </p:nvSpPr>
        <p:spPr>
          <a:xfrm>
            <a:off x="1115722" y="0"/>
            <a:ext cx="7571078" cy="1342593"/>
          </a:xfrm>
        </p:spPr>
        <p:txBody>
          <a:bodyPr>
            <a:noAutofit/>
          </a:bodyPr>
          <a:lstStyle/>
          <a:p>
            <a:r>
              <a:rPr lang="en-CA" sz="7200" b="1" dirty="0">
                <a:solidFill>
                  <a:srgbClr val="FFFF00"/>
                </a:solidFill>
              </a:rPr>
              <a:t>STEP </a:t>
            </a:r>
            <a:r>
              <a:rPr lang="en-CA" sz="7200" b="1" dirty="0">
                <a:solidFill>
                  <a:schemeClr val="bg1"/>
                </a:solidFill>
              </a:rPr>
              <a:t>2</a:t>
            </a:r>
            <a:endParaRPr lang="en-US" sz="7200" b="1" dirty="0">
              <a:solidFill>
                <a:schemeClr val="bg1"/>
              </a:solidFill>
            </a:endParaRPr>
          </a:p>
        </p:txBody>
      </p:sp>
      <p:pic>
        <p:nvPicPr>
          <p:cNvPr id="4" name="Content Placeholder 3">
            <a:extLst>
              <a:ext uri="{FF2B5EF4-FFF2-40B4-BE49-F238E27FC236}">
                <a16:creationId xmlns:a16="http://schemas.microsoft.com/office/drawing/2014/main" id="{9260DB62-84A3-0345-8666-1D328F51BFBB}"/>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115722" y="1343025"/>
            <a:ext cx="6912555" cy="4513263"/>
          </a:xfrm>
          <a:prstGeom prst="rect">
            <a:avLst/>
          </a:prstGeom>
        </p:spPr>
      </p:pic>
    </p:spTree>
    <p:extLst>
      <p:ext uri="{BB962C8B-B14F-4D97-AF65-F5344CB8AC3E}">
        <p14:creationId xmlns:p14="http://schemas.microsoft.com/office/powerpoint/2010/main" val="3439119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85196"/>
            <a:ext cx="8229600" cy="6041984"/>
          </a:xfrm>
        </p:spPr>
        <p:txBody>
          <a:bodyPr>
            <a:normAutofit fontScale="92500" lnSpcReduction="10000"/>
          </a:bodyPr>
          <a:lstStyle/>
          <a:p>
            <a:pPr marL="0" indent="0" algn="ctr">
              <a:buNone/>
            </a:pPr>
            <a:r>
              <a:rPr lang="mr-IN" sz="9600" dirty="0">
                <a:solidFill>
                  <a:schemeClr val="bg1"/>
                </a:solidFill>
              </a:rPr>
              <a:t>…</a:t>
            </a:r>
            <a:r>
              <a:rPr lang="en-US" sz="9600" dirty="0">
                <a:solidFill>
                  <a:srgbClr val="FF0000"/>
                </a:solidFill>
              </a:rPr>
              <a:t>Now </a:t>
            </a:r>
            <a:r>
              <a:rPr lang="en-US" sz="9600" dirty="0">
                <a:solidFill>
                  <a:schemeClr val="bg1"/>
                </a:solidFill>
              </a:rPr>
              <a:t>ask is it</a:t>
            </a:r>
            <a:r>
              <a:rPr lang="en-US" sz="9600" dirty="0">
                <a:solidFill>
                  <a:srgbClr val="00B0F0"/>
                </a:solidFill>
              </a:rPr>
              <a:t> </a:t>
            </a:r>
            <a:r>
              <a:rPr lang="en-US" sz="9600" dirty="0">
                <a:solidFill>
                  <a:schemeClr val="bg1"/>
                </a:solidFill>
              </a:rPr>
              <a:t>possibly within </a:t>
            </a:r>
            <a:r>
              <a:rPr lang="en-US" sz="9600" dirty="0">
                <a:solidFill>
                  <a:srgbClr val="00B0F0"/>
                </a:solidFill>
              </a:rPr>
              <a:t>the definition of  </a:t>
            </a:r>
            <a:r>
              <a:rPr lang="en-US" sz="9600" dirty="0">
                <a:solidFill>
                  <a:srgbClr val="FF0000"/>
                </a:solidFill>
              </a:rPr>
              <a:t>“</a:t>
            </a:r>
            <a:r>
              <a:rPr lang="en-US" sz="9600" dirty="0">
                <a:solidFill>
                  <a:srgbClr val="FFFF00"/>
                </a:solidFill>
              </a:rPr>
              <a:t>Broadcasting</a:t>
            </a:r>
            <a:r>
              <a:rPr lang="en-US" sz="9600" dirty="0">
                <a:solidFill>
                  <a:srgbClr val="FF0000"/>
                </a:solidFill>
              </a:rPr>
              <a:t>”</a:t>
            </a:r>
            <a:r>
              <a:rPr lang="en-US" sz="9600" dirty="0">
                <a:solidFill>
                  <a:srgbClr val="00B0F0"/>
                </a:solidFill>
              </a:rPr>
              <a:t> </a:t>
            </a:r>
            <a:r>
              <a:rPr lang="en-US" sz="9600" dirty="0">
                <a:solidFill>
                  <a:schemeClr val="bg1"/>
                </a:solidFill>
              </a:rPr>
              <a:t>in</a:t>
            </a:r>
            <a:r>
              <a:rPr lang="en-US" sz="9600" dirty="0">
                <a:solidFill>
                  <a:srgbClr val="00B0F0"/>
                </a:solidFill>
              </a:rPr>
              <a:t> </a:t>
            </a:r>
            <a:r>
              <a:rPr lang="en-US" sz="9600" dirty="0">
                <a:solidFill>
                  <a:schemeClr val="bg1"/>
                </a:solidFill>
              </a:rPr>
              <a:t>the</a:t>
            </a:r>
            <a:r>
              <a:rPr lang="en-US" sz="9600" dirty="0">
                <a:solidFill>
                  <a:srgbClr val="00B0F0"/>
                </a:solidFill>
              </a:rPr>
              <a:t> </a:t>
            </a:r>
            <a:r>
              <a:rPr lang="en-US" sz="9600" i="1" dirty="0">
                <a:solidFill>
                  <a:srgbClr val="FFFF00"/>
                </a:solidFill>
              </a:rPr>
              <a:t>Broadcasting Act</a:t>
            </a:r>
            <a:r>
              <a:rPr lang="en-US" sz="9600" dirty="0">
                <a:solidFill>
                  <a:schemeClr val="bg1"/>
                </a:solidFill>
              </a:rPr>
              <a:t>.</a:t>
            </a:r>
          </a:p>
        </p:txBody>
      </p:sp>
    </p:spTree>
    <p:extLst>
      <p:ext uri="{BB962C8B-B14F-4D97-AF65-F5344CB8AC3E}">
        <p14:creationId xmlns:p14="http://schemas.microsoft.com/office/powerpoint/2010/main" val="1275107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FC7BF-8729-4C42-B4CE-E8F0C921FE33}"/>
              </a:ext>
            </a:extLst>
          </p:cNvPr>
          <p:cNvSpPr>
            <a:spLocks noGrp="1"/>
          </p:cNvSpPr>
          <p:nvPr>
            <p:ph sz="quarter" idx="10"/>
          </p:nvPr>
        </p:nvSpPr>
        <p:spPr>
          <a:xfrm>
            <a:off x="138896" y="81023"/>
            <a:ext cx="9005103" cy="5845215"/>
          </a:xfrm>
        </p:spPr>
        <p:txBody>
          <a:bodyPr>
            <a:normAutofit lnSpcReduction="10000"/>
          </a:bodyPr>
          <a:lstStyle/>
          <a:p>
            <a:r>
              <a:rPr lang="en-CA" b="1" i="1" dirty="0">
                <a:solidFill>
                  <a:schemeClr val="bg1"/>
                </a:solidFill>
              </a:rPr>
              <a:t>broadcasting</a:t>
            </a:r>
            <a:r>
              <a:rPr lang="en-CA" dirty="0">
                <a:solidFill>
                  <a:schemeClr val="bg1"/>
                </a:solidFill>
              </a:rPr>
              <a:t> means any transmission of programs, whether or not encrypted, by radio waves or other means of telecommunication for reception by the public by means of broadcasting receiving apparatus, but does not include any such transmission of programs that is made solely for performance or display in a public place; </a:t>
            </a:r>
          </a:p>
          <a:p>
            <a:r>
              <a:rPr lang="en-CA" b="1" i="1" dirty="0">
                <a:solidFill>
                  <a:schemeClr val="bg1"/>
                </a:solidFill>
              </a:rPr>
              <a:t>broadcasting receiving apparatus</a:t>
            </a:r>
            <a:r>
              <a:rPr lang="en-CA" dirty="0">
                <a:solidFill>
                  <a:schemeClr val="bg1"/>
                </a:solidFill>
              </a:rPr>
              <a:t> means a device, or combination of devices, intended for or capable of being used for the reception of broadcasting; </a:t>
            </a:r>
          </a:p>
          <a:p>
            <a:r>
              <a:rPr lang="en-CA" b="1" i="1" dirty="0">
                <a:solidFill>
                  <a:schemeClr val="bg1"/>
                </a:solidFill>
              </a:rPr>
              <a:t>encrypted</a:t>
            </a:r>
            <a:r>
              <a:rPr lang="en-CA" dirty="0">
                <a:solidFill>
                  <a:schemeClr val="bg1"/>
                </a:solidFill>
              </a:rPr>
              <a:t> means treated electronically or otherwise for the purpose of preventing intelligible reception; </a:t>
            </a:r>
          </a:p>
          <a:p>
            <a:r>
              <a:rPr lang="en-CA" b="1" i="1" dirty="0">
                <a:solidFill>
                  <a:schemeClr val="bg1"/>
                </a:solidFill>
              </a:rPr>
              <a:t>program</a:t>
            </a:r>
            <a:r>
              <a:rPr lang="en-CA" dirty="0">
                <a:solidFill>
                  <a:schemeClr val="bg1"/>
                </a:solidFill>
              </a:rPr>
              <a:t> means sounds or visual images, or a combination of sounds and visual images, that are intended to inform, enlighten or entertain, but does not include visual images, whether or not combined with sounds, that consist predominantly of alphanumeric text;</a:t>
            </a:r>
          </a:p>
          <a:p>
            <a:r>
              <a:rPr lang="en-CA" b="1" i="1" dirty="0">
                <a:solidFill>
                  <a:schemeClr val="bg1"/>
                </a:solidFill>
              </a:rPr>
              <a:t>radio waves</a:t>
            </a:r>
            <a:r>
              <a:rPr lang="en-CA" dirty="0">
                <a:solidFill>
                  <a:schemeClr val="bg1"/>
                </a:solidFill>
              </a:rPr>
              <a:t> means electromagnetic waves of frequencies lower than 3 000 GHz that are propagated in space without artificial guide;</a:t>
            </a:r>
          </a:p>
          <a:p>
            <a:r>
              <a:rPr lang="en-CA" b="1" dirty="0">
                <a:solidFill>
                  <a:schemeClr val="bg1"/>
                </a:solidFill>
              </a:rPr>
              <a:t>(2)</a:t>
            </a:r>
            <a:r>
              <a:rPr lang="en-CA" dirty="0">
                <a:solidFill>
                  <a:schemeClr val="bg1"/>
                </a:solidFill>
              </a:rPr>
              <a:t> For the purposes of this Act, </a:t>
            </a:r>
            <a:r>
              <a:rPr lang="en-CA" b="1" i="1" dirty="0">
                <a:solidFill>
                  <a:schemeClr val="bg1"/>
                </a:solidFill>
              </a:rPr>
              <a:t>other means of telecommunication</a:t>
            </a:r>
            <a:r>
              <a:rPr lang="en-CA" dirty="0">
                <a:solidFill>
                  <a:schemeClr val="bg1"/>
                </a:solidFill>
              </a:rPr>
              <a:t> means any wire, cable, radio, optical or other electromagnetic system, or any similar technical system</a:t>
            </a:r>
            <a:endParaRPr lang="en-US" dirty="0">
              <a:solidFill>
                <a:schemeClr val="bg1"/>
              </a:solidFill>
            </a:endParaRPr>
          </a:p>
        </p:txBody>
      </p:sp>
    </p:spTree>
    <p:extLst>
      <p:ext uri="{BB962C8B-B14F-4D97-AF65-F5344CB8AC3E}">
        <p14:creationId xmlns:p14="http://schemas.microsoft.com/office/powerpoint/2010/main" val="3143207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60" y="48801"/>
            <a:ext cx="8012040" cy="1016000"/>
          </a:xfrm>
        </p:spPr>
        <p:txBody>
          <a:bodyPr>
            <a:normAutofit/>
          </a:bodyPr>
          <a:lstStyle/>
          <a:p>
            <a:r>
              <a:rPr lang="en-US" sz="5400" b="1" dirty="0">
                <a:solidFill>
                  <a:srgbClr val="FFFF00"/>
                </a:solidFill>
                <a:latin typeface="+mn-lt"/>
              </a:rPr>
              <a:t>      Course Website</a:t>
            </a:r>
          </a:p>
        </p:txBody>
      </p:sp>
      <p:sp>
        <p:nvSpPr>
          <p:cNvPr id="3" name="Content Placeholder 2"/>
          <p:cNvSpPr>
            <a:spLocks noGrp="1"/>
          </p:cNvSpPr>
          <p:nvPr>
            <p:ph sz="quarter" idx="10"/>
          </p:nvPr>
        </p:nvSpPr>
        <p:spPr>
          <a:xfrm>
            <a:off x="674760" y="1408134"/>
            <a:ext cx="8469240" cy="4318000"/>
          </a:xfrm>
        </p:spPr>
        <p:txBody>
          <a:bodyPr>
            <a:normAutofit/>
          </a:bodyPr>
          <a:lstStyle/>
          <a:p>
            <a:pPr marL="0" indent="0">
              <a:buNone/>
            </a:pPr>
            <a:r>
              <a:rPr lang="en-US" sz="4800" dirty="0">
                <a:solidFill>
                  <a:schemeClr val="bg1"/>
                </a:solidFill>
                <a:latin typeface="+mn-lt"/>
              </a:rPr>
              <a:t>http://</a:t>
            </a:r>
            <a:r>
              <a:rPr lang="en-US" sz="4800" dirty="0" err="1">
                <a:solidFill>
                  <a:schemeClr val="bg1"/>
                </a:solidFill>
                <a:latin typeface="+mn-lt"/>
              </a:rPr>
              <a:t>commlaw.allard.ubc.ca</a:t>
            </a:r>
            <a:endParaRPr lang="en-US" sz="4800" dirty="0">
              <a:solidFill>
                <a:schemeClr val="bg1"/>
              </a:solidFill>
              <a:latin typeface="+mn-lt"/>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5704" y="2232560"/>
            <a:ext cx="3526972" cy="3611477"/>
          </a:xfrm>
          <a:prstGeom prst="rect">
            <a:avLst/>
          </a:prstGeom>
        </p:spPr>
      </p:pic>
    </p:spTree>
    <p:extLst>
      <p:ext uri="{BB962C8B-B14F-4D97-AF65-F5344CB8AC3E}">
        <p14:creationId xmlns:p14="http://schemas.microsoft.com/office/powerpoint/2010/main" val="718618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282553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420599-DF6D-2942-A53B-A787BA99D587}"/>
              </a:ext>
            </a:extLst>
          </p:cNvPr>
          <p:cNvSpPr>
            <a:spLocks noGrp="1"/>
          </p:cNvSpPr>
          <p:nvPr>
            <p:ph sz="quarter" idx="10"/>
          </p:nvPr>
        </p:nvSpPr>
        <p:spPr>
          <a:xfrm>
            <a:off x="457199" y="775504"/>
            <a:ext cx="8536329" cy="4950630"/>
          </a:xfrm>
        </p:spPr>
        <p:txBody>
          <a:bodyPr>
            <a:normAutofit fontScale="92500"/>
          </a:bodyPr>
          <a:lstStyle/>
          <a:p>
            <a:pPr marL="0" indent="0" algn="ctr">
              <a:buNone/>
            </a:pPr>
            <a:r>
              <a:rPr lang="en-CA" sz="9600" dirty="0">
                <a:solidFill>
                  <a:srgbClr val="FFFF00"/>
                </a:solidFill>
              </a:rPr>
              <a:t>DESCRIBE</a:t>
            </a:r>
            <a:r>
              <a:rPr lang="en-CA" sz="9600" dirty="0">
                <a:solidFill>
                  <a:schemeClr val="bg1"/>
                </a:solidFill>
              </a:rPr>
              <a:t> IF WHAT YOU’VE INVENTED IS </a:t>
            </a:r>
            <a:r>
              <a:rPr lang="en-CA" sz="9600" dirty="0">
                <a:solidFill>
                  <a:srgbClr val="92D050"/>
                </a:solidFill>
              </a:rPr>
              <a:t>“</a:t>
            </a:r>
            <a:r>
              <a:rPr lang="en-CA" sz="9600" dirty="0">
                <a:solidFill>
                  <a:srgbClr val="FF0000"/>
                </a:solidFill>
              </a:rPr>
              <a:t>BROADCASTING</a:t>
            </a:r>
            <a:r>
              <a:rPr lang="en-CA" sz="9600" dirty="0">
                <a:solidFill>
                  <a:srgbClr val="92D050"/>
                </a:solidFill>
              </a:rPr>
              <a:t>”</a:t>
            </a:r>
            <a:endParaRPr lang="en-US" sz="9600" dirty="0">
              <a:solidFill>
                <a:srgbClr val="92D050"/>
              </a:solidFill>
            </a:endParaRPr>
          </a:p>
        </p:txBody>
      </p:sp>
    </p:spTree>
    <p:extLst>
      <p:ext uri="{BB962C8B-B14F-4D97-AF65-F5344CB8AC3E}">
        <p14:creationId xmlns:p14="http://schemas.microsoft.com/office/powerpoint/2010/main" val="882502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97947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097006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2484677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a:solidFill>
                  <a:schemeClr val="bg1"/>
                </a:solidFill>
                <a:latin typeface="American Typewriter"/>
                <a:cs typeface="American Typewriter"/>
              </a:rPr>
              <a:t>News of the Week</a:t>
            </a:r>
          </a:p>
        </p:txBody>
      </p:sp>
    </p:spTree>
    <p:extLst>
      <p:ext uri="{BB962C8B-B14F-4D97-AF65-F5344CB8AC3E}">
        <p14:creationId xmlns:p14="http://schemas.microsoft.com/office/powerpoint/2010/main" val="2818110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124127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7180"/>
            <a:ext cx="9144000" cy="1016000"/>
          </a:xfrm>
        </p:spPr>
        <p:txBody>
          <a:bodyPr>
            <a:normAutofit/>
          </a:bodyPr>
          <a:lstStyle/>
          <a:p>
            <a:pPr algn="ctr"/>
            <a:r>
              <a:rPr lang="en-US" sz="4400" dirty="0">
                <a:solidFill>
                  <a:srgbClr val="FFFF00"/>
                </a:solidFill>
              </a:rPr>
              <a:t>Last year this time</a:t>
            </a:r>
            <a:r>
              <a:rPr lang="mr-IN" sz="4400" dirty="0">
                <a:solidFill>
                  <a:srgbClr val="FF0000"/>
                </a:solidFill>
              </a:rPr>
              <a:t>…</a:t>
            </a:r>
            <a:endParaRPr lang="en-US" sz="4400" dirty="0">
              <a:solidFill>
                <a:srgbClr val="FF0000"/>
              </a:solidFill>
            </a:endParaRPr>
          </a:p>
        </p:txBody>
      </p:sp>
      <p:sp>
        <p:nvSpPr>
          <p:cNvPr id="3" name="Content Placeholder 2"/>
          <p:cNvSpPr>
            <a:spLocks noGrp="1"/>
          </p:cNvSpPr>
          <p:nvPr>
            <p:ph sz="quarter" idx="10"/>
          </p:nvPr>
        </p:nvSpPr>
        <p:spPr>
          <a:xfrm>
            <a:off x="457200" y="1016000"/>
            <a:ext cx="8229600" cy="4850410"/>
          </a:xfrm>
        </p:spPr>
        <p:txBody>
          <a:bodyPr/>
          <a:lstStyle/>
          <a:p>
            <a:endParaRPr lang="en-US" dirty="0"/>
          </a:p>
          <a:p>
            <a:endParaRPr lang="en-US" dirty="0"/>
          </a:p>
        </p:txBody>
      </p:sp>
      <p:pic>
        <p:nvPicPr>
          <p:cNvPr id="5" name="Content Placeholder 3" descr="Screen Shot 2017-01-31 at 2.54.07 PM.png">
            <a:extLst>
              <a:ext uri="{FF2B5EF4-FFF2-40B4-BE49-F238E27FC236}">
                <a16:creationId xmlns:a16="http://schemas.microsoft.com/office/drawing/2014/main" id="{CE242D33-7887-C24E-9D1B-A853677BF8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90747" y="1413481"/>
            <a:ext cx="6162506" cy="4242628"/>
          </a:xfrm>
          <a:prstGeom prst="rect">
            <a:avLst/>
          </a:prstGeom>
        </p:spPr>
      </p:pic>
    </p:spTree>
    <p:extLst>
      <p:ext uri="{BB962C8B-B14F-4D97-AF65-F5344CB8AC3E}">
        <p14:creationId xmlns:p14="http://schemas.microsoft.com/office/powerpoint/2010/main" val="1425939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05949"/>
          </a:xfrm>
        </p:spPr>
        <p:txBody>
          <a:bodyPr>
            <a:noAutofit/>
          </a:bodyPr>
          <a:lstStyle/>
          <a:p>
            <a:pPr algn="ctr"/>
            <a:br>
              <a:rPr lang="en-US" sz="4400" dirty="0">
                <a:solidFill>
                  <a:schemeClr val="bg1"/>
                </a:solidFill>
              </a:rPr>
            </a:br>
            <a:r>
              <a:rPr lang="en-US" sz="4400" b="1" dirty="0">
                <a:solidFill>
                  <a:srgbClr val="FF0000"/>
                </a:solidFill>
              </a:rPr>
              <a:t>Activity</a:t>
            </a:r>
            <a:r>
              <a:rPr lang="en-US" sz="4400" dirty="0">
                <a:solidFill>
                  <a:schemeClr val="bg1"/>
                </a:solidFill>
              </a:rPr>
              <a:t> on the </a:t>
            </a:r>
            <a:r>
              <a:rPr lang="en-US" sz="4400" dirty="0">
                <a:solidFill>
                  <a:srgbClr val="FFFF00"/>
                </a:solidFill>
              </a:rPr>
              <a:t>Super Bowl </a:t>
            </a:r>
            <a:r>
              <a:rPr lang="en-US" sz="4400" dirty="0">
                <a:solidFill>
                  <a:schemeClr val="bg1"/>
                </a:solidFill>
              </a:rPr>
              <a:t>issue</a:t>
            </a:r>
            <a:r>
              <a:rPr lang="mr-IN" sz="4400" dirty="0">
                <a:solidFill>
                  <a:srgbClr val="00B0F0"/>
                </a:solidFill>
              </a:rPr>
              <a:t>…</a:t>
            </a:r>
            <a:br>
              <a:rPr lang="en-CA" sz="4400" dirty="0">
                <a:solidFill>
                  <a:srgbClr val="FF0000"/>
                </a:solidFill>
              </a:rPr>
            </a:br>
            <a:endParaRPr lang="en-US" sz="4400" dirty="0">
              <a:solidFill>
                <a:schemeClr val="bg1"/>
              </a:solidFill>
            </a:endParaRPr>
          </a:p>
        </p:txBody>
      </p:sp>
      <p:pic>
        <p:nvPicPr>
          <p:cNvPr id="6" name="Content Placeholder 5">
            <a:extLst>
              <a:ext uri="{FF2B5EF4-FFF2-40B4-BE49-F238E27FC236}">
                <a16:creationId xmlns:a16="http://schemas.microsoft.com/office/drawing/2014/main" id="{EAB27912-5114-1A40-ABE4-2ED9245336FB}"/>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18703" y="1408113"/>
            <a:ext cx="5306594" cy="4318000"/>
          </a:xfrm>
        </p:spPr>
      </p:pic>
    </p:spTree>
    <p:extLst>
      <p:ext uri="{BB962C8B-B14F-4D97-AF65-F5344CB8AC3E}">
        <p14:creationId xmlns:p14="http://schemas.microsoft.com/office/powerpoint/2010/main" val="846717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43DD-E41C-5349-B185-D8CA612748EE}"/>
              </a:ext>
            </a:extLst>
          </p:cNvPr>
          <p:cNvSpPr>
            <a:spLocks noGrp="1"/>
          </p:cNvSpPr>
          <p:nvPr>
            <p:ph type="title"/>
          </p:nvPr>
        </p:nvSpPr>
        <p:spPr>
          <a:xfrm>
            <a:off x="997582" y="129823"/>
            <a:ext cx="7689217" cy="1016000"/>
          </a:xfrm>
        </p:spPr>
        <p:txBody>
          <a:bodyPr/>
          <a:lstStyle/>
          <a:p>
            <a:r>
              <a:rPr lang="en-CA" b="1" dirty="0">
                <a:solidFill>
                  <a:srgbClr val="FFFF00"/>
                </a:solidFill>
              </a:rPr>
              <a:t>Other than that</a:t>
            </a:r>
            <a:r>
              <a:rPr lang="en-CA" b="1" dirty="0">
                <a:solidFill>
                  <a:srgbClr val="FF0000"/>
                </a:solidFill>
              </a:rPr>
              <a:t>…</a:t>
            </a:r>
            <a:endParaRPr lang="en-US" b="1" dirty="0">
              <a:solidFill>
                <a:srgbClr val="FF0000"/>
              </a:solidFill>
            </a:endParaRPr>
          </a:p>
        </p:txBody>
      </p:sp>
      <p:pic>
        <p:nvPicPr>
          <p:cNvPr id="5" name="Content Placeholder 4">
            <a:extLst>
              <a:ext uri="{FF2B5EF4-FFF2-40B4-BE49-F238E27FC236}">
                <a16:creationId xmlns:a16="http://schemas.microsoft.com/office/drawing/2014/main" id="{BA8EBA0E-9850-584C-ACB1-667682E944C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97583" y="1145823"/>
            <a:ext cx="7148833" cy="4745038"/>
          </a:xfrm>
        </p:spPr>
      </p:pic>
    </p:spTree>
    <p:extLst>
      <p:ext uri="{BB962C8B-B14F-4D97-AF65-F5344CB8AC3E}">
        <p14:creationId xmlns:p14="http://schemas.microsoft.com/office/powerpoint/2010/main" val="1488041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994833"/>
            <a:ext cx="8686800" cy="5007084"/>
          </a:xfrm>
        </p:spPr>
        <p:txBody>
          <a:bodyPr>
            <a:normAutofit fontScale="92500"/>
          </a:bodyPr>
          <a:lstStyle/>
          <a:p>
            <a:pPr marL="0" indent="0">
              <a:lnSpc>
                <a:spcPct val="9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9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 way down the following page will be your </a:t>
            </a:r>
            <a:r>
              <a:rPr lang="en-CA" sz="3200" dirty="0" err="1">
                <a:solidFill>
                  <a:schemeClr val="bg1"/>
                </a:solidFill>
                <a:latin typeface="+mn-lt"/>
              </a:rPr>
              <a:t>WordPress</a:t>
            </a:r>
            <a:r>
              <a:rPr lang="en-CA" sz="3200" dirty="0">
                <a:solidFill>
                  <a:schemeClr val="bg1"/>
                </a:solidFill>
                <a:latin typeface="+mn-lt"/>
              </a:rPr>
              <a:t> email address.</a:t>
            </a:r>
          </a:p>
          <a:p>
            <a:pPr marL="0" indent="0">
              <a:lnSpc>
                <a:spcPct val="90000"/>
              </a:lnSpc>
              <a:buNone/>
            </a:pPr>
            <a:r>
              <a:rPr lang="en-CA" sz="3200" dirty="0">
                <a:solidFill>
                  <a:schemeClr val="bg1"/>
                </a:solidFill>
                <a:latin typeface="+mn-lt"/>
              </a:rPr>
              <a:t>3. Send me your </a:t>
            </a:r>
            <a:r>
              <a:rPr lang="en-CA" sz="3200" dirty="0" err="1">
                <a:solidFill>
                  <a:schemeClr val="bg1"/>
                </a:solidFill>
                <a:latin typeface="+mn-lt"/>
              </a:rPr>
              <a:t>WordPress</a:t>
            </a:r>
            <a:r>
              <a:rPr lang="en-CA" sz="3200" dirty="0">
                <a:solidFill>
                  <a:schemeClr val="bg1"/>
                </a:solidFill>
                <a:latin typeface="+mn-lt"/>
              </a:rPr>
              <a:t> email address at </a:t>
            </a:r>
            <a:r>
              <a:rPr lang="en-CA" sz="3200" dirty="0" err="1">
                <a:solidFill>
                  <a:schemeClr val="bg1"/>
                </a:solidFill>
                <a:latin typeface="+mn-lt"/>
              </a:rPr>
              <a:t>jfestinger@telus.net</a:t>
            </a:r>
            <a:r>
              <a:rPr lang="en-CA" sz="3200" dirty="0">
                <a:solidFill>
                  <a:schemeClr val="bg1"/>
                </a:solidFill>
                <a:latin typeface="+mn-lt"/>
              </a:rPr>
              <a:t> or at </a:t>
            </a:r>
            <a:r>
              <a:rPr lang="en-CA" sz="3200" dirty="0" err="1">
                <a:solidFill>
                  <a:schemeClr val="bg1"/>
                </a:solidFill>
                <a:latin typeface="+mn-lt"/>
              </a:rPr>
              <a:t>jon@fblawstrategy.com</a:t>
            </a:r>
            <a:endParaRPr lang="en-CA" sz="3200" dirty="0">
              <a:solidFill>
                <a:schemeClr val="bg1"/>
              </a:solidFill>
              <a:latin typeface="+mn-lt"/>
            </a:endParaRPr>
          </a:p>
          <a:p>
            <a:pPr marL="0" indent="0">
              <a:lnSpc>
                <a:spcPct val="90000"/>
              </a:lnSpc>
              <a:buNone/>
            </a:pPr>
            <a:r>
              <a:rPr lang="en-CA" sz="3200" dirty="0">
                <a:solidFill>
                  <a:schemeClr val="bg1"/>
                </a:solidFill>
                <a:latin typeface="+mn-lt"/>
              </a:rPr>
              <a:t>4. Then, I will invite you to participate with authoring privileges via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endParaRPr lang="en-US" dirty="0"/>
          </a:p>
        </p:txBody>
      </p:sp>
    </p:spTree>
    <p:extLst>
      <p:ext uri="{BB962C8B-B14F-4D97-AF65-F5344CB8AC3E}">
        <p14:creationId xmlns:p14="http://schemas.microsoft.com/office/powerpoint/2010/main" val="2987874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919"/>
            <a:ext cx="8229600" cy="1016000"/>
          </a:xfrm>
        </p:spPr>
        <p:txBody>
          <a:bodyPr>
            <a:normAutofit/>
          </a:bodyPr>
          <a:lstStyle/>
          <a:p>
            <a:pPr algn="ctr"/>
            <a:r>
              <a:rPr lang="en-US" sz="4400" dirty="0">
                <a:solidFill>
                  <a:schemeClr val="bg1"/>
                </a:solidFill>
              </a:rPr>
              <a:t>Back to the </a:t>
            </a:r>
            <a:r>
              <a:rPr lang="en-US" sz="4400" dirty="0">
                <a:solidFill>
                  <a:srgbClr val="FFFF00"/>
                </a:solidFill>
              </a:rPr>
              <a:t>present</a:t>
            </a:r>
            <a:r>
              <a:rPr lang="en-US" sz="4400" dirty="0">
                <a:solidFill>
                  <a:schemeClr val="bg1"/>
                </a:solidFill>
              </a:rPr>
              <a:t> </a:t>
            </a:r>
            <a:r>
              <a:rPr lang="en-US" sz="4400" dirty="0">
                <a:solidFill>
                  <a:schemeClr val="accent5"/>
                </a:solidFill>
              </a:rPr>
              <a:t>(</a:t>
            </a:r>
            <a:r>
              <a:rPr lang="en-US" sz="4400" dirty="0">
                <a:solidFill>
                  <a:srgbClr val="92D050"/>
                </a:solidFill>
              </a:rPr>
              <a:t>future</a:t>
            </a:r>
            <a:r>
              <a:rPr lang="en-US" sz="4400" dirty="0">
                <a:solidFill>
                  <a:schemeClr val="accent5"/>
                </a:solidFill>
              </a:rPr>
              <a:t>) </a:t>
            </a:r>
            <a:endParaRPr lang="en-US" sz="4400" dirty="0">
              <a:solidFill>
                <a:srgbClr val="FF0000"/>
              </a:solidFill>
            </a:endParaRPr>
          </a:p>
        </p:txBody>
      </p:sp>
      <p:pic>
        <p:nvPicPr>
          <p:cNvPr id="6" name="Content Placeholder 5">
            <a:extLst>
              <a:ext uri="{FF2B5EF4-FFF2-40B4-BE49-F238E27FC236}">
                <a16:creationId xmlns:a16="http://schemas.microsoft.com/office/drawing/2014/main" id="{E5E2710F-6986-6547-8C39-93AE7642DD2E}"/>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880980" y="1408113"/>
            <a:ext cx="3382040" cy="4318000"/>
          </a:xfrm>
        </p:spPr>
      </p:pic>
    </p:spTree>
    <p:extLst>
      <p:ext uri="{BB962C8B-B14F-4D97-AF65-F5344CB8AC3E}">
        <p14:creationId xmlns:p14="http://schemas.microsoft.com/office/powerpoint/2010/main" val="1536782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740767-F412-0F49-9598-70CA197DD316}"/>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168776" y="219919"/>
            <a:ext cx="4787609" cy="5671944"/>
          </a:xfrm>
        </p:spPr>
      </p:pic>
    </p:spTree>
    <p:extLst>
      <p:ext uri="{BB962C8B-B14F-4D97-AF65-F5344CB8AC3E}">
        <p14:creationId xmlns:p14="http://schemas.microsoft.com/office/powerpoint/2010/main" val="4053932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36CD18-5D8F-3145-8117-D1BB589A9BB4}"/>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693483" y="312738"/>
            <a:ext cx="3757034" cy="5508625"/>
          </a:xfrm>
        </p:spPr>
      </p:pic>
    </p:spTree>
    <p:extLst>
      <p:ext uri="{BB962C8B-B14F-4D97-AF65-F5344CB8AC3E}">
        <p14:creationId xmlns:p14="http://schemas.microsoft.com/office/powerpoint/2010/main" val="3005533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C89AACF-3086-4D4B-87B0-04EFC488C063}"/>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643926" y="289367"/>
            <a:ext cx="3856147" cy="5434477"/>
          </a:xfrm>
        </p:spPr>
      </p:pic>
    </p:spTree>
    <p:extLst>
      <p:ext uri="{BB962C8B-B14F-4D97-AF65-F5344CB8AC3E}">
        <p14:creationId xmlns:p14="http://schemas.microsoft.com/office/powerpoint/2010/main" val="4269258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9AD26A-1179-3B40-876C-F19D8597DBE0}"/>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800350" y="514350"/>
            <a:ext cx="3543300" cy="5105400"/>
          </a:xfrm>
        </p:spPr>
      </p:pic>
    </p:spTree>
    <p:extLst>
      <p:ext uri="{BB962C8B-B14F-4D97-AF65-F5344CB8AC3E}">
        <p14:creationId xmlns:p14="http://schemas.microsoft.com/office/powerpoint/2010/main" val="568272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52FBFF7-76E6-074A-844B-1E1F582BF006}"/>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07266" y="259419"/>
            <a:ext cx="5729468" cy="5545831"/>
          </a:xfrm>
        </p:spPr>
      </p:pic>
    </p:spTree>
    <p:extLst>
      <p:ext uri="{BB962C8B-B14F-4D97-AF65-F5344CB8AC3E}">
        <p14:creationId xmlns:p14="http://schemas.microsoft.com/office/powerpoint/2010/main" val="3640928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8F62DC-ED46-0F46-8E1E-13952B8D9B74}"/>
              </a:ext>
            </a:extLst>
          </p:cNvPr>
          <p:cNvPicPr>
            <a:picLocks noGrp="1" noChangeAspect="1"/>
          </p:cNvPicPr>
          <p:nvPr>
            <p:ph sz="quarter" idx="10"/>
          </p:nvPr>
        </p:nvPicPr>
        <p:blipFill>
          <a:blip r:embed="rId2"/>
          <a:stretch>
            <a:fillRect/>
          </a:stretch>
        </p:blipFill>
        <p:spPr>
          <a:xfrm>
            <a:off x="1059084" y="130964"/>
            <a:ext cx="7025832" cy="5726384"/>
          </a:xfrm>
        </p:spPr>
      </p:pic>
    </p:spTree>
    <p:extLst>
      <p:ext uri="{BB962C8B-B14F-4D97-AF65-F5344CB8AC3E}">
        <p14:creationId xmlns:p14="http://schemas.microsoft.com/office/powerpoint/2010/main" val="2819623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D43357-977D-6B48-891F-67F2C2B27B9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656808" y="289368"/>
            <a:ext cx="5832013" cy="5556918"/>
          </a:xfrm>
        </p:spPr>
      </p:pic>
    </p:spTree>
    <p:extLst>
      <p:ext uri="{BB962C8B-B14F-4D97-AF65-F5344CB8AC3E}">
        <p14:creationId xmlns:p14="http://schemas.microsoft.com/office/powerpoint/2010/main" val="535474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84250E-DED5-9142-8037-2A9C6B96296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042665" y="312738"/>
            <a:ext cx="7058670" cy="5508625"/>
          </a:xfrm>
        </p:spPr>
      </p:pic>
    </p:spTree>
    <p:extLst>
      <p:ext uri="{BB962C8B-B14F-4D97-AF65-F5344CB8AC3E}">
        <p14:creationId xmlns:p14="http://schemas.microsoft.com/office/powerpoint/2010/main" val="172764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929E86A-FD11-E747-B1D4-C183B838BEF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869950" y="450850"/>
            <a:ext cx="7404100" cy="5232400"/>
          </a:xfrm>
        </p:spPr>
      </p:pic>
    </p:spTree>
    <p:extLst>
      <p:ext uri="{BB962C8B-B14F-4D97-AF65-F5344CB8AC3E}">
        <p14:creationId xmlns:p14="http://schemas.microsoft.com/office/powerpoint/2010/main" val="392045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994B-246C-B949-AFAD-48AD56A3EC21}"/>
              </a:ext>
            </a:extLst>
          </p:cNvPr>
          <p:cNvSpPr>
            <a:spLocks noGrp="1"/>
          </p:cNvSpPr>
          <p:nvPr>
            <p:ph type="title"/>
          </p:nvPr>
        </p:nvSpPr>
        <p:spPr>
          <a:xfrm>
            <a:off x="457200" y="127088"/>
            <a:ext cx="8229600" cy="1016000"/>
          </a:xfrm>
        </p:spPr>
        <p:txBody>
          <a:bodyPr>
            <a:normAutofit/>
          </a:bodyPr>
          <a:lstStyle/>
          <a:p>
            <a:pPr algn="ctr"/>
            <a:r>
              <a:rPr lang="en-CA" b="1" dirty="0">
                <a:solidFill>
                  <a:schemeClr val="bg1"/>
                </a:solidFill>
              </a:rPr>
              <a:t>On the Website</a:t>
            </a:r>
            <a:r>
              <a:rPr lang="en-CA" b="1" dirty="0">
                <a:solidFill>
                  <a:srgbClr val="FF0000"/>
                </a:solidFill>
              </a:rPr>
              <a:t>… </a:t>
            </a:r>
            <a:endParaRPr lang="en-US" b="1" dirty="0">
              <a:solidFill>
                <a:srgbClr val="FF0000"/>
              </a:solidFill>
            </a:endParaRPr>
          </a:p>
        </p:txBody>
      </p:sp>
      <p:pic>
        <p:nvPicPr>
          <p:cNvPr id="7" name="Content Placeholder 6">
            <a:extLst>
              <a:ext uri="{FF2B5EF4-FFF2-40B4-BE49-F238E27FC236}">
                <a16:creationId xmlns:a16="http://schemas.microsoft.com/office/drawing/2014/main" id="{ABECA516-6CCB-3C4E-AEAA-F88522D7D19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690643" y="1408113"/>
            <a:ext cx="5762714" cy="4318000"/>
          </a:xfrm>
        </p:spPr>
      </p:pic>
    </p:spTree>
    <p:extLst>
      <p:ext uri="{BB962C8B-B14F-4D97-AF65-F5344CB8AC3E}">
        <p14:creationId xmlns:p14="http://schemas.microsoft.com/office/powerpoint/2010/main" val="1548828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F6417B-6904-6349-BD15-8160C419F91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60550" y="354013"/>
            <a:ext cx="5422900" cy="5448300"/>
          </a:xfrm>
        </p:spPr>
      </p:pic>
    </p:spTree>
    <p:extLst>
      <p:ext uri="{BB962C8B-B14F-4D97-AF65-F5344CB8AC3E}">
        <p14:creationId xmlns:p14="http://schemas.microsoft.com/office/powerpoint/2010/main" val="1433757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4B6328-E118-514E-88A7-E0126B7CE0DD}"/>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01327" y="150470"/>
            <a:ext cx="7341346" cy="5709936"/>
          </a:xfrm>
        </p:spPr>
      </p:pic>
    </p:spTree>
    <p:extLst>
      <p:ext uri="{BB962C8B-B14F-4D97-AF65-F5344CB8AC3E}">
        <p14:creationId xmlns:p14="http://schemas.microsoft.com/office/powerpoint/2010/main" val="4128852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6F3CD9-001B-7F49-A291-78C16724299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695450" y="590550"/>
            <a:ext cx="5753100" cy="4953000"/>
          </a:xfrm>
        </p:spPr>
      </p:pic>
    </p:spTree>
    <p:extLst>
      <p:ext uri="{BB962C8B-B14F-4D97-AF65-F5344CB8AC3E}">
        <p14:creationId xmlns:p14="http://schemas.microsoft.com/office/powerpoint/2010/main" val="3707658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8BCCDC6-75D5-934C-AB0B-2C1F51C6C52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92963" y="312738"/>
            <a:ext cx="5958073" cy="5508625"/>
          </a:xfrm>
        </p:spPr>
      </p:pic>
    </p:spTree>
    <p:extLst>
      <p:ext uri="{BB962C8B-B14F-4D97-AF65-F5344CB8AC3E}">
        <p14:creationId xmlns:p14="http://schemas.microsoft.com/office/powerpoint/2010/main" val="907839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1D92BA8-E41C-664E-A498-171A591FB2F4}"/>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692150" y="400050"/>
            <a:ext cx="7759700" cy="5334000"/>
          </a:xfrm>
        </p:spPr>
      </p:pic>
    </p:spTree>
    <p:extLst>
      <p:ext uri="{BB962C8B-B14F-4D97-AF65-F5344CB8AC3E}">
        <p14:creationId xmlns:p14="http://schemas.microsoft.com/office/powerpoint/2010/main" val="3340116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5933-1E0B-154E-9DB6-650961B2FF79}"/>
              </a:ext>
            </a:extLst>
          </p:cNvPr>
          <p:cNvSpPr>
            <a:spLocks noGrp="1"/>
          </p:cNvSpPr>
          <p:nvPr>
            <p:ph type="title"/>
          </p:nvPr>
        </p:nvSpPr>
        <p:spPr>
          <a:xfrm>
            <a:off x="457200" y="196770"/>
            <a:ext cx="8229600" cy="1016000"/>
          </a:xfrm>
        </p:spPr>
        <p:txBody>
          <a:bodyPr>
            <a:normAutofit/>
          </a:bodyPr>
          <a:lstStyle/>
          <a:p>
            <a:pPr algn="ctr"/>
            <a:r>
              <a:rPr lang="en-CA" sz="4800" b="1" dirty="0">
                <a:solidFill>
                  <a:srgbClr val="FFFF00"/>
                </a:solidFill>
              </a:rPr>
              <a:t>Coming soon</a:t>
            </a:r>
            <a:r>
              <a:rPr lang="en-CA" sz="4800" b="1" dirty="0">
                <a:solidFill>
                  <a:srgbClr val="00B0F0"/>
                </a:solidFill>
              </a:rPr>
              <a:t>?</a:t>
            </a:r>
            <a:r>
              <a:rPr lang="en-CA" sz="4800" b="1" dirty="0">
                <a:solidFill>
                  <a:srgbClr val="FF0000"/>
                </a:solidFill>
              </a:rPr>
              <a:t>…</a:t>
            </a:r>
            <a:endParaRPr lang="en-US" sz="4800" b="1" dirty="0">
              <a:solidFill>
                <a:srgbClr val="FF0000"/>
              </a:solidFill>
            </a:endParaRPr>
          </a:p>
        </p:txBody>
      </p:sp>
      <p:pic>
        <p:nvPicPr>
          <p:cNvPr id="9" name="Content Placeholder 8">
            <a:extLst>
              <a:ext uri="{FF2B5EF4-FFF2-40B4-BE49-F238E27FC236}">
                <a16:creationId xmlns:a16="http://schemas.microsoft.com/office/drawing/2014/main" id="{C17ECD5E-5F1C-9649-A3AE-EEBDAC1BE268}"/>
              </a:ext>
            </a:extLst>
          </p:cNvPr>
          <p:cNvPicPr>
            <a:picLocks noGrp="1" noChangeAspect="1"/>
          </p:cNvPicPr>
          <p:nvPr>
            <p:ph sz="quarter" idx="10"/>
          </p:nvPr>
        </p:nvPicPr>
        <p:blipFill>
          <a:blip r:embed="rId2"/>
          <a:stretch>
            <a:fillRect/>
          </a:stretch>
        </p:blipFill>
        <p:spPr>
          <a:xfrm>
            <a:off x="3102016" y="1579608"/>
            <a:ext cx="2939968" cy="4240339"/>
          </a:xfrm>
        </p:spPr>
      </p:pic>
    </p:spTree>
    <p:extLst>
      <p:ext uri="{BB962C8B-B14F-4D97-AF65-F5344CB8AC3E}">
        <p14:creationId xmlns:p14="http://schemas.microsoft.com/office/powerpoint/2010/main" val="2359023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EE71C6B-EE78-8A47-9765-BF4317D4E5D5}"/>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006600" y="793750"/>
            <a:ext cx="5130800" cy="4546600"/>
          </a:xfrm>
        </p:spPr>
      </p:pic>
    </p:spTree>
    <p:extLst>
      <p:ext uri="{BB962C8B-B14F-4D97-AF65-F5344CB8AC3E}">
        <p14:creationId xmlns:p14="http://schemas.microsoft.com/office/powerpoint/2010/main" val="2432686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45285CE-A26B-574B-B641-12C8EE8FE090}"/>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84250" y="323850"/>
            <a:ext cx="7175500" cy="5486400"/>
          </a:xfrm>
        </p:spPr>
      </p:pic>
    </p:spTree>
    <p:extLst>
      <p:ext uri="{BB962C8B-B14F-4D97-AF65-F5344CB8AC3E}">
        <p14:creationId xmlns:p14="http://schemas.microsoft.com/office/powerpoint/2010/main" val="8850890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EF6DC0-D47C-FA47-AE41-36123F4622D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046005" y="312738"/>
            <a:ext cx="7051989" cy="5508625"/>
          </a:xfrm>
        </p:spPr>
      </p:pic>
    </p:spTree>
    <p:extLst>
      <p:ext uri="{BB962C8B-B14F-4D97-AF65-F5344CB8AC3E}">
        <p14:creationId xmlns:p14="http://schemas.microsoft.com/office/powerpoint/2010/main" val="3542483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38" y="521973"/>
            <a:ext cx="8241323" cy="1016000"/>
          </a:xfrm>
        </p:spPr>
        <p:txBody>
          <a:bodyPr>
            <a:normAutofit/>
          </a:bodyPr>
          <a:lstStyle/>
          <a:p>
            <a:pPr algn="ctr"/>
            <a:r>
              <a:rPr lang="en-US" sz="4400" b="1" dirty="0">
                <a:solidFill>
                  <a:srgbClr val="FFFF00"/>
                </a:solidFill>
              </a:rPr>
              <a:t>From the website</a:t>
            </a:r>
            <a:r>
              <a:rPr lang="mr-IN" sz="4400" b="1" dirty="0">
                <a:solidFill>
                  <a:srgbClr val="FF0000"/>
                </a:solidFill>
              </a:rPr>
              <a:t>…</a:t>
            </a:r>
            <a:endParaRPr lang="en-US" sz="4400" b="1" dirty="0">
              <a:solidFill>
                <a:srgbClr val="FF0000"/>
              </a:solidFill>
            </a:endParaRPr>
          </a:p>
        </p:txBody>
      </p:sp>
      <p:pic>
        <p:nvPicPr>
          <p:cNvPr id="6" name="Content Placeholder 5">
            <a:extLst>
              <a:ext uri="{FF2B5EF4-FFF2-40B4-BE49-F238E27FC236}">
                <a16:creationId xmlns:a16="http://schemas.microsoft.com/office/drawing/2014/main" id="{EAB3C737-A798-CE47-BA56-DB74DFBD2ABF}"/>
              </a:ext>
            </a:extLst>
          </p:cNvPr>
          <p:cNvPicPr>
            <a:picLocks noGrp="1" noChangeAspect="1"/>
          </p:cNvPicPr>
          <p:nvPr>
            <p:ph sz="quarter" idx="10"/>
          </p:nvPr>
        </p:nvPicPr>
        <p:blipFill>
          <a:blip r:embed="rId2"/>
          <a:stretch>
            <a:fillRect/>
          </a:stretch>
        </p:blipFill>
        <p:spPr>
          <a:xfrm>
            <a:off x="898637" y="2095018"/>
            <a:ext cx="7346725" cy="3098758"/>
          </a:xfrm>
        </p:spPr>
      </p:pic>
    </p:spTree>
    <p:extLst>
      <p:ext uri="{BB962C8B-B14F-4D97-AF65-F5344CB8AC3E}">
        <p14:creationId xmlns:p14="http://schemas.microsoft.com/office/powerpoint/2010/main" val="1542110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647"/>
            <a:ext cx="8229600" cy="1016000"/>
          </a:xfrm>
        </p:spPr>
        <p:txBody>
          <a:bodyPr>
            <a:normAutofit/>
          </a:bodyPr>
          <a:lstStyle/>
          <a:p>
            <a:pPr algn="ctr"/>
            <a:r>
              <a:rPr lang="en-US" sz="4800" b="1" dirty="0">
                <a:solidFill>
                  <a:srgbClr val="FFFF00"/>
                </a:solidFill>
              </a:rPr>
              <a:t>Group Presentations</a:t>
            </a:r>
            <a:r>
              <a:rPr lang="en-US" sz="4800" b="1" dirty="0">
                <a:solidFill>
                  <a:srgbClr val="FF0000"/>
                </a:solidFill>
              </a:rPr>
              <a:t>:</a:t>
            </a:r>
          </a:p>
        </p:txBody>
      </p:sp>
      <p:sp>
        <p:nvSpPr>
          <p:cNvPr id="3" name="Content Placeholder 2"/>
          <p:cNvSpPr>
            <a:spLocks noGrp="1"/>
          </p:cNvSpPr>
          <p:nvPr>
            <p:ph sz="quarter" idx="10"/>
          </p:nvPr>
        </p:nvSpPr>
        <p:spPr>
          <a:xfrm>
            <a:off x="457200" y="2268638"/>
            <a:ext cx="8229600" cy="3658027"/>
          </a:xfrm>
        </p:spPr>
        <p:txBody>
          <a:bodyPr>
            <a:normAutofit/>
          </a:bodyPr>
          <a:lstStyle/>
          <a:p>
            <a:pPr marL="0" indent="0" algn="ctr">
              <a:buNone/>
            </a:pPr>
            <a:r>
              <a:rPr lang="en-US" sz="22600" b="1" dirty="0">
                <a:solidFill>
                  <a:schemeClr val="bg1"/>
                </a:solidFill>
              </a:rPr>
              <a:t>All in</a:t>
            </a:r>
            <a:r>
              <a:rPr lang="en-US" sz="22600" b="1" dirty="0">
                <a:solidFill>
                  <a:srgbClr val="FF0000"/>
                </a:solidFill>
              </a:rPr>
              <a:t>?</a:t>
            </a:r>
            <a:endParaRPr lang="en-US" sz="22600" dirty="0">
              <a:solidFill>
                <a:schemeClr val="bg1"/>
              </a:solidFill>
            </a:endParaRPr>
          </a:p>
        </p:txBody>
      </p:sp>
    </p:spTree>
    <p:extLst>
      <p:ext uri="{BB962C8B-B14F-4D97-AF65-F5344CB8AC3E}">
        <p14:creationId xmlns:p14="http://schemas.microsoft.com/office/powerpoint/2010/main" val="663333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8D781C-10A6-0B49-8D40-3117564026C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77383" y="383973"/>
            <a:ext cx="5189233" cy="5457887"/>
          </a:xfrm>
        </p:spPr>
      </p:pic>
    </p:spTree>
    <p:extLst>
      <p:ext uri="{BB962C8B-B14F-4D97-AF65-F5344CB8AC3E}">
        <p14:creationId xmlns:p14="http://schemas.microsoft.com/office/powerpoint/2010/main" val="8886522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DEA2486-5026-9E44-88CE-BC79FBD3E59E}"/>
              </a:ext>
            </a:extLst>
          </p:cNvPr>
          <p:cNvPicPr>
            <a:picLocks noGrp="1" noChangeAspect="1"/>
          </p:cNvPicPr>
          <p:nvPr>
            <p:ph sz="quarter" idx="10"/>
          </p:nvPr>
        </p:nvPicPr>
        <p:blipFill>
          <a:blip r:embed="rId2"/>
          <a:stretch>
            <a:fillRect/>
          </a:stretch>
        </p:blipFill>
        <p:spPr>
          <a:xfrm>
            <a:off x="1076121" y="763929"/>
            <a:ext cx="6991757" cy="4595149"/>
          </a:xfrm>
        </p:spPr>
      </p:pic>
    </p:spTree>
    <p:extLst>
      <p:ext uri="{BB962C8B-B14F-4D97-AF65-F5344CB8AC3E}">
        <p14:creationId xmlns:p14="http://schemas.microsoft.com/office/powerpoint/2010/main" val="1105308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9A684FF-F558-8F45-BC90-2651501A422A}"/>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73300" y="465138"/>
            <a:ext cx="4597400" cy="5143500"/>
          </a:xfrm>
        </p:spPr>
      </p:pic>
    </p:spTree>
    <p:extLst>
      <p:ext uri="{BB962C8B-B14F-4D97-AF65-F5344CB8AC3E}">
        <p14:creationId xmlns:p14="http://schemas.microsoft.com/office/powerpoint/2010/main" val="4247245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23642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013658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3679" y="865402"/>
            <a:ext cx="6954148" cy="4524315"/>
          </a:xfrm>
          <a:prstGeom prst="rect">
            <a:avLst/>
          </a:prstGeom>
          <a:noFill/>
        </p:spPr>
        <p:txBody>
          <a:bodyPr wrap="none" lIns="91440" tIns="45720" rIns="91440" bIns="45720">
            <a:spAutoFit/>
          </a:bodyPr>
          <a:lstStyle/>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QUESTION </a:t>
            </a:r>
          </a:p>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OF THE </a:t>
            </a:r>
          </a:p>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WEEK</a:t>
            </a:r>
          </a:p>
        </p:txBody>
      </p:sp>
    </p:spTree>
    <p:extLst>
      <p:ext uri="{BB962C8B-B14F-4D97-AF65-F5344CB8AC3E}">
        <p14:creationId xmlns:p14="http://schemas.microsoft.com/office/powerpoint/2010/main" val="8912070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576BC-6043-D140-9925-2C663684BB03}"/>
              </a:ext>
            </a:extLst>
          </p:cNvPr>
          <p:cNvSpPr>
            <a:spLocks noGrp="1"/>
          </p:cNvSpPr>
          <p:nvPr>
            <p:ph type="title"/>
          </p:nvPr>
        </p:nvSpPr>
        <p:spPr>
          <a:xfrm>
            <a:off x="457200" y="0"/>
            <a:ext cx="8229600" cy="1541929"/>
          </a:xfrm>
        </p:spPr>
        <p:txBody>
          <a:bodyPr>
            <a:normAutofit fontScale="90000"/>
          </a:bodyPr>
          <a:lstStyle/>
          <a:p>
            <a:pPr algn="ctr"/>
            <a:br>
              <a:rPr lang="en-CA" b="1" dirty="0"/>
            </a:br>
            <a:r>
              <a:rPr lang="en-CA" sz="4900" b="1" dirty="0">
                <a:solidFill>
                  <a:srgbClr val="FFFF00"/>
                </a:solidFill>
              </a:rPr>
              <a:t>Will the </a:t>
            </a:r>
            <a:r>
              <a:rPr lang="en-CA" sz="4900" b="1" dirty="0">
                <a:solidFill>
                  <a:srgbClr val="FF0000"/>
                </a:solidFill>
              </a:rPr>
              <a:t>“</a:t>
            </a:r>
            <a:r>
              <a:rPr lang="en-CA" sz="4900" b="1" dirty="0">
                <a:solidFill>
                  <a:srgbClr val="00B0F0"/>
                </a:solidFill>
              </a:rPr>
              <a:t>Singularity</a:t>
            </a:r>
            <a:r>
              <a:rPr lang="en-CA" sz="4900" b="1" dirty="0">
                <a:solidFill>
                  <a:srgbClr val="FF0000"/>
                </a:solidFill>
              </a:rPr>
              <a:t>”</a:t>
            </a:r>
            <a:r>
              <a:rPr lang="en-CA" sz="4900" b="1" dirty="0">
                <a:solidFill>
                  <a:srgbClr val="FFFF00"/>
                </a:solidFill>
              </a:rPr>
              <a:t> be achieved by the year </a:t>
            </a:r>
            <a:r>
              <a:rPr lang="en-CA" sz="4900" b="1" dirty="0">
                <a:solidFill>
                  <a:schemeClr val="bg1"/>
                </a:solidFill>
              </a:rPr>
              <a:t>2065</a:t>
            </a:r>
            <a:r>
              <a:rPr lang="en-CA" sz="4900" b="1" dirty="0">
                <a:solidFill>
                  <a:srgbClr val="FF0000"/>
                </a:solidFill>
              </a:rPr>
              <a:t>?</a:t>
            </a:r>
            <a:br>
              <a:rPr lang="en-CA" b="1" dirty="0"/>
            </a:br>
            <a:endParaRPr lang="en-US" dirty="0"/>
          </a:p>
        </p:txBody>
      </p:sp>
      <p:pic>
        <p:nvPicPr>
          <p:cNvPr id="5" name="Picture 4">
            <a:extLst>
              <a:ext uri="{FF2B5EF4-FFF2-40B4-BE49-F238E27FC236}">
                <a16:creationId xmlns:a16="http://schemas.microsoft.com/office/drawing/2014/main" id="{7A56C79C-DBA6-7F40-BCB5-C8F682333908}"/>
              </a:ext>
            </a:extLst>
          </p:cNvPr>
          <p:cNvPicPr>
            <a:picLocks noChangeAspect="1"/>
          </p:cNvPicPr>
          <p:nvPr/>
        </p:nvPicPr>
        <p:blipFill>
          <a:blip r:embed="rId2"/>
          <a:stretch>
            <a:fillRect/>
          </a:stretch>
        </p:blipFill>
        <p:spPr>
          <a:xfrm>
            <a:off x="3122029" y="1541929"/>
            <a:ext cx="2899941" cy="4338671"/>
          </a:xfrm>
          <a:prstGeom prst="rect">
            <a:avLst/>
          </a:prstGeom>
        </p:spPr>
      </p:pic>
    </p:spTree>
    <p:extLst>
      <p:ext uri="{BB962C8B-B14F-4D97-AF65-F5344CB8AC3E}">
        <p14:creationId xmlns:p14="http://schemas.microsoft.com/office/powerpoint/2010/main" val="19392721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descr="Screen Shot 2017-01-29 at 1.49.0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72" r="-406"/>
          <a:stretch/>
        </p:blipFill>
        <p:spPr>
          <a:xfrm>
            <a:off x="2184443" y="256773"/>
            <a:ext cx="4775114" cy="5607499"/>
          </a:xfrm>
        </p:spPr>
      </p:pic>
    </p:spTree>
    <p:extLst>
      <p:ext uri="{BB962C8B-B14F-4D97-AF65-F5344CB8AC3E}">
        <p14:creationId xmlns:p14="http://schemas.microsoft.com/office/powerpoint/2010/main" val="36331039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lstStyle/>
          <a:p>
            <a:r>
              <a:rPr lang="en-US" dirty="0">
                <a:solidFill>
                  <a:srgbClr val="FFFF00"/>
                </a:solidFill>
              </a:rPr>
              <a:t>Reminds me of: </a:t>
            </a:r>
            <a:r>
              <a:rPr lang="en-US" b="1" dirty="0">
                <a:solidFill>
                  <a:schemeClr val="bg1"/>
                </a:solidFill>
              </a:rPr>
              <a:t>FCC prisoner case</a:t>
            </a:r>
          </a:p>
        </p:txBody>
      </p:sp>
      <p:pic>
        <p:nvPicPr>
          <p:cNvPr id="4" name="Content Placeholder 3" descr="imgres.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457200" y="1238560"/>
            <a:ext cx="8138422" cy="4481907"/>
          </a:xfrm>
        </p:spPr>
      </p:pic>
    </p:spTree>
    <p:extLst>
      <p:ext uri="{BB962C8B-B14F-4D97-AF65-F5344CB8AC3E}">
        <p14:creationId xmlns:p14="http://schemas.microsoft.com/office/powerpoint/2010/main" val="7183053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XaAVPQUMAAKujm.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576"/>
          <a:stretch/>
        </p:blipFill>
        <p:spPr>
          <a:xfrm>
            <a:off x="739711" y="201836"/>
            <a:ext cx="7738974" cy="5680451"/>
          </a:xfrm>
        </p:spPr>
      </p:pic>
    </p:spTree>
    <p:extLst>
      <p:ext uri="{BB962C8B-B14F-4D97-AF65-F5344CB8AC3E}">
        <p14:creationId xmlns:p14="http://schemas.microsoft.com/office/powerpoint/2010/main" val="3479423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695450" y="878681"/>
            <a:ext cx="5753100" cy="4470400"/>
          </a:xfrm>
        </p:spPr>
      </p:pic>
    </p:spTree>
    <p:extLst>
      <p:ext uri="{BB962C8B-B14F-4D97-AF65-F5344CB8AC3E}">
        <p14:creationId xmlns:p14="http://schemas.microsoft.com/office/powerpoint/2010/main" val="883072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474"/>
            <a:ext cx="8229600" cy="1269119"/>
          </a:xfrm>
        </p:spPr>
        <p:txBody>
          <a:bodyPr>
            <a:noAutofit/>
          </a:bodyPr>
          <a:lstStyle/>
          <a:p>
            <a:pPr algn="ctr"/>
            <a:r>
              <a:rPr lang="en-US" b="1" dirty="0">
                <a:solidFill>
                  <a:srgbClr val="FFFF00"/>
                </a:solidFill>
              </a:rPr>
              <a:t>Are we </a:t>
            </a:r>
            <a:r>
              <a:rPr lang="en-US" b="1" dirty="0">
                <a:solidFill>
                  <a:srgbClr val="FFFFFF"/>
                </a:solidFill>
              </a:rPr>
              <a:t>all turning into </a:t>
            </a:r>
            <a:r>
              <a:rPr lang="en-US" b="1" dirty="0">
                <a:solidFill>
                  <a:srgbClr val="FFFF00"/>
                </a:solidFill>
              </a:rPr>
              <a:t>24/7 </a:t>
            </a:r>
            <a:r>
              <a:rPr lang="en-US" b="1" dirty="0">
                <a:solidFill>
                  <a:srgbClr val="FFFFFF"/>
                </a:solidFill>
              </a:rPr>
              <a:t>television </a:t>
            </a:r>
            <a:r>
              <a:rPr lang="en-US" b="1" dirty="0">
                <a:solidFill>
                  <a:srgbClr val="FFFF00"/>
                </a:solidFill>
              </a:rPr>
              <a:t>transmitters</a:t>
            </a:r>
            <a:r>
              <a:rPr lang="en-US" b="1" dirty="0">
                <a:solidFill>
                  <a:srgbClr val="FF0000"/>
                </a:solidFill>
              </a:rPr>
              <a:t>?</a:t>
            </a:r>
          </a:p>
        </p:txBody>
      </p:sp>
      <p:sp>
        <p:nvSpPr>
          <p:cNvPr id="3" name="Content Placeholder 2"/>
          <p:cNvSpPr>
            <a:spLocks noGrp="1"/>
          </p:cNvSpPr>
          <p:nvPr>
            <p:ph sz="quarter" idx="10"/>
          </p:nvPr>
        </p:nvSpPr>
        <p:spPr/>
        <p:txBody>
          <a:bodyPr>
            <a:normAutofit/>
          </a:bodyPr>
          <a:lstStyle/>
          <a:p>
            <a:pPr marL="0" indent="0">
              <a:buNone/>
            </a:pPr>
            <a:r>
              <a:rPr lang="en-US" sz="5200" dirty="0">
                <a:solidFill>
                  <a:srgbClr val="CCFFCC"/>
                </a:solidFill>
              </a:rPr>
              <a:t>Regulatory implications</a:t>
            </a:r>
            <a:r>
              <a:rPr lang="en-US" sz="5200" dirty="0">
                <a:solidFill>
                  <a:srgbClr val="FFFF00"/>
                </a:solidFill>
              </a:rPr>
              <a:t>???</a:t>
            </a:r>
          </a:p>
        </p:txBody>
      </p:sp>
      <p:pic>
        <p:nvPicPr>
          <p:cNvPr id="4" name="Picture 3"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52973" y="2550594"/>
            <a:ext cx="5904151" cy="3306324"/>
          </a:xfrm>
          <a:prstGeom prst="rect">
            <a:avLst/>
          </a:prstGeom>
        </p:spPr>
      </p:pic>
    </p:spTree>
    <p:extLst>
      <p:ext uri="{BB962C8B-B14F-4D97-AF65-F5344CB8AC3E}">
        <p14:creationId xmlns:p14="http://schemas.microsoft.com/office/powerpoint/2010/main" val="41059828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sz="4400" b="1" dirty="0">
                <a:solidFill>
                  <a:srgbClr val="FFFF00"/>
                </a:solidFill>
              </a:rPr>
              <a:t>Should</a:t>
            </a:r>
            <a:r>
              <a:rPr lang="en-US" sz="4400" b="1" dirty="0">
                <a:solidFill>
                  <a:srgbClr val="FF0000"/>
                </a:solidFill>
              </a:rPr>
              <a:t>/</a:t>
            </a:r>
            <a:r>
              <a:rPr lang="en-US" sz="4400" b="1" dirty="0">
                <a:solidFill>
                  <a:schemeClr val="bg1"/>
                </a:solidFill>
              </a:rPr>
              <a:t>could</a:t>
            </a:r>
            <a:r>
              <a:rPr lang="en-US" sz="4400" b="1" dirty="0">
                <a:solidFill>
                  <a:srgbClr val="FFFF00"/>
                </a:solidFill>
              </a:rPr>
              <a:t> we be licensed</a:t>
            </a:r>
            <a:r>
              <a:rPr lang="en-US" sz="4400" b="1" dirty="0">
                <a:solidFill>
                  <a:srgbClr val="FF0000"/>
                </a:solidFill>
              </a:rPr>
              <a:t>?</a:t>
            </a:r>
          </a:p>
        </p:txBody>
      </p:sp>
      <p:pic>
        <p:nvPicPr>
          <p:cNvPr id="4" name="Content Placeholder 3" descr="Screen Shot 2017-01-31 at 12.54.30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266"/>
          <a:stretch/>
        </p:blipFill>
        <p:spPr>
          <a:xfrm>
            <a:off x="1046319" y="1016000"/>
            <a:ext cx="7192464" cy="4859030"/>
          </a:xfrm>
        </p:spPr>
      </p:pic>
    </p:spTree>
    <p:extLst>
      <p:ext uri="{BB962C8B-B14F-4D97-AF65-F5344CB8AC3E}">
        <p14:creationId xmlns:p14="http://schemas.microsoft.com/office/powerpoint/2010/main" val="1726902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C62A1-BDBE-A041-9BB7-B1873DE3FF1A}"/>
              </a:ext>
            </a:extLst>
          </p:cNvPr>
          <p:cNvSpPr>
            <a:spLocks noGrp="1"/>
          </p:cNvSpPr>
          <p:nvPr>
            <p:ph type="title"/>
          </p:nvPr>
        </p:nvSpPr>
        <p:spPr>
          <a:xfrm>
            <a:off x="457200" y="0"/>
            <a:ext cx="8229600" cy="1016000"/>
          </a:xfrm>
        </p:spPr>
        <p:txBody>
          <a:bodyPr>
            <a:normAutofit/>
          </a:bodyPr>
          <a:lstStyle/>
          <a:p>
            <a:r>
              <a:rPr lang="en-CA" sz="4800" b="1" dirty="0">
                <a:solidFill>
                  <a:schemeClr val="bg1"/>
                </a:solidFill>
              </a:rPr>
              <a:t>Deeper Issue</a:t>
            </a:r>
            <a:r>
              <a:rPr lang="en-CA" sz="4800" b="1" dirty="0">
                <a:solidFill>
                  <a:srgbClr val="FF0000"/>
                </a:solidFill>
              </a:rPr>
              <a:t>?</a:t>
            </a:r>
            <a:endParaRPr lang="en-US" sz="4800" b="1" dirty="0">
              <a:solidFill>
                <a:srgbClr val="FF0000"/>
              </a:solidFill>
            </a:endParaRPr>
          </a:p>
        </p:txBody>
      </p:sp>
      <p:pic>
        <p:nvPicPr>
          <p:cNvPr id="5" name="Content Placeholder 4">
            <a:extLst>
              <a:ext uri="{FF2B5EF4-FFF2-40B4-BE49-F238E27FC236}">
                <a16:creationId xmlns:a16="http://schemas.microsoft.com/office/drawing/2014/main" id="{2E0A5A52-F27E-F645-9493-DAD4F9242224}"/>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22450" y="1354931"/>
            <a:ext cx="5499100" cy="4140200"/>
          </a:xfrm>
        </p:spPr>
      </p:pic>
    </p:spTree>
    <p:extLst>
      <p:ext uri="{BB962C8B-B14F-4D97-AF65-F5344CB8AC3E}">
        <p14:creationId xmlns:p14="http://schemas.microsoft.com/office/powerpoint/2010/main" val="601916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8453CB-29BB-0643-8041-EF3AAF6E780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54200" y="434181"/>
            <a:ext cx="5435600" cy="5219700"/>
          </a:xfrm>
        </p:spPr>
      </p:pic>
    </p:spTree>
    <p:extLst>
      <p:ext uri="{BB962C8B-B14F-4D97-AF65-F5344CB8AC3E}">
        <p14:creationId xmlns:p14="http://schemas.microsoft.com/office/powerpoint/2010/main" val="25269575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881B5AC-AA52-6C49-AF61-E18035BB2B7D}"/>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47850" y="561181"/>
            <a:ext cx="5448300" cy="4965700"/>
          </a:xfrm>
        </p:spPr>
      </p:pic>
    </p:spTree>
    <p:extLst>
      <p:ext uri="{BB962C8B-B14F-4D97-AF65-F5344CB8AC3E}">
        <p14:creationId xmlns:p14="http://schemas.microsoft.com/office/powerpoint/2010/main" val="40255559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319C1-7727-6247-A98D-EBF10B295915}"/>
              </a:ext>
            </a:extLst>
          </p:cNvPr>
          <p:cNvSpPr>
            <a:spLocks noGrp="1"/>
          </p:cNvSpPr>
          <p:nvPr>
            <p:ph sz="quarter" idx="10"/>
          </p:nvPr>
        </p:nvSpPr>
        <p:spPr>
          <a:xfrm>
            <a:off x="457200" y="498764"/>
            <a:ext cx="8229600" cy="5227370"/>
          </a:xfrm>
        </p:spPr>
        <p:txBody>
          <a:bodyPr>
            <a:normAutofit/>
          </a:bodyPr>
          <a:lstStyle/>
          <a:p>
            <a:pPr marL="0" indent="0" algn="ctr">
              <a:buNone/>
            </a:pPr>
            <a:r>
              <a:rPr lang="en-CA" sz="18400" dirty="0">
                <a:solidFill>
                  <a:srgbClr val="FFFF00"/>
                </a:solidFill>
              </a:rPr>
              <a:t>Whither </a:t>
            </a:r>
            <a:r>
              <a:rPr lang="en-CA" sz="18400" dirty="0">
                <a:solidFill>
                  <a:schemeClr val="bg1"/>
                </a:solidFill>
              </a:rPr>
              <a:t>Law</a:t>
            </a:r>
            <a:r>
              <a:rPr lang="en-CA" sz="18400" dirty="0">
                <a:solidFill>
                  <a:srgbClr val="FF0000"/>
                </a:solidFill>
              </a:rPr>
              <a:t>?</a:t>
            </a:r>
            <a:endParaRPr lang="en-US" sz="18400" dirty="0">
              <a:solidFill>
                <a:srgbClr val="FF0000"/>
              </a:solidFill>
            </a:endParaRPr>
          </a:p>
        </p:txBody>
      </p:sp>
    </p:spTree>
    <p:extLst>
      <p:ext uri="{BB962C8B-B14F-4D97-AF65-F5344CB8AC3E}">
        <p14:creationId xmlns:p14="http://schemas.microsoft.com/office/powerpoint/2010/main" val="10544155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9A79-D2A2-3B49-91F6-00E5676E6E06}"/>
              </a:ext>
            </a:extLst>
          </p:cNvPr>
          <p:cNvSpPr>
            <a:spLocks noGrp="1"/>
          </p:cNvSpPr>
          <p:nvPr>
            <p:ph type="title"/>
          </p:nvPr>
        </p:nvSpPr>
        <p:spPr>
          <a:xfrm>
            <a:off x="1990090" y="0"/>
            <a:ext cx="6696710" cy="1016000"/>
          </a:xfrm>
        </p:spPr>
        <p:txBody>
          <a:bodyPr/>
          <a:lstStyle/>
          <a:p>
            <a:r>
              <a:rPr lang="en-CA" dirty="0">
                <a:solidFill>
                  <a:srgbClr val="FFFF00"/>
                </a:solidFill>
              </a:rPr>
              <a:t>Whither</a:t>
            </a:r>
            <a:r>
              <a:rPr lang="en-CA" dirty="0"/>
              <a:t> </a:t>
            </a:r>
            <a:r>
              <a:rPr lang="en-CA" dirty="0">
                <a:solidFill>
                  <a:schemeClr val="bg1"/>
                </a:solidFill>
              </a:rPr>
              <a:t>Personhood</a:t>
            </a:r>
            <a:r>
              <a:rPr lang="en-CA" dirty="0">
                <a:solidFill>
                  <a:srgbClr val="FF0000"/>
                </a:solidFill>
              </a:rPr>
              <a:t>?</a:t>
            </a:r>
            <a:endParaRPr lang="en-US" dirty="0">
              <a:solidFill>
                <a:srgbClr val="FF0000"/>
              </a:solidFill>
            </a:endParaRPr>
          </a:p>
        </p:txBody>
      </p:sp>
      <p:pic>
        <p:nvPicPr>
          <p:cNvPr id="4" name="Content Placeholder 3">
            <a:extLst>
              <a:ext uri="{FF2B5EF4-FFF2-40B4-BE49-F238E27FC236}">
                <a16:creationId xmlns:a16="http://schemas.microsoft.com/office/drawing/2014/main" id="{549A4B99-3A42-DD4A-B365-A1BEE7BAFC56}"/>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90090" y="1016000"/>
            <a:ext cx="5163820" cy="4886325"/>
          </a:xfrm>
        </p:spPr>
      </p:pic>
    </p:spTree>
    <p:extLst>
      <p:ext uri="{BB962C8B-B14F-4D97-AF65-F5344CB8AC3E}">
        <p14:creationId xmlns:p14="http://schemas.microsoft.com/office/powerpoint/2010/main" val="40415645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2DA66-FD03-874D-B758-003B757D502A}"/>
              </a:ext>
            </a:extLst>
          </p:cNvPr>
          <p:cNvSpPr>
            <a:spLocks noGrp="1"/>
          </p:cNvSpPr>
          <p:nvPr>
            <p:ph type="title"/>
          </p:nvPr>
        </p:nvSpPr>
        <p:spPr>
          <a:xfrm>
            <a:off x="2128836" y="0"/>
            <a:ext cx="6557963" cy="1016000"/>
          </a:xfrm>
        </p:spPr>
        <p:txBody>
          <a:bodyPr>
            <a:normAutofit/>
          </a:bodyPr>
          <a:lstStyle/>
          <a:p>
            <a:r>
              <a:rPr lang="en-CA" sz="4800" b="1" dirty="0">
                <a:solidFill>
                  <a:srgbClr val="FF0000"/>
                </a:solidFill>
              </a:rPr>
              <a:t>BY 2065</a:t>
            </a:r>
            <a:r>
              <a:rPr lang="en-CA" sz="4800" b="1" dirty="0">
                <a:solidFill>
                  <a:srgbClr val="FFFF00"/>
                </a:solidFill>
              </a:rPr>
              <a:t>???</a:t>
            </a:r>
            <a:endParaRPr lang="en-US" sz="4800" b="1" dirty="0">
              <a:solidFill>
                <a:srgbClr val="FFFF00"/>
              </a:solidFill>
            </a:endParaRPr>
          </a:p>
        </p:txBody>
      </p:sp>
      <p:pic>
        <p:nvPicPr>
          <p:cNvPr id="5" name="Content Placeholder 4">
            <a:extLst>
              <a:ext uri="{FF2B5EF4-FFF2-40B4-BE49-F238E27FC236}">
                <a16:creationId xmlns:a16="http://schemas.microsoft.com/office/drawing/2014/main" id="{A4BAC9FD-87E2-FA4F-93C1-2967346FC8E2}"/>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128837" y="1016000"/>
            <a:ext cx="4886325" cy="4886325"/>
          </a:xfrm>
        </p:spPr>
      </p:pic>
    </p:spTree>
    <p:extLst>
      <p:ext uri="{BB962C8B-B14F-4D97-AF65-F5344CB8AC3E}">
        <p14:creationId xmlns:p14="http://schemas.microsoft.com/office/powerpoint/2010/main" val="585412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48957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1949307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AF5B-0245-B84C-9CBE-F148913556E4}"/>
              </a:ext>
            </a:extLst>
          </p:cNvPr>
          <p:cNvSpPr>
            <a:spLocks noGrp="1"/>
          </p:cNvSpPr>
          <p:nvPr>
            <p:ph type="title"/>
          </p:nvPr>
        </p:nvSpPr>
        <p:spPr>
          <a:xfrm>
            <a:off x="457200" y="0"/>
            <a:ext cx="8229600" cy="1643605"/>
          </a:xfrm>
        </p:spPr>
        <p:txBody>
          <a:bodyPr>
            <a:noAutofit/>
          </a:bodyPr>
          <a:lstStyle/>
          <a:p>
            <a:pPr algn="ctr"/>
            <a:r>
              <a:rPr lang="en-CA" sz="4400" b="1" dirty="0">
                <a:solidFill>
                  <a:srgbClr val="FFFF00"/>
                </a:solidFill>
              </a:rPr>
              <a:t>Round-table of presentation topics </a:t>
            </a:r>
            <a:br>
              <a:rPr lang="en-CA" sz="4400" b="1" dirty="0">
                <a:solidFill>
                  <a:srgbClr val="FFFF00"/>
                </a:solidFill>
              </a:rPr>
            </a:br>
            <a:r>
              <a:rPr lang="en-CA" sz="4400" b="1" dirty="0">
                <a:solidFill>
                  <a:srgbClr val="00B0F0"/>
                </a:solidFill>
              </a:rPr>
              <a:t>(</a:t>
            </a:r>
            <a:r>
              <a:rPr lang="en-CA" sz="4400" b="1" dirty="0">
                <a:solidFill>
                  <a:srgbClr val="92D050"/>
                </a:solidFill>
              </a:rPr>
              <a:t>if available, even if tentative</a:t>
            </a:r>
            <a:r>
              <a:rPr lang="en-CA" sz="4400" b="1" dirty="0">
                <a:solidFill>
                  <a:srgbClr val="00B0F0"/>
                </a:solidFill>
              </a:rPr>
              <a:t>)</a:t>
            </a:r>
            <a:r>
              <a:rPr lang="en-CA" sz="4400" b="1" dirty="0">
                <a:solidFill>
                  <a:srgbClr val="FF0000"/>
                </a:solidFill>
              </a:rPr>
              <a:t>?</a:t>
            </a:r>
            <a:endParaRPr lang="en-US" sz="4400" b="1" dirty="0">
              <a:solidFill>
                <a:srgbClr val="FF0000"/>
              </a:solidFill>
            </a:endParaRPr>
          </a:p>
        </p:txBody>
      </p:sp>
      <p:pic>
        <p:nvPicPr>
          <p:cNvPr id="5" name="Content Placeholder 4">
            <a:extLst>
              <a:ext uri="{FF2B5EF4-FFF2-40B4-BE49-F238E27FC236}">
                <a16:creationId xmlns:a16="http://schemas.microsoft.com/office/drawing/2014/main" id="{9E496A1B-DEB1-EA4B-896B-E0CFEE33801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99286" y="1643063"/>
            <a:ext cx="5145427" cy="4237037"/>
          </a:xfrm>
        </p:spPr>
      </p:pic>
    </p:spTree>
    <p:extLst>
      <p:ext uri="{BB962C8B-B14F-4D97-AF65-F5344CB8AC3E}">
        <p14:creationId xmlns:p14="http://schemas.microsoft.com/office/powerpoint/2010/main" val="24841387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chemeClr val="bg1"/>
                </a:solidFill>
              </a:rPr>
              <a:t>RECAPPING</a:t>
            </a:r>
          </a:p>
        </p:txBody>
      </p:sp>
      <p:pic>
        <p:nvPicPr>
          <p:cNvPr id="5" name="Content Placeholder 4"/>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82183" y="1062038"/>
            <a:ext cx="6379633" cy="4784725"/>
          </a:xfrm>
        </p:spPr>
      </p:pic>
    </p:spTree>
    <p:extLst>
      <p:ext uri="{BB962C8B-B14F-4D97-AF65-F5344CB8AC3E}">
        <p14:creationId xmlns:p14="http://schemas.microsoft.com/office/powerpoint/2010/main" val="1543920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0" y="326592"/>
            <a:ext cx="8104909" cy="1393867"/>
          </a:xfrm>
        </p:spPr>
        <p:txBody>
          <a:bodyPr>
            <a:normAutofit fontScale="90000"/>
          </a:bodyPr>
          <a:lstStyle/>
          <a:p>
            <a:pPr marL="0" indent="0" algn="ct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Core Binaries</a:t>
            </a:r>
            <a:br>
              <a:rPr lang="en-US" sz="9600" dirty="0"/>
            </a:br>
            <a:endParaRPr lang="en-US" dirty="0"/>
          </a:p>
        </p:txBody>
      </p:sp>
      <p:sp>
        <p:nvSpPr>
          <p:cNvPr id="4" name="Content Placeholder 3"/>
          <p:cNvSpPr>
            <a:spLocks noGrp="1"/>
          </p:cNvSpPr>
          <p:nvPr>
            <p:ph sz="half" idx="1"/>
          </p:nvPr>
        </p:nvSpPr>
        <p:spPr>
          <a:xfrm>
            <a:off x="457200" y="1720459"/>
            <a:ext cx="4038600" cy="4318000"/>
          </a:xfrm>
        </p:spPr>
        <p:txBody>
          <a:bodyPr>
            <a:normAutofit/>
          </a:bodyPr>
          <a:lstStyle/>
          <a:p>
            <a:pPr marL="0" indent="0">
              <a:buNone/>
            </a:pPr>
            <a:r>
              <a:rPr lang="en-US" sz="6000" b="1" dirty="0">
                <a:solidFill>
                  <a:srgbClr val="FFFF00"/>
                </a:solidFill>
              </a:rPr>
              <a:t>Cultural</a:t>
            </a:r>
          </a:p>
          <a:p>
            <a:pPr marL="0" indent="0">
              <a:buNone/>
            </a:pPr>
            <a:r>
              <a:rPr lang="en-US" sz="6000" b="1" dirty="0">
                <a:solidFill>
                  <a:srgbClr val="FFFF00"/>
                </a:solidFill>
              </a:rPr>
              <a:t>Content</a:t>
            </a:r>
          </a:p>
          <a:p>
            <a:pPr marL="0" indent="0">
              <a:buNone/>
            </a:pPr>
            <a:r>
              <a:rPr lang="en-US" sz="6000" b="1" dirty="0">
                <a:solidFill>
                  <a:srgbClr val="FFFF00"/>
                </a:solidFill>
              </a:rPr>
              <a:t>Regulation</a:t>
            </a:r>
          </a:p>
          <a:p>
            <a:pPr marL="0" indent="0">
              <a:buNone/>
            </a:pPr>
            <a:r>
              <a:rPr lang="en-US" sz="6000" b="1" dirty="0">
                <a:solidFill>
                  <a:srgbClr val="FFFF00"/>
                </a:solidFill>
              </a:rPr>
              <a:t>Privacy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Content Placeholder 4"/>
          <p:cNvSpPr>
            <a:spLocks noGrp="1"/>
          </p:cNvSpPr>
          <p:nvPr>
            <p:ph sz="half" idx="2"/>
          </p:nvPr>
        </p:nvSpPr>
        <p:spPr>
          <a:xfrm>
            <a:off x="4572000" y="1720459"/>
            <a:ext cx="4317670" cy="4318000"/>
          </a:xfrm>
        </p:spPr>
        <p:txBody>
          <a:bodyPr>
            <a:normAutofit/>
          </a:bodyPr>
          <a:lstStyle/>
          <a:p>
            <a:pPr marL="0" indent="0">
              <a:buNone/>
            </a:pPr>
            <a:r>
              <a:rPr lang="en-US" sz="6000" b="1" dirty="0">
                <a:solidFill>
                  <a:srgbClr val="CCFFCC"/>
                </a:solidFill>
              </a:rPr>
              <a:t>Industrial</a:t>
            </a:r>
          </a:p>
          <a:p>
            <a:pPr marL="0" indent="0">
              <a:buNone/>
            </a:pPr>
            <a:r>
              <a:rPr lang="en-US" sz="6000" b="1" dirty="0">
                <a:solidFill>
                  <a:srgbClr val="CCFFCC"/>
                </a:solidFill>
              </a:rPr>
              <a:t>Carriage</a:t>
            </a:r>
          </a:p>
          <a:p>
            <a:pPr marL="0" indent="0">
              <a:buNone/>
            </a:pPr>
            <a:r>
              <a:rPr lang="en-US" sz="6000" b="1" dirty="0">
                <a:solidFill>
                  <a:srgbClr val="CCFFCC"/>
                </a:solidFill>
              </a:rPr>
              <a:t>Free Market</a:t>
            </a:r>
          </a:p>
          <a:p>
            <a:pPr marL="0" indent="0">
              <a:buNone/>
            </a:pPr>
            <a:r>
              <a:rPr lang="en-US" sz="6000" b="1" dirty="0">
                <a:solidFill>
                  <a:srgbClr val="CCFFCC"/>
                </a:solidFill>
              </a:rPr>
              <a:t>Surveillance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49280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3900"/>
            <a:ext cx="8488373" cy="5221565"/>
          </a:xfrm>
        </p:spPr>
        <p:txBody>
          <a:bodyPr>
            <a:normAutofit fontScale="92500" lnSpcReduction="20000"/>
          </a:bodyPr>
          <a:lstStyle/>
          <a:p>
            <a:pPr marL="0" indent="0">
              <a:lnSpc>
                <a:spcPct val="90000"/>
              </a:lnSpc>
              <a:buNone/>
            </a:pPr>
            <a:r>
              <a:rPr lang="en-US" sz="9500" dirty="0">
                <a:solidFill>
                  <a:schemeClr val="bg1"/>
                </a:solidFill>
                <a:latin typeface="+mn-lt"/>
              </a:rPr>
              <a:t>In Broadcasting the issue seems to be</a:t>
            </a:r>
          </a:p>
          <a:p>
            <a:pPr marL="0" indent="0">
              <a:lnSpc>
                <a:spcPct val="90000"/>
              </a:lnSpc>
              <a:buNone/>
            </a:pPr>
            <a:r>
              <a:rPr lang="en-US" sz="9500" b="1" dirty="0">
                <a:solidFill>
                  <a:srgbClr val="FF0000"/>
                </a:solidFill>
                <a:latin typeface="+mn-lt"/>
              </a:rPr>
              <a:t>CULTURE </a:t>
            </a:r>
            <a:r>
              <a:rPr lang="en-US" sz="9500" b="1" dirty="0">
                <a:solidFill>
                  <a:schemeClr val="bg1"/>
                </a:solidFill>
              </a:rPr>
              <a:t>(</a:t>
            </a:r>
            <a:r>
              <a:rPr lang="en-US" sz="9500" b="1" dirty="0">
                <a:solidFill>
                  <a:srgbClr val="FFFF00"/>
                </a:solidFill>
              </a:rPr>
              <a:t>OWNERSHIP</a:t>
            </a:r>
            <a:r>
              <a:rPr lang="en-US" sz="9500" b="1" dirty="0">
                <a:solidFill>
                  <a:srgbClr val="FFFFFF"/>
                </a:solidFill>
              </a:rPr>
              <a:t>)</a:t>
            </a:r>
          </a:p>
          <a:p>
            <a:pPr marL="0" indent="0">
              <a:buNone/>
            </a:pPr>
            <a:endParaRPr lang="en-US" sz="9600" b="1" dirty="0">
              <a:solidFill>
                <a:srgbClr val="FF0000"/>
              </a:solidFill>
              <a:latin typeface="+mn-lt"/>
            </a:endParaRPr>
          </a:p>
          <a:p>
            <a:pPr marL="0" indent="0">
              <a:buNone/>
            </a:pPr>
            <a:endParaRPr lang="en-US" sz="9600" b="1" dirty="0">
              <a:solidFill>
                <a:srgbClr val="FF0000"/>
              </a:solidFill>
              <a:latin typeface="+mn-lt"/>
            </a:endParaRPr>
          </a:p>
        </p:txBody>
      </p:sp>
      <p:pic>
        <p:nvPicPr>
          <p:cNvPr id="4" name="Picture 3" descr="Flag_of_Canada.sv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9675" y="5415465"/>
            <a:ext cx="1438015" cy="719008"/>
          </a:xfrm>
          <a:prstGeom prst="rect">
            <a:avLst/>
          </a:prstGeom>
        </p:spPr>
      </p:pic>
    </p:spTree>
    <p:extLst>
      <p:ext uri="{BB962C8B-B14F-4D97-AF65-F5344CB8AC3E}">
        <p14:creationId xmlns:p14="http://schemas.microsoft.com/office/powerpoint/2010/main" val="18741030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60218"/>
            <a:ext cx="8509882" cy="4587024"/>
          </a:xfrm>
        </p:spPr>
        <p:txBody>
          <a:bodyPr>
            <a:normAutofit fontScale="92500"/>
          </a:bodyPr>
          <a:lstStyle/>
          <a:p>
            <a:pPr marL="0" indent="0">
              <a:buNone/>
            </a:pPr>
            <a:r>
              <a:rPr lang="en-US" sz="8600" dirty="0">
                <a:solidFill>
                  <a:schemeClr val="bg1"/>
                </a:solidFill>
                <a:latin typeface="+mn-lt"/>
              </a:rPr>
              <a:t>In Telecom the issue seems to be </a:t>
            </a:r>
          </a:p>
          <a:p>
            <a:pPr marL="0" indent="0">
              <a:buNone/>
            </a:pPr>
            <a:r>
              <a:rPr lang="en-US" sz="9600" b="1" dirty="0">
                <a:solidFill>
                  <a:srgbClr val="FF0000"/>
                </a:solidFill>
                <a:latin typeface="+mn-lt"/>
              </a:rPr>
              <a:t>SOVERIGNTY</a:t>
            </a:r>
            <a:r>
              <a:rPr lang="en-US" sz="9600" b="1" dirty="0">
                <a:solidFill>
                  <a:srgbClr val="CCFFCC"/>
                </a:solidFill>
                <a:latin typeface="+mn-lt"/>
              </a:rPr>
              <a:t>/</a:t>
            </a:r>
            <a:r>
              <a:rPr lang="en-US" sz="9600" b="1" dirty="0">
                <a:solidFill>
                  <a:schemeClr val="bg1"/>
                </a:solidFill>
                <a:latin typeface="+mn-lt"/>
              </a:rPr>
              <a:t>(</a:t>
            </a:r>
            <a:r>
              <a:rPr lang="en-US" sz="9600" b="1" dirty="0">
                <a:solidFill>
                  <a:srgbClr val="FFFF00"/>
                </a:solidFill>
              </a:rPr>
              <a:t>OWNERSHIP</a:t>
            </a:r>
            <a:r>
              <a:rPr lang="en-US" sz="9600" b="1" dirty="0">
                <a:solidFill>
                  <a:srgbClr val="FFFFFF"/>
                </a:solidFill>
              </a:rPr>
              <a:t>)</a:t>
            </a:r>
            <a:endParaRPr lang="en-US" sz="9600" b="1" dirty="0">
              <a:solidFill>
                <a:srgbClr val="FFFFFF"/>
              </a:solidFill>
              <a:latin typeface="+mn-lt"/>
            </a:endParaRPr>
          </a:p>
        </p:txBody>
      </p:sp>
      <p:pic>
        <p:nvPicPr>
          <p:cNvPr id="4" name="Picture 3" descr="Flag_of_Canada.sv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2416" y="5231055"/>
            <a:ext cx="1768056" cy="884028"/>
          </a:xfrm>
          <a:prstGeom prst="rect">
            <a:avLst/>
          </a:prstGeom>
        </p:spPr>
      </p:pic>
    </p:spTree>
    <p:extLst>
      <p:ext uri="{BB962C8B-B14F-4D97-AF65-F5344CB8AC3E}">
        <p14:creationId xmlns:p14="http://schemas.microsoft.com/office/powerpoint/2010/main" val="15853879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dirty="0">
                <a:solidFill>
                  <a:schemeClr val="bg1"/>
                </a:solidFill>
              </a:rPr>
              <a:t>Today</a:t>
            </a:r>
            <a:r>
              <a:rPr lang="en-US" b="1" dirty="0">
                <a:solidFill>
                  <a:schemeClr val="bg1"/>
                </a:solidFill>
              </a:rPr>
              <a:t> </a:t>
            </a:r>
            <a:r>
              <a:rPr lang="en-US" b="1" dirty="0">
                <a:solidFill>
                  <a:srgbClr val="FF0000"/>
                </a:solidFill>
                <a:sym typeface="Wingdings"/>
              </a:rPr>
              <a:t> </a:t>
            </a:r>
            <a:r>
              <a:rPr lang="en-US" b="1" dirty="0">
                <a:solidFill>
                  <a:srgbClr val="FFFF00"/>
                </a:solidFill>
              </a:rPr>
              <a:t>Telecommunications Policy</a:t>
            </a:r>
            <a:r>
              <a:rPr lang="en-US" b="1" dirty="0">
                <a:solidFill>
                  <a:schemeClr val="bg1"/>
                </a:solidFill>
                <a:sym typeface="Wingdings"/>
              </a:rPr>
              <a:t> </a:t>
            </a:r>
            <a:endParaRPr lang="en-US" b="1" dirty="0">
              <a:solidFill>
                <a:schemeClr val="bg1"/>
              </a:solidFill>
            </a:endParaRPr>
          </a:p>
        </p:txBody>
      </p:sp>
      <p:pic>
        <p:nvPicPr>
          <p:cNvPr id="4" name="Content Placeholder 3" descr="F1_start_light_sequence_animation.gif"/>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41089017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403"/>
            <a:ext cx="8229600" cy="1016000"/>
          </a:xfrm>
        </p:spPr>
        <p:txBody>
          <a:bodyPr>
            <a:normAutofit/>
          </a:bodyPr>
          <a:lstStyle/>
          <a:p>
            <a:pPr algn="ctr"/>
            <a:r>
              <a:rPr lang="en-US" sz="4400" b="1" dirty="0">
                <a:solidFill>
                  <a:srgbClr val="FFFF00"/>
                </a:solidFill>
              </a:rPr>
              <a:t>It’s own world </a:t>
            </a:r>
            <a:r>
              <a:rPr lang="en-US" sz="4400" b="1" dirty="0">
                <a:solidFill>
                  <a:srgbClr val="FF0000"/>
                </a:solidFill>
              </a:rPr>
              <a:t>?</a:t>
            </a:r>
          </a:p>
        </p:txBody>
      </p:sp>
      <p:sp>
        <p:nvSpPr>
          <p:cNvPr id="3" name="Content Placeholder 2"/>
          <p:cNvSpPr>
            <a:spLocks noGrp="1"/>
          </p:cNvSpPr>
          <p:nvPr>
            <p:ph sz="quarter" idx="10"/>
          </p:nvPr>
        </p:nvSpPr>
        <p:spPr>
          <a:xfrm>
            <a:off x="457200" y="1408133"/>
            <a:ext cx="8229600" cy="4510893"/>
          </a:xfrm>
        </p:spPr>
        <p:txBody>
          <a:bodyPr>
            <a:normAutofit/>
          </a:bodyPr>
          <a:lstStyle/>
          <a:p>
            <a:pPr marL="0" indent="0" algn="ctr">
              <a:buNone/>
            </a:pPr>
            <a:r>
              <a:rPr lang="en-US" sz="3600" dirty="0">
                <a:solidFill>
                  <a:srgbClr val="FF0000"/>
                </a:solidFill>
              </a:rPr>
              <a:t>E.G. </a:t>
            </a:r>
            <a:r>
              <a:rPr lang="en-US" sz="3600" dirty="0">
                <a:solidFill>
                  <a:srgbClr val="FFFF00"/>
                </a:solidFill>
              </a:rPr>
              <a:t>Telecom</a:t>
            </a:r>
            <a:r>
              <a:rPr lang="en-US" sz="3600" dirty="0">
                <a:solidFill>
                  <a:schemeClr val="bg1"/>
                </a:solidFill>
              </a:rPr>
              <a:t> (</a:t>
            </a:r>
            <a:r>
              <a:rPr lang="en-US" sz="3600" dirty="0">
                <a:solidFill>
                  <a:srgbClr val="CCFFCC"/>
                </a:solidFill>
              </a:rPr>
              <a:t>not broadcasting</a:t>
            </a:r>
            <a:r>
              <a:rPr lang="en-US" sz="3600" dirty="0">
                <a:solidFill>
                  <a:schemeClr val="bg1"/>
                </a:solidFill>
              </a:rPr>
              <a:t>) </a:t>
            </a:r>
            <a:r>
              <a:rPr lang="en-US" sz="3600" dirty="0">
                <a:solidFill>
                  <a:srgbClr val="FFFFFF"/>
                </a:solidFill>
              </a:rPr>
              <a:t>CRTC hearings under oath, with cross-examination (run by counsel)</a:t>
            </a:r>
          </a:p>
        </p:txBody>
      </p:sp>
      <p:pic>
        <p:nvPicPr>
          <p:cNvPr id="4" name="Picture 3" descr="crtc.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5217" y="3357703"/>
            <a:ext cx="4993776" cy="2561323"/>
          </a:xfrm>
          <a:prstGeom prst="rect">
            <a:avLst/>
          </a:prstGeom>
        </p:spPr>
      </p:pic>
    </p:spTree>
    <p:extLst>
      <p:ext uri="{BB962C8B-B14F-4D97-AF65-F5344CB8AC3E}">
        <p14:creationId xmlns:p14="http://schemas.microsoft.com/office/powerpoint/2010/main" val="6310210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596"/>
            <a:ext cx="8229600" cy="1016000"/>
          </a:xfrm>
        </p:spPr>
        <p:txBody>
          <a:bodyPr/>
          <a:lstStyle/>
          <a:p>
            <a:r>
              <a:rPr lang="en-US" b="1" dirty="0">
                <a:solidFill>
                  <a:srgbClr val="FFFF00"/>
                </a:solidFill>
              </a:rPr>
              <a:t>The </a:t>
            </a:r>
            <a:r>
              <a:rPr lang="en-US" b="1" dirty="0">
                <a:solidFill>
                  <a:srgbClr val="B40703"/>
                </a:solidFill>
              </a:rPr>
              <a:t>Canadian</a:t>
            </a:r>
            <a:r>
              <a:rPr lang="en-US" b="1" dirty="0">
                <a:solidFill>
                  <a:srgbClr val="FFFF00"/>
                </a:solidFill>
              </a:rPr>
              <a:t> Telecom Industry</a:t>
            </a:r>
          </a:p>
        </p:txBody>
      </p:sp>
      <p:sp>
        <p:nvSpPr>
          <p:cNvPr id="3" name="Content Placeholder 2"/>
          <p:cNvSpPr>
            <a:spLocks noGrp="1"/>
          </p:cNvSpPr>
          <p:nvPr>
            <p:ph sz="quarter" idx="10"/>
          </p:nvPr>
        </p:nvSpPr>
        <p:spPr>
          <a:xfrm>
            <a:off x="172224" y="1502632"/>
            <a:ext cx="8971776" cy="4223501"/>
          </a:xfrm>
        </p:spPr>
        <p:txBody>
          <a:bodyPr>
            <a:normAutofit lnSpcReduction="10000"/>
          </a:bodyPr>
          <a:lstStyle/>
          <a:p>
            <a:r>
              <a:rPr lang="en-US" sz="3600" dirty="0">
                <a:solidFill>
                  <a:srgbClr val="FFFFFF"/>
                </a:solidFill>
                <a:latin typeface="Arial" charset="0"/>
              </a:rPr>
              <a:t>Telecom Service Providers (TSPs)</a:t>
            </a:r>
          </a:p>
          <a:p>
            <a:pPr>
              <a:lnSpc>
                <a:spcPct val="90000"/>
              </a:lnSpc>
            </a:pPr>
            <a:r>
              <a:rPr lang="en-US" sz="3600" dirty="0">
                <a:solidFill>
                  <a:srgbClr val="FFFF00"/>
                </a:solidFill>
                <a:latin typeface="Arial" charset="0"/>
              </a:rPr>
              <a:t>LEC</a:t>
            </a:r>
            <a:r>
              <a:rPr lang="en-US" sz="3600" dirty="0">
                <a:solidFill>
                  <a:srgbClr val="FFFFFF"/>
                </a:solidFill>
                <a:latin typeface="Arial" charset="0"/>
              </a:rPr>
              <a:t>s - ILECs &amp; CLECs</a:t>
            </a:r>
          </a:p>
          <a:p>
            <a:pPr>
              <a:lnSpc>
                <a:spcPct val="90000"/>
              </a:lnSpc>
            </a:pPr>
            <a:r>
              <a:rPr lang="en-US" sz="3600" dirty="0">
                <a:solidFill>
                  <a:srgbClr val="FFFFFF"/>
                </a:solidFill>
                <a:latin typeface="Arial" charset="0"/>
              </a:rPr>
              <a:t>Resellers – </a:t>
            </a:r>
            <a:r>
              <a:rPr lang="en-US" sz="3600" dirty="0" err="1">
                <a:solidFill>
                  <a:srgbClr val="FFFF00"/>
                </a:solidFill>
                <a:latin typeface="Arial" charset="0"/>
              </a:rPr>
              <a:t>Wireline</a:t>
            </a:r>
            <a:r>
              <a:rPr lang="en-US" sz="3600" dirty="0">
                <a:solidFill>
                  <a:srgbClr val="FFFFFF"/>
                </a:solidFill>
                <a:latin typeface="Arial" charset="0"/>
              </a:rPr>
              <a:t> &amp; </a:t>
            </a:r>
            <a:r>
              <a:rPr lang="en-US" sz="3600" dirty="0">
                <a:solidFill>
                  <a:srgbClr val="FFFF00"/>
                </a:solidFill>
                <a:latin typeface="Arial" charset="0"/>
              </a:rPr>
              <a:t>MVNO</a:t>
            </a:r>
            <a:r>
              <a:rPr lang="en-US" sz="3600" dirty="0">
                <a:solidFill>
                  <a:srgbClr val="FFFFFF"/>
                </a:solidFill>
                <a:latin typeface="Arial" charset="0"/>
              </a:rPr>
              <a:t>s</a:t>
            </a:r>
          </a:p>
          <a:p>
            <a:pPr>
              <a:lnSpc>
                <a:spcPct val="90000"/>
              </a:lnSpc>
              <a:buNone/>
            </a:pPr>
            <a:r>
              <a:rPr lang="en-US" sz="3600" dirty="0">
                <a:solidFill>
                  <a:srgbClr val="FFFFFF"/>
                </a:solidFill>
                <a:latin typeface="Arial" charset="0"/>
              </a:rPr>
              <a:t>	(Voice over Internet Protocol (VOIP) providers)</a:t>
            </a:r>
          </a:p>
          <a:p>
            <a:r>
              <a:rPr lang="en-US" sz="3600" dirty="0">
                <a:solidFill>
                  <a:srgbClr val="FFFFFF"/>
                </a:solidFill>
                <a:latin typeface="Arial" charset="0"/>
              </a:rPr>
              <a:t>Wireless Service Providers (WSPs) </a:t>
            </a:r>
          </a:p>
          <a:p>
            <a:r>
              <a:rPr lang="en-US" sz="3600" dirty="0">
                <a:solidFill>
                  <a:srgbClr val="FFFFFF"/>
                </a:solidFill>
                <a:latin typeface="Arial" charset="0"/>
              </a:rPr>
              <a:t>Internet Service Providers (ISPs)</a:t>
            </a:r>
          </a:p>
          <a:p>
            <a:r>
              <a:rPr lang="en-US" sz="3600" dirty="0">
                <a:solidFill>
                  <a:schemeClr val="accent2">
                    <a:lumMod val="75000"/>
                  </a:schemeClr>
                </a:solidFill>
                <a:latin typeface="Arial" charset="0"/>
              </a:rPr>
              <a:t>New Media  </a:t>
            </a:r>
            <a:r>
              <a:rPr lang="en-US" sz="3600" dirty="0">
                <a:solidFill>
                  <a:srgbClr val="FFFFFF"/>
                </a:solidFill>
                <a:latin typeface="Arial" charset="0"/>
              </a:rPr>
              <a:t>(OTT) </a:t>
            </a:r>
            <a:r>
              <a:rPr lang="en-US" sz="3600" dirty="0">
                <a:solidFill>
                  <a:srgbClr val="953735"/>
                </a:solidFill>
                <a:latin typeface="Arial" charset="0"/>
              </a:rPr>
              <a:t>(?)</a:t>
            </a:r>
          </a:p>
          <a:p>
            <a:pPr marL="0" indent="0">
              <a:buNone/>
            </a:pPr>
            <a:endParaRPr lang="en-US" dirty="0"/>
          </a:p>
        </p:txBody>
      </p:sp>
    </p:spTree>
    <p:extLst>
      <p:ext uri="{BB962C8B-B14F-4D97-AF65-F5344CB8AC3E}">
        <p14:creationId xmlns:p14="http://schemas.microsoft.com/office/powerpoint/2010/main" val="2791929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91BD98-BBA7-7746-BEB5-AD319D64B074}"/>
              </a:ext>
            </a:extLst>
          </p:cNvPr>
          <p:cNvSpPr>
            <a:spLocks noGrp="1"/>
          </p:cNvSpPr>
          <p:nvPr>
            <p:ph sz="quarter" idx="10"/>
          </p:nvPr>
        </p:nvSpPr>
        <p:spPr>
          <a:xfrm>
            <a:off x="457200" y="798022"/>
            <a:ext cx="8229600" cy="4928112"/>
          </a:xfrm>
        </p:spPr>
        <p:txBody>
          <a:bodyPr>
            <a:normAutofit/>
          </a:bodyPr>
          <a:lstStyle/>
          <a:p>
            <a:pPr marL="0" indent="0" algn="ctr">
              <a:buNone/>
            </a:pPr>
            <a:r>
              <a:rPr lang="en-CA" sz="9600" dirty="0">
                <a:solidFill>
                  <a:srgbClr val="FFFF00"/>
                </a:solidFill>
              </a:rPr>
              <a:t>Do you speak</a:t>
            </a:r>
            <a:endParaRPr lang="en-US" sz="9600" dirty="0">
              <a:solidFill>
                <a:srgbClr val="FFFF00"/>
              </a:solidFill>
            </a:endParaRPr>
          </a:p>
        </p:txBody>
      </p:sp>
      <p:pic>
        <p:nvPicPr>
          <p:cNvPr id="5" name="Picture 4">
            <a:extLst>
              <a:ext uri="{FF2B5EF4-FFF2-40B4-BE49-F238E27FC236}">
                <a16:creationId xmlns:a16="http://schemas.microsoft.com/office/drawing/2014/main" id="{2BF26527-9D81-634A-89C2-1D83E3EAD1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0800" y="2540000"/>
            <a:ext cx="6502400" cy="1778000"/>
          </a:xfrm>
          <a:prstGeom prst="rect">
            <a:avLst/>
          </a:prstGeom>
        </p:spPr>
      </p:pic>
    </p:spTree>
    <p:extLst>
      <p:ext uri="{BB962C8B-B14F-4D97-AF65-F5344CB8AC3E}">
        <p14:creationId xmlns:p14="http://schemas.microsoft.com/office/powerpoint/2010/main" val="4553604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website_thumb.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457200" y="473521"/>
            <a:ext cx="8229600" cy="5273315"/>
          </a:xfrm>
        </p:spPr>
      </p:pic>
    </p:spTree>
    <p:extLst>
      <p:ext uri="{BB962C8B-B14F-4D97-AF65-F5344CB8AC3E}">
        <p14:creationId xmlns:p14="http://schemas.microsoft.com/office/powerpoint/2010/main" val="2279056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61"/>
            <a:ext cx="8686800" cy="1016000"/>
          </a:xfrm>
        </p:spPr>
        <p:txBody>
          <a:bodyPr>
            <a:normAutofit/>
          </a:bodyPr>
          <a:lstStyle/>
          <a:p>
            <a:r>
              <a:rPr lang="en-US" dirty="0">
                <a:solidFill>
                  <a:srgbClr val="FFFF00"/>
                </a:solidFill>
              </a:rPr>
              <a:t>CRTC 2014 figures </a:t>
            </a:r>
            <a:r>
              <a:rPr lang="en-US" dirty="0">
                <a:solidFill>
                  <a:schemeClr val="bg1"/>
                </a:solidFill>
              </a:rPr>
              <a:t>published in 2015</a:t>
            </a:r>
          </a:p>
        </p:txBody>
      </p:sp>
      <p:pic>
        <p:nvPicPr>
          <p:cNvPr id="4" name="Content Placeholder 3" descr="Screen Shot 2017-01-24 at 6.26.36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557" b="-557"/>
          <a:stretch>
            <a:fillRect/>
          </a:stretch>
        </p:blipFill>
        <p:spPr>
          <a:xfrm>
            <a:off x="457200" y="1041400"/>
            <a:ext cx="8229600" cy="4899025"/>
          </a:xfrm>
        </p:spPr>
      </p:pic>
    </p:spTree>
    <p:extLst>
      <p:ext uri="{BB962C8B-B14F-4D97-AF65-F5344CB8AC3E}">
        <p14:creationId xmlns:p14="http://schemas.microsoft.com/office/powerpoint/2010/main" val="1476982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a:solidFill>
                  <a:srgbClr val="FFFFFF"/>
                </a:solidFill>
              </a:rPr>
              <a:t>Is this </a:t>
            </a:r>
            <a:r>
              <a:rPr lang="en-US" sz="4400" b="1" dirty="0">
                <a:solidFill>
                  <a:srgbClr val="FFFF00"/>
                </a:solidFill>
              </a:rPr>
              <a:t>good</a:t>
            </a:r>
            <a:r>
              <a:rPr lang="en-US" sz="4400" b="1" dirty="0">
                <a:solidFill>
                  <a:srgbClr val="FFFFFF"/>
                </a:solidFill>
              </a:rPr>
              <a:t> or </a:t>
            </a:r>
            <a:r>
              <a:rPr lang="en-US" sz="4400" b="1" dirty="0">
                <a:solidFill>
                  <a:srgbClr val="FF0000"/>
                </a:solidFill>
              </a:rPr>
              <a:t>bad</a:t>
            </a:r>
            <a:r>
              <a:rPr lang="en-US" sz="4400" b="1" dirty="0">
                <a:solidFill>
                  <a:schemeClr val="accent5"/>
                </a:solidFill>
              </a:rPr>
              <a:t>?</a:t>
            </a:r>
          </a:p>
        </p:txBody>
      </p:sp>
      <p:pic>
        <p:nvPicPr>
          <p:cNvPr id="5" name="Content Placeholder 4" descr="2016-Forborne-Services-354x300.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42" r="578"/>
          <a:stretch/>
        </p:blipFill>
        <p:spPr>
          <a:xfrm>
            <a:off x="1768511" y="1016001"/>
            <a:ext cx="5653085" cy="4835302"/>
          </a:xfrm>
        </p:spPr>
      </p:pic>
      <p:sp>
        <p:nvSpPr>
          <p:cNvPr id="6" name="TextBox 5"/>
          <p:cNvSpPr txBox="1"/>
          <p:nvPr/>
        </p:nvSpPr>
        <p:spPr>
          <a:xfrm>
            <a:off x="4228347" y="5993489"/>
            <a:ext cx="4915653" cy="276999"/>
          </a:xfrm>
          <a:prstGeom prst="rect">
            <a:avLst/>
          </a:prstGeom>
          <a:noFill/>
        </p:spPr>
        <p:txBody>
          <a:bodyPr wrap="square" rtlCol="0">
            <a:spAutoFit/>
          </a:bodyPr>
          <a:lstStyle/>
          <a:p>
            <a:r>
              <a:rPr lang="en-US" sz="1200" dirty="0">
                <a:solidFill>
                  <a:schemeClr val="bg1"/>
                </a:solidFill>
              </a:rPr>
              <a:t>Thanks to David Heinrich for finding the latest version of this chart</a:t>
            </a:r>
          </a:p>
        </p:txBody>
      </p:sp>
    </p:spTree>
    <p:extLst>
      <p:ext uri="{BB962C8B-B14F-4D97-AF65-F5344CB8AC3E}">
        <p14:creationId xmlns:p14="http://schemas.microsoft.com/office/powerpoint/2010/main" val="7799706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24 at 11.09.22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645839" y="322263"/>
            <a:ext cx="7836176" cy="5575300"/>
          </a:xfrm>
        </p:spPr>
      </p:pic>
    </p:spTree>
    <p:extLst>
      <p:ext uri="{BB962C8B-B14F-4D97-AF65-F5344CB8AC3E}">
        <p14:creationId xmlns:p14="http://schemas.microsoft.com/office/powerpoint/2010/main" val="1195016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9018751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ＭＳ Ｐゴシック" charset="0"/>
              </a:defRPr>
            </a:lvl1pPr>
            <a:lvl2pPr>
              <a:defRPr sz="2600">
                <a:solidFill>
                  <a:schemeClr val="tx1"/>
                </a:solidFill>
                <a:latin typeface="Arial" charset="0"/>
                <a:ea typeface="ＭＳ Ｐゴシック" charset="0"/>
              </a:defRPr>
            </a:lvl2pPr>
            <a:lvl3pPr>
              <a:defRPr sz="23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7BD0D066-E340-A34E-B027-E3C94DCFBB68}" type="datetime1">
              <a:rPr lang="en-CA" sz="1000"/>
              <a:pPr/>
              <a:t>2018-01-31</a:t>
            </a:fld>
            <a:endParaRPr lang="en-CA" sz="1000"/>
          </a:p>
        </p:txBody>
      </p:sp>
      <p:sp>
        <p:nvSpPr>
          <p:cNvPr id="47107" name="Footer Placeholder 4"/>
          <p:cNvSpPr>
            <a:spLocks noGrp="1"/>
          </p:cNvSpPr>
          <p:nvPr>
            <p:ph type="ftr" sz="quarter" idx="4294967295"/>
          </p:nvPr>
        </p:nvSpPr>
        <p:spPr>
          <a:xfrm>
            <a:off x="3352800" y="6248400"/>
            <a:ext cx="2971800" cy="457200"/>
          </a:xfrm>
          <a:prstGeom prst="rect">
            <a:avLst/>
          </a:prstGeom>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ＭＳ Ｐゴシック" charset="0"/>
              </a:defRPr>
            </a:lvl1pPr>
            <a:lvl2pPr>
              <a:defRPr sz="2600">
                <a:solidFill>
                  <a:schemeClr val="tx1"/>
                </a:solidFill>
                <a:latin typeface="Arial" charset="0"/>
                <a:ea typeface="ＭＳ Ｐゴシック" charset="0"/>
              </a:defRPr>
            </a:lvl2pPr>
            <a:lvl3pPr>
              <a:defRPr sz="23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r>
              <a:rPr lang="en-CA" sz="1000"/>
              <a:t>Communications Law &amp; Policy - Law 367</a:t>
            </a:r>
          </a:p>
        </p:txBody>
      </p:sp>
      <p:sp>
        <p:nvSpPr>
          <p:cNvPr id="47108" name="Slide Number Placeholder 5"/>
          <p:cNvSpPr>
            <a:spLocks noGrp="1"/>
          </p:cNvSpPr>
          <p:nvPr>
            <p:ph type="sldNum" sz="quarter" idx="4294967295"/>
          </p:nvPr>
        </p:nvSpPr>
        <p:spPr>
          <a:xfrm>
            <a:off x="6781800" y="6248400"/>
            <a:ext cx="1905000" cy="457200"/>
          </a:xfrm>
          <a:prstGeom prst="rect">
            <a:avLst/>
          </a:prstGeom>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ＭＳ Ｐゴシック" charset="0"/>
              </a:defRPr>
            </a:lvl1pPr>
            <a:lvl2pPr>
              <a:defRPr sz="2600">
                <a:solidFill>
                  <a:schemeClr val="tx1"/>
                </a:solidFill>
                <a:latin typeface="Arial" charset="0"/>
                <a:ea typeface="ＭＳ Ｐゴシック" charset="0"/>
              </a:defRPr>
            </a:lvl2pPr>
            <a:lvl3pPr>
              <a:defRPr sz="23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25E3A79F-3887-0042-A8EA-ECBF3F330849}" type="slidenum">
              <a:rPr lang="en-CA" sz="1000"/>
              <a:pPr/>
              <a:t>93</a:t>
            </a:fld>
            <a:endParaRPr lang="en-CA" sz="1000"/>
          </a:p>
        </p:txBody>
      </p:sp>
      <p:sp>
        <p:nvSpPr>
          <p:cNvPr id="47109" name="Rectangle 2"/>
          <p:cNvSpPr>
            <a:spLocks noGrp="1" noChangeArrowheads="1"/>
          </p:cNvSpPr>
          <p:nvPr>
            <p:ph type="title"/>
          </p:nvPr>
        </p:nvSpPr>
        <p:spPr>
          <a:xfrm>
            <a:off x="457200" y="68308"/>
            <a:ext cx="8229600" cy="1016000"/>
          </a:xfrm>
        </p:spPr>
        <p:txBody>
          <a:bodyPr>
            <a:normAutofit/>
          </a:bodyPr>
          <a:lstStyle/>
          <a:p>
            <a:pPr algn="ctr" eaLnBrk="1" hangingPunct="1"/>
            <a:r>
              <a:rPr lang="en-CA" sz="4400" b="1" dirty="0">
                <a:solidFill>
                  <a:srgbClr val="FFFF00"/>
                </a:solidFill>
                <a:latin typeface="+mn-lt"/>
              </a:rPr>
              <a:t>Who’s Who </a:t>
            </a:r>
            <a:r>
              <a:rPr lang="en-CA" sz="4400" b="1" dirty="0">
                <a:solidFill>
                  <a:srgbClr val="FF0000"/>
                </a:solidFill>
                <a:latin typeface="+mn-lt"/>
              </a:rPr>
              <a:t>????????</a:t>
            </a:r>
          </a:p>
        </p:txBody>
      </p:sp>
      <p:sp>
        <p:nvSpPr>
          <p:cNvPr id="47110" name="Rectangle 3"/>
          <p:cNvSpPr>
            <a:spLocks noGrp="1" noChangeArrowheads="1"/>
          </p:cNvSpPr>
          <p:nvPr>
            <p:ph type="body" idx="4294967295"/>
          </p:nvPr>
        </p:nvSpPr>
        <p:spPr>
          <a:xfrm>
            <a:off x="457200" y="1408135"/>
            <a:ext cx="8229600" cy="4722790"/>
          </a:xfrm>
          <a:prstGeom prst="rect">
            <a:avLst/>
          </a:prstGeom>
        </p:spPr>
        <p:txBody>
          <a:bodyPr/>
          <a:lstStyle/>
          <a:p>
            <a:pPr marL="971550" lvl="1" indent="-514350">
              <a:lnSpc>
                <a:spcPct val="90000"/>
              </a:lnSpc>
              <a:buFont typeface="+mj-lt"/>
              <a:buAutoNum type="arabicPeriod"/>
            </a:pPr>
            <a:r>
              <a:rPr lang="en-US" sz="3200" b="1" dirty="0">
                <a:solidFill>
                  <a:srgbClr val="FFFF00"/>
                </a:solidFill>
                <a:latin typeface="Arial" charset="0"/>
              </a:rPr>
              <a:t>The CRTC</a:t>
            </a:r>
            <a:r>
              <a:rPr lang="en-US" sz="3200" dirty="0">
                <a:solidFill>
                  <a:schemeClr val="bg1"/>
                </a:solidFill>
                <a:latin typeface="Arial" charset="0"/>
              </a:rPr>
              <a:t>: telecom &amp; broadcasting regulator</a:t>
            </a:r>
          </a:p>
          <a:p>
            <a:pPr marL="971550" lvl="1" indent="-514350">
              <a:lnSpc>
                <a:spcPct val="90000"/>
              </a:lnSpc>
              <a:buFont typeface="+mj-lt"/>
              <a:buAutoNum type="arabicPeriod"/>
            </a:pPr>
            <a:r>
              <a:rPr lang="en-US" sz="3200" b="1" dirty="0">
                <a:solidFill>
                  <a:srgbClr val="CCFFCC"/>
                </a:solidFill>
                <a:latin typeface="Arial" charset="0"/>
              </a:rPr>
              <a:t>Industry Canada</a:t>
            </a:r>
            <a:r>
              <a:rPr lang="en-US" sz="3200" dirty="0">
                <a:solidFill>
                  <a:schemeClr val="bg1"/>
                </a:solidFill>
                <a:latin typeface="Arial" charset="0"/>
              </a:rPr>
              <a:t>: telecom policy maker &amp; spectrum regulator</a:t>
            </a:r>
          </a:p>
          <a:p>
            <a:pPr marL="971550" lvl="1" indent="-514350">
              <a:lnSpc>
                <a:spcPct val="90000"/>
              </a:lnSpc>
              <a:buFont typeface="+mj-lt"/>
              <a:buAutoNum type="arabicPeriod"/>
            </a:pPr>
            <a:r>
              <a:rPr lang="en-US" sz="3200" b="1" dirty="0">
                <a:solidFill>
                  <a:srgbClr val="FF0000"/>
                </a:solidFill>
                <a:latin typeface="Arial" charset="0"/>
              </a:rPr>
              <a:t>Canadian Heritage</a:t>
            </a:r>
            <a:r>
              <a:rPr lang="en-US" sz="3200" dirty="0">
                <a:solidFill>
                  <a:schemeClr val="bg1"/>
                </a:solidFill>
                <a:latin typeface="Arial" charset="0"/>
              </a:rPr>
              <a:t>: broadcasting &amp; cultural policy maker</a:t>
            </a:r>
          </a:p>
          <a:p>
            <a:pPr marL="971550" lvl="1" indent="-514350">
              <a:lnSpc>
                <a:spcPct val="90000"/>
              </a:lnSpc>
              <a:buFont typeface="+mj-lt"/>
              <a:buAutoNum type="arabicPeriod"/>
            </a:pPr>
            <a:r>
              <a:rPr lang="en-US" sz="3200" b="1" dirty="0">
                <a:solidFill>
                  <a:schemeClr val="accent5"/>
                </a:solidFill>
                <a:latin typeface="Arial" charset="0"/>
              </a:rPr>
              <a:t>Other agencies</a:t>
            </a:r>
            <a:r>
              <a:rPr lang="en-US" sz="3200" dirty="0">
                <a:solidFill>
                  <a:schemeClr val="bg1"/>
                </a:solidFill>
                <a:latin typeface="Arial" charset="0"/>
              </a:rPr>
              <a:t>: Courts, Competition Bureau; CCTS, various self-regulatory bodies </a:t>
            </a:r>
          </a:p>
        </p:txBody>
      </p:sp>
    </p:spTree>
    <p:extLst>
      <p:ext uri="{BB962C8B-B14F-4D97-AF65-F5344CB8AC3E}">
        <p14:creationId xmlns:p14="http://schemas.microsoft.com/office/powerpoint/2010/main" val="3288610233"/>
      </p:ext>
    </p:extLst>
  </p:cSld>
  <p:clrMapOvr>
    <a:masterClrMapping/>
  </p:clrMapOvr>
  <p:transition>
    <p:checke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97710"/>
          </a:xfrm>
        </p:spPr>
        <p:txBody>
          <a:bodyPr>
            <a:noAutofit/>
          </a:bodyPr>
          <a:lstStyle/>
          <a:p>
            <a:r>
              <a:rPr lang="en-US" sz="4800" b="1" dirty="0">
                <a:solidFill>
                  <a:srgbClr val="FFFF00"/>
                </a:solidFill>
              </a:rPr>
              <a:t>Telecom History</a:t>
            </a:r>
          </a:p>
        </p:txBody>
      </p:sp>
      <p:sp>
        <p:nvSpPr>
          <p:cNvPr id="3" name="Content Placeholder 2"/>
          <p:cNvSpPr>
            <a:spLocks noGrp="1"/>
          </p:cNvSpPr>
          <p:nvPr>
            <p:ph sz="quarter" idx="10"/>
          </p:nvPr>
        </p:nvSpPr>
        <p:spPr>
          <a:xfrm>
            <a:off x="457200" y="1420565"/>
            <a:ext cx="8686800" cy="5036555"/>
          </a:xfrm>
        </p:spPr>
        <p:txBody>
          <a:bodyPr>
            <a:normAutofit/>
          </a:bodyPr>
          <a:lstStyle/>
          <a:p>
            <a:pPr marL="0" indent="0">
              <a:buNone/>
            </a:pPr>
            <a:r>
              <a:rPr lang="en-CA" sz="4000" dirty="0">
                <a:solidFill>
                  <a:srgbClr val="FFFF00"/>
                </a:solidFill>
              </a:rPr>
              <a:t>1852</a:t>
            </a:r>
            <a:r>
              <a:rPr lang="en-CA" sz="4000" dirty="0">
                <a:solidFill>
                  <a:srgbClr val="FFFFFF"/>
                </a:solidFill>
              </a:rPr>
              <a:t> First Telegraphs Act </a:t>
            </a:r>
            <a:r>
              <a:rPr lang="en-CA" sz="4000" dirty="0">
                <a:solidFill>
                  <a:srgbClr val="FF0000"/>
                </a:solidFill>
                <a:sym typeface="Wingdings"/>
              </a:rPr>
              <a:t></a:t>
            </a:r>
            <a:r>
              <a:rPr lang="en-CA" sz="4000" dirty="0">
                <a:solidFill>
                  <a:srgbClr val="FFFFFF"/>
                </a:solidFill>
                <a:sym typeface="Wingdings"/>
              </a:rPr>
              <a:t> </a:t>
            </a:r>
            <a:r>
              <a:rPr lang="en-CA" sz="4000" dirty="0">
                <a:solidFill>
                  <a:srgbClr val="FFFFFF"/>
                </a:solidFill>
              </a:rPr>
              <a:t>construction powers &amp; duty to dispatch messages in order received (1st telecom non-discrimination law)</a:t>
            </a:r>
          </a:p>
          <a:p>
            <a:pPr marL="0" indent="0">
              <a:buNone/>
            </a:pPr>
            <a:r>
              <a:rPr lang="en-CA" sz="4000" dirty="0">
                <a:solidFill>
                  <a:srgbClr val="FFFF00"/>
                </a:solidFill>
              </a:rPr>
              <a:t>1892</a:t>
            </a:r>
            <a:r>
              <a:rPr lang="en-CA" sz="4000" dirty="0">
                <a:solidFill>
                  <a:srgbClr val="FFFFFF"/>
                </a:solidFill>
              </a:rPr>
              <a:t> Federal Cabinet first regulates Bell Canada’s rates</a:t>
            </a:r>
          </a:p>
          <a:p>
            <a:pPr marL="0" indent="0">
              <a:buNone/>
            </a:pPr>
            <a:r>
              <a:rPr lang="en-US" sz="4000" dirty="0">
                <a:solidFill>
                  <a:srgbClr val="FFFF00"/>
                </a:solidFill>
              </a:rPr>
              <a:t>1900’s (early) </a:t>
            </a:r>
            <a:r>
              <a:rPr lang="en-US" sz="4000" dirty="0">
                <a:solidFill>
                  <a:srgbClr val="FFFFFF"/>
                </a:solidFill>
              </a:rPr>
              <a:t>Federal Gov’t regulates spectrum</a:t>
            </a:r>
          </a:p>
          <a:p>
            <a:pPr marL="0" indent="0">
              <a:buNone/>
            </a:pPr>
            <a:endParaRPr lang="en-US" dirty="0"/>
          </a:p>
        </p:txBody>
      </p:sp>
    </p:spTree>
    <p:extLst>
      <p:ext uri="{BB962C8B-B14F-4D97-AF65-F5344CB8AC3E}">
        <p14:creationId xmlns:p14="http://schemas.microsoft.com/office/powerpoint/2010/main" val="23433721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5280" y="172189"/>
            <a:ext cx="8928720" cy="6500169"/>
          </a:xfrm>
        </p:spPr>
        <p:txBody>
          <a:bodyPr>
            <a:normAutofit/>
          </a:bodyPr>
          <a:lstStyle/>
          <a:p>
            <a:pPr marL="0" indent="0">
              <a:buNone/>
            </a:pPr>
            <a:r>
              <a:rPr lang="en-US" sz="4000" dirty="0">
                <a:solidFill>
                  <a:srgbClr val="FFFF00"/>
                </a:solidFill>
              </a:rPr>
              <a:t>1905</a:t>
            </a:r>
            <a:r>
              <a:rPr lang="en-US" sz="4000" dirty="0">
                <a:solidFill>
                  <a:srgbClr val="FFFFFF"/>
                </a:solidFill>
              </a:rPr>
              <a:t> Mullock Select </a:t>
            </a:r>
            <a:r>
              <a:rPr lang="en-US" sz="4000" dirty="0" err="1">
                <a:solidFill>
                  <a:srgbClr val="FFFFFF"/>
                </a:solidFill>
              </a:rPr>
              <a:t>Ctee</a:t>
            </a:r>
            <a:r>
              <a:rPr lang="en-US" sz="4000" dirty="0">
                <a:solidFill>
                  <a:srgbClr val="FFFFFF"/>
                </a:solidFill>
              </a:rPr>
              <a:t>. where Bell Telephone Co. of Canada was accused of </a:t>
            </a:r>
            <a:r>
              <a:rPr lang="en-US" sz="4000" dirty="0">
                <a:solidFill>
                  <a:srgbClr val="FFFF00"/>
                </a:solidFill>
              </a:rPr>
              <a:t>neglecting unprofitable lines</a:t>
            </a:r>
            <a:r>
              <a:rPr lang="en-US" sz="4000" dirty="0">
                <a:solidFill>
                  <a:srgbClr val="FFFFFF"/>
                </a:solidFill>
              </a:rPr>
              <a:t>.</a:t>
            </a:r>
            <a:endParaRPr lang="en-US" sz="4000" dirty="0">
              <a:solidFill>
                <a:srgbClr val="FFFF00"/>
              </a:solidFill>
            </a:endParaRPr>
          </a:p>
          <a:p>
            <a:pPr marL="0" indent="0">
              <a:buNone/>
            </a:pPr>
            <a:r>
              <a:rPr lang="en-US" sz="4000" dirty="0">
                <a:solidFill>
                  <a:srgbClr val="FFFF00"/>
                </a:solidFill>
              </a:rPr>
              <a:t>1906</a:t>
            </a:r>
            <a:r>
              <a:rPr lang="en-US" sz="4000" dirty="0">
                <a:solidFill>
                  <a:srgbClr val="FFFFFF"/>
                </a:solidFill>
              </a:rPr>
              <a:t> Board of Railway Commissioners regulate telephone rate.</a:t>
            </a:r>
          </a:p>
          <a:p>
            <a:pPr marL="0" indent="0">
              <a:buNone/>
            </a:pPr>
            <a:r>
              <a:rPr lang="en-US" sz="4000" dirty="0">
                <a:solidFill>
                  <a:srgbClr val="FFFF00"/>
                </a:solidFill>
              </a:rPr>
              <a:t>1908</a:t>
            </a:r>
            <a:r>
              <a:rPr lang="en-US" sz="4000" dirty="0">
                <a:solidFill>
                  <a:srgbClr val="FFFFFF"/>
                </a:solidFill>
              </a:rPr>
              <a:t> Three prairie Bell franchises are nationalized (all but </a:t>
            </a:r>
            <a:r>
              <a:rPr lang="en-US" sz="4000" dirty="0" err="1">
                <a:solidFill>
                  <a:srgbClr val="FFFFFF"/>
                </a:solidFill>
              </a:rPr>
              <a:t>Sasktel</a:t>
            </a:r>
            <a:r>
              <a:rPr lang="en-US" sz="4000" dirty="0">
                <a:solidFill>
                  <a:srgbClr val="FFFFFF"/>
                </a:solidFill>
              </a:rPr>
              <a:t> re-privatized in the 1980’s)</a:t>
            </a:r>
          </a:p>
          <a:p>
            <a:pPr marL="0" indent="0">
              <a:buNone/>
            </a:pPr>
            <a:r>
              <a:rPr lang="en-US" sz="4000" dirty="0">
                <a:solidFill>
                  <a:srgbClr val="FFFF00"/>
                </a:solidFill>
              </a:rPr>
              <a:t>1938</a:t>
            </a:r>
            <a:r>
              <a:rPr lang="en-US" sz="4000" dirty="0">
                <a:solidFill>
                  <a:srgbClr val="FFFFFF"/>
                </a:solidFill>
              </a:rPr>
              <a:t> Board of Transport Commissioners as regulator</a:t>
            </a:r>
          </a:p>
          <a:p>
            <a:pPr marL="0" indent="0">
              <a:buNone/>
            </a:pPr>
            <a:endParaRPr lang="en-US" dirty="0"/>
          </a:p>
        </p:txBody>
      </p:sp>
    </p:spTree>
    <p:extLst>
      <p:ext uri="{BB962C8B-B14F-4D97-AF65-F5344CB8AC3E}">
        <p14:creationId xmlns:p14="http://schemas.microsoft.com/office/powerpoint/2010/main" val="41439130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0"/>
            <a:ext cx="8686800" cy="6586263"/>
          </a:xfrm>
        </p:spPr>
        <p:txBody>
          <a:bodyPr>
            <a:normAutofit/>
          </a:bodyPr>
          <a:lstStyle/>
          <a:p>
            <a:pPr marL="0" indent="0">
              <a:buNone/>
            </a:pPr>
            <a:r>
              <a:rPr lang="en-US" sz="4000" dirty="0">
                <a:solidFill>
                  <a:srgbClr val="FFFF00"/>
                </a:solidFill>
              </a:rPr>
              <a:t>1950-56 </a:t>
            </a:r>
            <a:r>
              <a:rPr lang="en-US" sz="4000" dirty="0">
                <a:solidFill>
                  <a:schemeClr val="bg1"/>
                </a:solidFill>
              </a:rPr>
              <a:t>Hush-A-Phone battle in U.S. courts. </a:t>
            </a:r>
            <a:r>
              <a:rPr lang="en-CA" sz="4000" i="1" dirty="0">
                <a:solidFill>
                  <a:srgbClr val="FFFF00"/>
                </a:solidFill>
              </a:rPr>
              <a:t>Hush-A-Phone v. United States</a:t>
            </a:r>
            <a:r>
              <a:rPr lang="en-CA" sz="4000" dirty="0">
                <a:solidFill>
                  <a:srgbClr val="FFFFFF"/>
                </a:solidFill>
              </a:rPr>
              <a:t>, 238 F.2d 266 (D.C. Cir. 1956) held that </a:t>
            </a:r>
            <a:r>
              <a:rPr lang="en-CA" sz="4000" dirty="0">
                <a:solidFill>
                  <a:schemeClr val="bg1"/>
                </a:solidFill>
              </a:rPr>
              <a:t>a </a:t>
            </a:r>
            <a:r>
              <a:rPr lang="en-CA" sz="4000" dirty="0">
                <a:solidFill>
                  <a:srgbClr val="FFFF00"/>
                </a:solidFill>
              </a:rPr>
              <a:t>small, cup-like device which mounted on the speaking party's microphone</a:t>
            </a:r>
            <a:r>
              <a:rPr lang="en-CA" sz="4000" dirty="0">
                <a:solidFill>
                  <a:schemeClr val="bg1"/>
                </a:solidFill>
              </a:rPr>
              <a:t>, reducing the risk of conversations being overheard and increasing sound fidelity for the listening party could be attached to a phone despite the FCC’s finding in favour of ATT to the contrary.</a:t>
            </a:r>
            <a:endParaRPr lang="en-US" sz="4000" dirty="0">
              <a:solidFill>
                <a:srgbClr val="FFFF00"/>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19054558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800" b="1" dirty="0">
                <a:solidFill>
                  <a:srgbClr val="FFFF00"/>
                </a:solidFill>
              </a:rPr>
              <a:t>Hush-A-Phone </a:t>
            </a:r>
            <a:r>
              <a:rPr lang="en-US" sz="4800" b="1" dirty="0">
                <a:solidFill>
                  <a:schemeClr val="bg1"/>
                </a:solidFill>
              </a:rPr>
              <a:t>v</a:t>
            </a:r>
            <a:r>
              <a:rPr lang="en-US" sz="4800" b="1" dirty="0">
                <a:solidFill>
                  <a:srgbClr val="FF0000"/>
                </a:solidFill>
              </a:rPr>
              <a:t>.</a:t>
            </a:r>
            <a:r>
              <a:rPr lang="en-US" sz="4800" b="1" dirty="0">
                <a:solidFill>
                  <a:srgbClr val="FFFF00"/>
                </a:solidFill>
              </a:rPr>
              <a:t> Monopoly</a:t>
            </a:r>
          </a:p>
        </p:txBody>
      </p:sp>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949571" y="1016000"/>
            <a:ext cx="3244858" cy="4873625"/>
          </a:xfrm>
        </p:spPr>
      </p:pic>
      <p:sp>
        <p:nvSpPr>
          <p:cNvPr id="6" name="TextBox 5"/>
          <p:cNvSpPr txBox="1"/>
          <p:nvPr/>
        </p:nvSpPr>
        <p:spPr>
          <a:xfrm>
            <a:off x="7196447" y="3847605"/>
            <a:ext cx="870751" cy="461665"/>
          </a:xfrm>
          <a:prstGeom prst="rect">
            <a:avLst/>
          </a:prstGeom>
          <a:noFill/>
        </p:spPr>
        <p:txBody>
          <a:bodyPr wrap="none" rtlCol="0">
            <a:spAutoFit/>
          </a:bodyPr>
          <a:lstStyle/>
          <a:p>
            <a:r>
              <a:rPr lang="en-US" sz="2400" b="1" dirty="0">
                <a:solidFill>
                  <a:srgbClr val="FFFF00"/>
                </a:solidFill>
              </a:rPr>
              <a:t>1956</a:t>
            </a:r>
          </a:p>
        </p:txBody>
      </p:sp>
    </p:spTree>
    <p:extLst>
      <p:ext uri="{BB962C8B-B14F-4D97-AF65-F5344CB8AC3E}">
        <p14:creationId xmlns:p14="http://schemas.microsoft.com/office/powerpoint/2010/main" val="23243321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B81093-1703-774D-A8BF-9E9A6863BB6F}"/>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922515" y="222250"/>
            <a:ext cx="7298969" cy="5503863"/>
          </a:xfrm>
        </p:spPr>
      </p:pic>
      <p:sp>
        <p:nvSpPr>
          <p:cNvPr id="6" name="TextBox 5">
            <a:extLst>
              <a:ext uri="{FF2B5EF4-FFF2-40B4-BE49-F238E27FC236}">
                <a16:creationId xmlns:a16="http://schemas.microsoft.com/office/drawing/2014/main" id="{FBEE0D54-F787-9840-9073-889BD19DA23B}"/>
              </a:ext>
            </a:extLst>
          </p:cNvPr>
          <p:cNvSpPr txBox="1"/>
          <p:nvPr/>
        </p:nvSpPr>
        <p:spPr>
          <a:xfrm>
            <a:off x="4625628" y="5832763"/>
            <a:ext cx="3595856" cy="369332"/>
          </a:xfrm>
          <a:prstGeom prst="rect">
            <a:avLst/>
          </a:prstGeom>
          <a:noFill/>
        </p:spPr>
        <p:txBody>
          <a:bodyPr wrap="none" rtlCol="0">
            <a:spAutoFit/>
          </a:bodyPr>
          <a:lstStyle/>
          <a:p>
            <a:r>
              <a:rPr lang="en-US" dirty="0">
                <a:hlinkClick r:id="rId4"/>
              </a:rPr>
              <a:t>https://youtu.be/HWtPPWi6OMQ</a:t>
            </a:r>
            <a:r>
              <a:rPr lang="en-US" dirty="0"/>
              <a:t> </a:t>
            </a:r>
          </a:p>
        </p:txBody>
      </p:sp>
    </p:spTree>
    <p:extLst>
      <p:ext uri="{BB962C8B-B14F-4D97-AF65-F5344CB8AC3E}">
        <p14:creationId xmlns:p14="http://schemas.microsoft.com/office/powerpoint/2010/main" val="6909478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79809"/>
            <a:ext cx="8686800" cy="5639218"/>
          </a:xfrm>
        </p:spPr>
        <p:txBody>
          <a:bodyPr>
            <a:noAutofit/>
          </a:bodyPr>
          <a:lstStyle/>
          <a:p>
            <a:pPr marL="0" indent="0">
              <a:buNone/>
            </a:pPr>
            <a:r>
              <a:rPr lang="en-US" sz="4000" dirty="0">
                <a:solidFill>
                  <a:srgbClr val="FFFF00"/>
                </a:solidFill>
              </a:rPr>
              <a:t>1967</a:t>
            </a:r>
            <a:r>
              <a:rPr lang="en-US" sz="4000" dirty="0">
                <a:solidFill>
                  <a:srgbClr val="FFFFFF"/>
                </a:solidFill>
              </a:rPr>
              <a:t> Canadian Transport  Commission as regulator</a:t>
            </a:r>
          </a:p>
          <a:p>
            <a:pPr marL="0" indent="0">
              <a:buNone/>
            </a:pPr>
            <a:r>
              <a:rPr lang="en-US" sz="4000" dirty="0">
                <a:solidFill>
                  <a:srgbClr val="FFFF00"/>
                </a:solidFill>
              </a:rPr>
              <a:t>1976</a:t>
            </a:r>
            <a:r>
              <a:rPr lang="en-US" sz="4000" dirty="0">
                <a:solidFill>
                  <a:srgbClr val="FFFFFF"/>
                </a:solidFill>
              </a:rPr>
              <a:t> CRT(T)C as regulator &amp; convergence of broadcasting &amp; telecom regulation</a:t>
            </a:r>
            <a:endParaRPr lang="en-US" sz="4000" dirty="0">
              <a:solidFill>
                <a:srgbClr val="FFFF00"/>
              </a:solidFill>
            </a:endParaRPr>
          </a:p>
          <a:p>
            <a:pPr marL="0" indent="0">
              <a:buNone/>
            </a:pPr>
            <a:r>
              <a:rPr lang="en-US" sz="4000" dirty="0">
                <a:solidFill>
                  <a:srgbClr val="FFFF00"/>
                </a:solidFill>
              </a:rPr>
              <a:t>1979 </a:t>
            </a:r>
            <a:r>
              <a:rPr lang="en-US" sz="4000" dirty="0">
                <a:solidFill>
                  <a:srgbClr val="CCFFCC"/>
                </a:solidFill>
              </a:rPr>
              <a:t>Private voice and data competition allowed </a:t>
            </a:r>
            <a:r>
              <a:rPr lang="en-US" sz="4000" dirty="0">
                <a:solidFill>
                  <a:srgbClr val="FFFFFF"/>
                </a:solidFill>
              </a:rPr>
              <a:t>in Canada. CRTC required </a:t>
            </a:r>
            <a:r>
              <a:rPr lang="en-US" sz="4000" dirty="0" err="1">
                <a:solidFill>
                  <a:srgbClr val="FFFFFF"/>
                </a:solidFill>
              </a:rPr>
              <a:t>telcos</a:t>
            </a:r>
            <a:r>
              <a:rPr lang="en-US" sz="4000" dirty="0">
                <a:solidFill>
                  <a:srgbClr val="FFFFFF"/>
                </a:solidFill>
              </a:rPr>
              <a:t> to </a:t>
            </a:r>
            <a:r>
              <a:rPr lang="en-US" sz="4000" dirty="0">
                <a:solidFill>
                  <a:srgbClr val="FF0000"/>
                </a:solidFill>
              </a:rPr>
              <a:t>interconnect </a:t>
            </a:r>
            <a:r>
              <a:rPr lang="en-US" sz="4000" dirty="0">
                <a:solidFill>
                  <a:srgbClr val="FFFFFF"/>
                </a:solidFill>
              </a:rPr>
              <a:t>with </a:t>
            </a:r>
            <a:r>
              <a:rPr lang="en-US" sz="4000" dirty="0">
                <a:solidFill>
                  <a:srgbClr val="FFFF00"/>
                </a:solidFill>
              </a:rPr>
              <a:t>CNCP</a:t>
            </a:r>
            <a:r>
              <a:rPr lang="en-US" sz="4000" dirty="0">
                <a:solidFill>
                  <a:srgbClr val="FFFFFF"/>
                </a:solidFill>
              </a:rPr>
              <a:t> so CNCP could compete in that market. </a:t>
            </a:r>
            <a:endParaRPr lang="en-US" sz="4000" dirty="0">
              <a:solidFill>
                <a:srgbClr val="FFFF00"/>
              </a:solidFill>
            </a:endParaRPr>
          </a:p>
        </p:txBody>
      </p:sp>
    </p:spTree>
    <p:extLst>
      <p:ext uri="{BB962C8B-B14F-4D97-AF65-F5344CB8AC3E}">
        <p14:creationId xmlns:p14="http://schemas.microsoft.com/office/powerpoint/2010/main" val="278978489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9081</TotalTime>
  <Words>1479</Words>
  <Application>Microsoft Macintosh PowerPoint</Application>
  <PresentationFormat>On-screen Show (4:3)</PresentationFormat>
  <Paragraphs>234</Paragraphs>
  <Slides>122</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122</vt:i4>
      </vt:variant>
    </vt:vector>
  </HeadingPairs>
  <TitlesOfParts>
    <vt:vector size="133" baseType="lpstr">
      <vt:lpstr>ＭＳ Ｐゴシック</vt:lpstr>
      <vt:lpstr>American Typewriter</vt:lpstr>
      <vt:lpstr>Apple Chancery</vt:lpstr>
      <vt:lpstr>Arial</vt:lpstr>
      <vt:lpstr>Calibri</vt:lpstr>
      <vt:lpstr>Klavika</vt:lpstr>
      <vt:lpstr>Lucida Console</vt:lpstr>
      <vt:lpstr>Mangal</vt:lpstr>
      <vt:lpstr>Times New Roman</vt:lpstr>
      <vt:lpstr>Wingdings</vt:lpstr>
      <vt:lpstr>CDM_PPT_Template </vt:lpstr>
      <vt:lpstr>Telecommunications Policy: Origins &amp; Regulation</vt:lpstr>
      <vt:lpstr>PowerPoint Presentation</vt:lpstr>
      <vt:lpstr>      Course Website</vt:lpstr>
      <vt:lpstr> For full privileges on the website  </vt:lpstr>
      <vt:lpstr>On the Website… </vt:lpstr>
      <vt:lpstr>Group Presentations:</vt:lpstr>
      <vt:lpstr>PowerPoint Presentation</vt:lpstr>
      <vt:lpstr>Round-table of presentation topics  (if available, even if tentative)?</vt:lpstr>
      <vt:lpstr>PowerPoint Presentation</vt:lpstr>
      <vt:lpstr>In-Class Group Exercise: STEP 1</vt:lpstr>
      <vt:lpstr>PowerPoint Presentation</vt:lpstr>
      <vt:lpstr>Resource 1</vt:lpstr>
      <vt:lpstr>Resource 2</vt:lpstr>
      <vt:lpstr>PowerPoint Presentation</vt:lpstr>
      <vt:lpstr>Resource 3???</vt:lpstr>
      <vt:lpstr>PowerPoint Presentation</vt:lpstr>
      <vt:lpstr>Pause</vt:lpstr>
      <vt:lpstr>PowerPoint Presentation</vt:lpstr>
      <vt:lpstr>PowerPoint Presentation</vt:lpstr>
      <vt:lpstr>PowerPoint Presentation</vt:lpstr>
      <vt:lpstr>  Historical Example: Sega video games service Public Notice CRTC 1995-5 - EXEMPTION ORDER RESPECTINGVIDEO GAMES PROGRAMMING SERVICE UNDERTAKINGS  </vt:lpstr>
      <vt:lpstr>PowerPoint Presentation</vt:lpstr>
      <vt:lpstr>PowerPoint Presentation</vt:lpstr>
      <vt:lpstr>PowerPoint Presentation</vt:lpstr>
      <vt:lpstr>PowerPoint Presentation</vt:lpstr>
      <vt:lpstr>PowerPoint Presentation</vt:lpstr>
      <vt:lpstr>STEP 2</vt:lpstr>
      <vt:lpstr>PowerPoint Presentation</vt:lpstr>
      <vt:lpstr>PowerPoint Presentation</vt:lpstr>
      <vt:lpstr>PowerPoint Presentation</vt:lpstr>
      <vt:lpstr>PowerPoint Presentation</vt:lpstr>
      <vt:lpstr>PowerPoint Presentation</vt:lpstr>
      <vt:lpstr>Pause</vt:lpstr>
      <vt:lpstr> A MATTER OF PERSPECTIVE</vt:lpstr>
      <vt:lpstr>PowerPoint Presentation</vt:lpstr>
      <vt:lpstr>PowerPoint Presentation</vt:lpstr>
      <vt:lpstr>Last year this time…</vt:lpstr>
      <vt:lpstr> Activity on the Super Bowl issue… </vt:lpstr>
      <vt:lpstr>Other than that…</vt:lpstr>
      <vt:lpstr>Back to the present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Coming soon?…</vt:lpstr>
      <vt:lpstr>PowerPoint Presentation</vt:lpstr>
      <vt:lpstr>PowerPoint Presentation</vt:lpstr>
      <vt:lpstr>PowerPoint Presentation</vt:lpstr>
      <vt:lpstr>From the website…</vt:lpstr>
      <vt:lpstr>PowerPoint Presentation</vt:lpstr>
      <vt:lpstr>PowerPoint Presentation</vt:lpstr>
      <vt:lpstr>PowerPoint Presentation</vt:lpstr>
      <vt:lpstr>PowerPoint Presentation</vt:lpstr>
      <vt:lpstr>Pause</vt:lpstr>
      <vt:lpstr>PowerPoint Presentation</vt:lpstr>
      <vt:lpstr> Will the “Singularity” be achieved by the year 2065? </vt:lpstr>
      <vt:lpstr>PowerPoint Presentation</vt:lpstr>
      <vt:lpstr>Reminds me of: FCC prisoner case</vt:lpstr>
      <vt:lpstr>PowerPoint Presentation</vt:lpstr>
      <vt:lpstr>Are we all turning into 24/7 television transmitters?</vt:lpstr>
      <vt:lpstr>Should/could we be licensed?</vt:lpstr>
      <vt:lpstr>Deeper Issue?</vt:lpstr>
      <vt:lpstr>PowerPoint Presentation</vt:lpstr>
      <vt:lpstr>PowerPoint Presentation</vt:lpstr>
      <vt:lpstr>PowerPoint Presentation</vt:lpstr>
      <vt:lpstr>Whither Personhood?</vt:lpstr>
      <vt:lpstr>BY 2065???</vt:lpstr>
      <vt:lpstr>PowerPoint Presentation</vt:lpstr>
      <vt:lpstr>Pause</vt:lpstr>
      <vt:lpstr>RECAPPING</vt:lpstr>
      <vt:lpstr>Core Binaries </vt:lpstr>
      <vt:lpstr>PowerPoint Presentation</vt:lpstr>
      <vt:lpstr>PowerPoint Presentation</vt:lpstr>
      <vt:lpstr>Today  Telecommunications Policy </vt:lpstr>
      <vt:lpstr>It’s own world ?</vt:lpstr>
      <vt:lpstr>The Canadian Telecom Industry</vt:lpstr>
      <vt:lpstr>PowerPoint Presentation</vt:lpstr>
      <vt:lpstr>PowerPoint Presentation</vt:lpstr>
      <vt:lpstr>CRTC 2014 figures published in 2015</vt:lpstr>
      <vt:lpstr>Is this good or bad?</vt:lpstr>
      <vt:lpstr>PowerPoint Presentation</vt:lpstr>
      <vt:lpstr>PowerPoint Presentation</vt:lpstr>
      <vt:lpstr>Who’s Who ????????</vt:lpstr>
      <vt:lpstr>Telecom History</vt:lpstr>
      <vt:lpstr>PowerPoint Presentation</vt:lpstr>
      <vt:lpstr>PowerPoint Presentation</vt:lpstr>
      <vt:lpstr>Hush-A-Phone v. Monopoly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Telecommunications Policy PRINCIPLES   </vt:lpstr>
      <vt:lpstr>Why were/are Telecommunications  Services Regulated? </vt:lpstr>
      <vt:lpstr>Telecom Act</vt:lpstr>
      <vt:lpstr> Forbearance </vt:lpstr>
      <vt:lpstr>CRTC Telecom Processes</vt:lpstr>
      <vt:lpstr> Telecom Act: Policy Powers </vt:lpstr>
      <vt:lpstr>Policy parameters of  telecom regulation</vt:lpstr>
      <vt:lpstr>PowerPoint Presentation</vt:lpstr>
      <vt:lpstr>PowerPoint Presentation</vt:lpstr>
      <vt:lpstr>PowerPoint Presentation</vt:lpstr>
      <vt:lpstr>PowerPoint Presentation</vt:lpstr>
      <vt:lpstr>Leading to net neutrality (Canadian style)  Telecommunications Act S. 27</vt:lpstr>
      <vt:lpstr>PowerPoint Presentation</vt:lpstr>
      <vt:lpstr>Coming Soon</vt:lpstr>
      <vt:lpstr> A MATTER OF PERSPECTIVE</vt:lpstr>
      <vt:lpstr>  Always include a cat picture</vt:lpstr>
      <vt:lpstr> Our Academic Partners </vt:lpstr>
    </vt:vector>
  </TitlesOfParts>
  <Company>Festinger Bahniwal Law &amp; Strategy LLP</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Microsoft Office User</cp:lastModifiedBy>
  <cp:revision>769</cp:revision>
  <cp:lastPrinted>2013-12-30T23:16:45Z</cp:lastPrinted>
  <dcterms:created xsi:type="dcterms:W3CDTF">2013-02-08T08:35:59Z</dcterms:created>
  <dcterms:modified xsi:type="dcterms:W3CDTF">2018-02-01T07:20:24Z</dcterms:modified>
</cp:coreProperties>
</file>