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sldIdLst>
    <p:sldId id="1257" r:id="rId2"/>
    <p:sldId id="1084" r:id="rId3"/>
    <p:sldId id="1641" r:id="rId4"/>
    <p:sldId id="1646" r:id="rId5"/>
    <p:sldId id="1081" r:id="rId6"/>
    <p:sldId id="1689" r:id="rId7"/>
    <p:sldId id="1690" r:id="rId8"/>
    <p:sldId id="1653" r:id="rId9"/>
    <p:sldId id="1679" r:id="rId10"/>
    <p:sldId id="1680" r:id="rId11"/>
    <p:sldId id="1785" r:id="rId12"/>
    <p:sldId id="1681" r:id="rId13"/>
    <p:sldId id="1705" r:id="rId14"/>
    <p:sldId id="1716" r:id="rId15"/>
    <p:sldId id="1758" r:id="rId16"/>
    <p:sldId id="1760" r:id="rId17"/>
    <p:sldId id="1762" r:id="rId18"/>
    <p:sldId id="1763" r:id="rId19"/>
    <p:sldId id="1764" r:id="rId20"/>
    <p:sldId id="1683" r:id="rId21"/>
    <p:sldId id="1706" r:id="rId22"/>
    <p:sldId id="1684" r:id="rId23"/>
    <p:sldId id="1685" r:id="rId24"/>
    <p:sldId id="1682" r:id="rId25"/>
    <p:sldId id="1747" r:id="rId26"/>
    <p:sldId id="1749" r:id="rId27"/>
    <p:sldId id="1686" r:id="rId28"/>
    <p:sldId id="1687" r:id="rId29"/>
    <p:sldId id="1688" r:id="rId30"/>
    <p:sldId id="1630" r:id="rId31"/>
    <p:sldId id="1707" r:id="rId32"/>
    <p:sldId id="1717" r:id="rId33"/>
    <p:sldId id="1736" r:id="rId34"/>
    <p:sldId id="1737" r:id="rId35"/>
    <p:sldId id="1738" r:id="rId36"/>
    <p:sldId id="1739" r:id="rId37"/>
    <p:sldId id="1740" r:id="rId38"/>
    <p:sldId id="1741" r:id="rId39"/>
    <p:sldId id="1742" r:id="rId40"/>
    <p:sldId id="1743" r:id="rId41"/>
    <p:sldId id="1782" r:id="rId42"/>
    <p:sldId id="1776" r:id="rId43"/>
    <p:sldId id="1777" r:id="rId44"/>
    <p:sldId id="1778" r:id="rId45"/>
    <p:sldId id="1780" r:id="rId46"/>
    <p:sldId id="1781" r:id="rId47"/>
    <p:sldId id="1744" r:id="rId48"/>
    <p:sldId id="1772" r:id="rId49"/>
    <p:sldId id="1779" r:id="rId50"/>
    <p:sldId id="1752" r:id="rId51"/>
    <p:sldId id="1751" r:id="rId52"/>
    <p:sldId id="1750" r:id="rId53"/>
    <p:sldId id="1756" r:id="rId54"/>
    <p:sldId id="1754" r:id="rId55"/>
    <p:sldId id="1753" r:id="rId56"/>
    <p:sldId id="1755" r:id="rId57"/>
    <p:sldId id="1719" r:id="rId58"/>
    <p:sldId id="1634" r:id="rId59"/>
    <p:sldId id="1726" r:id="rId60"/>
    <p:sldId id="1730" r:id="rId61"/>
    <p:sldId id="1729" r:id="rId62"/>
    <p:sldId id="1728" r:id="rId63"/>
    <p:sldId id="1757" r:id="rId64"/>
    <p:sldId id="1731" r:id="rId65"/>
    <p:sldId id="1727" r:id="rId66"/>
    <p:sldId id="1783" r:id="rId67"/>
    <p:sldId id="1784" r:id="rId68"/>
    <p:sldId id="1479" r:id="rId69"/>
    <p:sldId id="1549" r:id="rId70"/>
    <p:sldId id="1550" r:id="rId71"/>
    <p:sldId id="1551"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9BF04"/>
    <a:srgbClr val="D10405"/>
    <a:srgbClr val="B40703"/>
    <a:srgbClr val="8008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20"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202BD-CF37-7941-B69F-ED83CD9CEFE7}" type="datetimeFigureOut">
              <a:rPr lang="en-US" smtClean="0"/>
              <a:t>17-03-08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E3FEEC-81F5-9048-8408-13A7B5AB11F1}" type="slidenum">
              <a:rPr lang="en-US" smtClean="0"/>
              <a:t>‹#›</a:t>
            </a:fld>
            <a:endParaRPr lang="en-US"/>
          </a:p>
        </p:txBody>
      </p:sp>
    </p:spTree>
    <p:extLst>
      <p:ext uri="{BB962C8B-B14F-4D97-AF65-F5344CB8AC3E}">
        <p14:creationId xmlns:p14="http://schemas.microsoft.com/office/powerpoint/2010/main" val="20091330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hyperlink" Target="http://commlaw.allard.ubc" TargetMode="External"/><Relationship Id="rId5" Type="http://schemas.openxmlformats.org/officeDocument/2006/relationships/hyperlink" Target="mailto:jon_festinger@thecdm.ca" TargetMode="External"/><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 Id="rId3" Type="http://schemas.openxmlformats.org/officeDocument/2006/relationships/image" Target="../media/image2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hyperlink" Target="http://berkmankleinassembly.org/includes/documents/Internet_Society_Syllabus_2017.pdf"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hyperlink" Target="http://motherboard.vice.com/read/we-need-a-legal-framework-for-biohacking-our-brains"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gi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 Id="rId3" Type="http://schemas.openxmlformats.org/officeDocument/2006/relationships/image" Target="../media/image4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996"/>
            <a:ext cx="9103281" cy="2048933"/>
          </a:xfrm>
        </p:spPr>
        <p:txBody>
          <a:bodyPr>
            <a:noAutofit/>
          </a:bodyPr>
          <a:lstStyle/>
          <a:p>
            <a:pPr algn="ctr"/>
            <a:r>
              <a:rPr lang="en-US" sz="4800" b="1" dirty="0" smtClean="0">
                <a:solidFill>
                  <a:srgbClr val="FFFF00"/>
                </a:solidFill>
                <a:cs typeface="OCR A Std"/>
              </a:rPr>
              <a:t/>
            </a:r>
            <a:br>
              <a:rPr lang="en-US" sz="4800" b="1" dirty="0" smtClean="0">
                <a:solidFill>
                  <a:srgbClr val="FFFF00"/>
                </a:solidFill>
                <a:cs typeface="OCR A Std"/>
              </a:rPr>
            </a:br>
            <a:r>
              <a:rPr lang="en-US" sz="3600" b="1" dirty="0" smtClean="0">
                <a:solidFill>
                  <a:srgbClr val="FFFF00"/>
                </a:solidFill>
              </a:rPr>
              <a:t> </a:t>
            </a:r>
            <a:br>
              <a:rPr lang="en-US" sz="3600" b="1" dirty="0" smtClean="0">
                <a:solidFill>
                  <a:srgbClr val="FFFF00"/>
                </a:solidFill>
              </a:rPr>
            </a:br>
            <a:r>
              <a:rPr lang="en-US" sz="4400" b="1" dirty="0" smtClean="0">
                <a:solidFill>
                  <a:srgbClr val="FFFF00"/>
                </a:solidFill>
              </a:rPr>
              <a:t/>
            </a:r>
            <a:br>
              <a:rPr lang="en-US" sz="4400" b="1" dirty="0" smtClean="0">
                <a:solidFill>
                  <a:srgbClr val="FFFF00"/>
                </a:solidFill>
              </a:rPr>
            </a:br>
            <a:r>
              <a:rPr lang="en-CA" sz="4200" b="1" i="1" dirty="0" smtClean="0">
                <a:solidFill>
                  <a:srgbClr val="FF0000"/>
                </a:solidFill>
              </a:rPr>
              <a:t>“</a:t>
            </a:r>
            <a:r>
              <a:rPr lang="en-CA" sz="4200" b="1" i="1" dirty="0" smtClean="0">
                <a:solidFill>
                  <a:schemeClr val="accent5"/>
                </a:solidFill>
              </a:rPr>
              <a:t>Writing the </a:t>
            </a:r>
            <a:r>
              <a:rPr lang="en-CA" sz="4200" b="1" i="1" dirty="0" smtClean="0">
                <a:solidFill>
                  <a:srgbClr val="FFFFFF"/>
                </a:solidFill>
              </a:rPr>
              <a:t>Communications Act</a:t>
            </a:r>
            <a:r>
              <a:rPr lang="en-CA" sz="4200" b="1" i="1" dirty="0" smtClean="0">
                <a:solidFill>
                  <a:srgbClr val="FF0000"/>
                </a:solidFill>
              </a:rPr>
              <a:t>”</a:t>
            </a:r>
            <a:r>
              <a:rPr lang="en-CA" sz="4200" b="1" dirty="0">
                <a:solidFill>
                  <a:srgbClr val="FF0000"/>
                </a:solidFill>
              </a:rPr>
              <a:t/>
            </a:r>
            <a:br>
              <a:rPr lang="en-CA" sz="4200" b="1" dirty="0">
                <a:solidFill>
                  <a:srgbClr val="FF0000"/>
                </a:solidFill>
              </a:rPr>
            </a:br>
            <a:r>
              <a:rPr lang="en-CA" b="1" dirty="0">
                <a:solidFill>
                  <a:srgbClr val="FF0000"/>
                </a:solidFill>
              </a:rPr>
              <a:t/>
            </a:r>
            <a:br>
              <a:rPr lang="en-CA" b="1" dirty="0">
                <a:solidFill>
                  <a:srgbClr val="FF0000"/>
                </a:solidFill>
              </a:rPr>
            </a:br>
            <a:r>
              <a:rPr lang="en-US" sz="4400" dirty="0"/>
              <a:t/>
            </a:r>
            <a:br>
              <a:rPr lang="en-US" sz="4400" dirty="0"/>
            </a:br>
            <a:endParaRPr lang="en-US" sz="4400" b="1" dirty="0">
              <a:solidFill>
                <a:srgbClr val="3366FF"/>
              </a:solidFill>
              <a:latin typeface="+mn-lt"/>
              <a:cs typeface="Times New Roman"/>
            </a:endParaRPr>
          </a:p>
        </p:txBody>
      </p:sp>
      <p:sp>
        <p:nvSpPr>
          <p:cNvPr id="3" name="Content Placeholder 2"/>
          <p:cNvSpPr>
            <a:spLocks noGrp="1"/>
          </p:cNvSpPr>
          <p:nvPr>
            <p:ph sz="quarter" idx="10"/>
          </p:nvPr>
        </p:nvSpPr>
        <p:spPr>
          <a:xfrm>
            <a:off x="457199" y="2201333"/>
            <a:ext cx="8646081" cy="3897948"/>
          </a:xfrm>
        </p:spPr>
        <p:txBody>
          <a:bodyPr>
            <a:normAutofit lnSpcReduction="10000"/>
          </a:bodyPr>
          <a:lstStyle/>
          <a:p>
            <a:pPr marL="0" indent="0">
              <a:buNone/>
            </a:pPr>
            <a:r>
              <a:rPr lang="en-US" b="1" smtClean="0">
                <a:solidFill>
                  <a:srgbClr val="CCFFCC"/>
                </a:solidFill>
                <a:cs typeface="Lucida Console"/>
              </a:rPr>
              <a:t>Talk </a:t>
            </a:r>
            <a:r>
              <a:rPr lang="en-US" b="1">
                <a:solidFill>
                  <a:srgbClr val="CCFFCC"/>
                </a:solidFill>
                <a:cs typeface="Lucida Console"/>
              </a:rPr>
              <a:t>9</a:t>
            </a:r>
            <a:r>
              <a:rPr lang="en-US" b="1" smtClean="0">
                <a:solidFill>
                  <a:srgbClr val="CCFFCC"/>
                </a:solidFill>
                <a:cs typeface="Lucida Console"/>
              </a:rPr>
              <a:t> </a:t>
            </a:r>
            <a:endParaRPr lang="en-US" b="1" dirty="0" smtClean="0">
              <a:solidFill>
                <a:srgbClr val="CCFFCC"/>
              </a:solidFill>
              <a:cs typeface="Lucida Console"/>
            </a:endParaRPr>
          </a:p>
          <a:p>
            <a:pPr marL="0" indent="0">
              <a:buNone/>
            </a:pPr>
            <a:r>
              <a:rPr lang="en-US" b="1" dirty="0" smtClean="0">
                <a:solidFill>
                  <a:srgbClr val="CCFFCC"/>
                </a:solidFill>
                <a:cs typeface="Lucida Console"/>
              </a:rPr>
              <a:t>LAW 424 001</a:t>
            </a:r>
            <a:endParaRPr lang="en-US" b="1" dirty="0">
              <a:solidFill>
                <a:srgbClr val="CCFFCC"/>
              </a:solidFill>
              <a:cs typeface="Lucida Console"/>
            </a:endParaRPr>
          </a:p>
          <a:p>
            <a:pPr marL="0" indent="0">
              <a:buNone/>
            </a:pPr>
            <a:r>
              <a:rPr lang="en-US" b="1" dirty="0" smtClean="0">
                <a:solidFill>
                  <a:srgbClr val="CCFFCC"/>
                </a:solidFill>
                <a:cs typeface="Lucida Console"/>
              </a:rPr>
              <a:t>Communications Law 2.0</a:t>
            </a:r>
            <a:endParaRPr lang="en-US" b="1" dirty="0">
              <a:solidFill>
                <a:srgbClr val="CCFFCC"/>
              </a:solidFill>
              <a:cs typeface="Lucida Console"/>
            </a:endParaRPr>
          </a:p>
          <a:p>
            <a:pPr marL="0" indent="0">
              <a:buNone/>
            </a:pPr>
            <a:r>
              <a:rPr lang="en-US" b="1" dirty="0">
                <a:solidFill>
                  <a:srgbClr val="CCFFCC"/>
                </a:solidFill>
                <a:cs typeface="Lucida Console"/>
              </a:rPr>
              <a:t>Allard School of Law, UBC</a:t>
            </a:r>
          </a:p>
          <a:p>
            <a:pPr marL="0" indent="0">
              <a:buNone/>
            </a:pPr>
            <a:r>
              <a:rPr lang="en-US" b="1" dirty="0" smtClean="0">
                <a:solidFill>
                  <a:srgbClr val="CCFFCC"/>
                </a:solidFill>
                <a:cs typeface="Lucida Console"/>
              </a:rPr>
              <a:t>Spring, 2017</a:t>
            </a:r>
            <a:endParaRPr lang="en-US" b="1" dirty="0">
              <a:solidFill>
                <a:srgbClr val="CCFFCC"/>
              </a:solidFill>
              <a:cs typeface="Lucida Console"/>
            </a:endParaRPr>
          </a:p>
          <a:p>
            <a:pPr marL="0" indent="0">
              <a:buNone/>
            </a:pPr>
            <a:endParaRPr lang="en-US" sz="4000" b="1" dirty="0" smtClean="0">
              <a:solidFill>
                <a:schemeClr val="bg1"/>
              </a:solidFill>
              <a:latin typeface="+mn-lt"/>
              <a:cs typeface="Lucida Console"/>
            </a:endParaRPr>
          </a:p>
          <a:p>
            <a:pPr marL="0" indent="0">
              <a:buNone/>
            </a:pPr>
            <a:r>
              <a:rPr lang="en-US" sz="1800" b="1" dirty="0" smtClean="0">
                <a:solidFill>
                  <a:srgbClr val="FFFFFF"/>
                </a:solidFill>
                <a:latin typeface="+mn-lt"/>
                <a:cs typeface="Lucida Console"/>
              </a:rPr>
              <a:t>Jon </a:t>
            </a:r>
            <a:r>
              <a:rPr lang="en-US" sz="1800" b="1" dirty="0">
                <a:solidFill>
                  <a:srgbClr val="FFFFFF"/>
                </a:solidFill>
                <a:latin typeface="+mn-lt"/>
                <a:cs typeface="Lucida Console"/>
              </a:rPr>
              <a:t>Festinger Q.C.</a:t>
            </a:r>
          </a:p>
          <a:p>
            <a:pPr marL="0" indent="0">
              <a:buNone/>
            </a:pPr>
            <a:r>
              <a:rPr lang="en-US" sz="1800" b="1" dirty="0">
                <a:solidFill>
                  <a:srgbClr val="FFFFFF"/>
                </a:solidFill>
                <a:latin typeface="+mn-lt"/>
                <a:cs typeface="Lucida Console"/>
              </a:rPr>
              <a:t>Centre for Digital Media</a:t>
            </a:r>
          </a:p>
          <a:p>
            <a:pPr marL="0" indent="0">
              <a:buNone/>
            </a:pPr>
            <a:r>
              <a:rPr lang="en-US" sz="1800" b="1" dirty="0">
                <a:solidFill>
                  <a:srgbClr val="FFFFFF"/>
                </a:solidFill>
                <a:latin typeface="+mn-lt"/>
                <a:cs typeface="Lucida Console"/>
              </a:rPr>
              <a:t>Festinger Law &amp; Strategy </a:t>
            </a:r>
          </a:p>
          <a:p>
            <a:pPr marL="0" indent="0">
              <a:buNone/>
            </a:pPr>
            <a:r>
              <a:rPr lang="en-US" sz="1800" b="1" dirty="0" smtClean="0">
                <a:solidFill>
                  <a:srgbClr val="FFFF00"/>
                </a:solidFill>
                <a:latin typeface="+mn-lt"/>
                <a:cs typeface="Lucida Console"/>
                <a:hlinkClick r:id="rId4"/>
              </a:rPr>
              <a:t>http://commlaw.allard.ubc</a:t>
            </a:r>
            <a:r>
              <a:rPr lang="en-US" sz="1800" b="1" dirty="0" smtClean="0">
                <a:solidFill>
                  <a:srgbClr val="FFFF00"/>
                </a:solidFill>
                <a:latin typeface="+mn-lt"/>
                <a:cs typeface="Lucida Console"/>
              </a:rPr>
              <a:t> </a:t>
            </a:r>
          </a:p>
          <a:p>
            <a:pPr marL="0" indent="0">
              <a:buNone/>
            </a:pPr>
            <a:r>
              <a:rPr lang="en-US" sz="1800" b="1" dirty="0" smtClean="0">
                <a:solidFill>
                  <a:srgbClr val="FFFFFF"/>
                </a:solidFill>
                <a:latin typeface="+mn-lt"/>
                <a:cs typeface="Lucida Console"/>
              </a:rPr>
              <a:t>@</a:t>
            </a:r>
            <a:r>
              <a:rPr lang="en-US" sz="1800" b="1" dirty="0" err="1" smtClean="0">
                <a:solidFill>
                  <a:srgbClr val="FFFFFF"/>
                </a:solidFill>
                <a:latin typeface="+mn-lt"/>
                <a:cs typeface="Lucida Console"/>
              </a:rPr>
              <a:t>jonfestinger</a:t>
            </a:r>
            <a:endParaRPr lang="en-US" sz="1800" b="1" dirty="0">
              <a:solidFill>
                <a:srgbClr val="FFFFFF"/>
              </a:solidFill>
              <a:latin typeface="+mn-lt"/>
              <a:cs typeface="Lucida Console"/>
            </a:endParaRPr>
          </a:p>
          <a:p>
            <a:pPr marL="0" indent="0">
              <a:buNone/>
            </a:pPr>
            <a:r>
              <a:rPr lang="en-US" sz="1800" b="1" dirty="0">
                <a:solidFill>
                  <a:srgbClr val="FFFF00"/>
                </a:solidFill>
                <a:latin typeface="+mn-lt"/>
                <a:cs typeface="Lucida Console"/>
                <a:hlinkClick r:id="rId5"/>
              </a:rPr>
              <a:t>jon_festinger@thecdm.ca</a:t>
            </a:r>
            <a:endParaRPr lang="en-US" sz="1800" b="1" dirty="0">
              <a:solidFill>
                <a:srgbClr val="FFFF00"/>
              </a:solidFill>
              <a:latin typeface="+mn-lt"/>
              <a:cs typeface="Lucida Console"/>
            </a:endParaRPr>
          </a:p>
          <a:p>
            <a:pPr marL="0" indent="0">
              <a:buNone/>
            </a:pPr>
            <a:endParaRPr lang="en-US" sz="1800" dirty="0"/>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5" name="Content Placeholder 3" descr="JF.png"/>
          <p:cNvPicPr>
            <a:picLocks noChangeAspect="1"/>
          </p:cNvPicPr>
          <p:nvPr/>
        </p:nvPicPr>
        <p:blipFill rotWithShape="1">
          <a:blip r:embed="rId6">
            <a:extLst>
              <a:ext uri="{28A0092B-C50C-407E-A947-70E740481C1C}">
                <a14:useLocalDpi xmlns:a14="http://schemas.microsoft.com/office/drawing/2010/main" val="0"/>
              </a:ext>
            </a:extLst>
          </a:blip>
          <a:srcRect l="20968" t="29807" r="941" b="27147"/>
          <a:stretch/>
        </p:blipFill>
        <p:spPr>
          <a:xfrm>
            <a:off x="5822429" y="3631800"/>
            <a:ext cx="2384718" cy="1858747"/>
          </a:xfrm>
          <a:prstGeom prst="rect">
            <a:avLst/>
          </a:prstGeom>
        </p:spPr>
      </p:pic>
    </p:spTree>
    <p:extLst>
      <p:ext uri="{BB962C8B-B14F-4D97-AF65-F5344CB8AC3E}">
        <p14:creationId xmlns:p14="http://schemas.microsoft.com/office/powerpoint/2010/main" val="195919182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3-07 at 1.43.51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382" r="75"/>
          <a:stretch/>
        </p:blipFill>
        <p:spPr>
          <a:xfrm>
            <a:off x="1348154" y="263525"/>
            <a:ext cx="6418384" cy="5686425"/>
          </a:xfrm>
        </p:spPr>
      </p:pic>
    </p:spTree>
    <p:extLst>
      <p:ext uri="{BB962C8B-B14F-4D97-AF65-F5344CB8AC3E}">
        <p14:creationId xmlns:p14="http://schemas.microsoft.com/office/powerpoint/2010/main" val="372200600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Autofit/>
          </a:bodyPr>
          <a:lstStyle/>
          <a:p>
            <a:r>
              <a:rPr lang="en-US" sz="8000" b="1" dirty="0" smtClean="0">
                <a:solidFill>
                  <a:srgbClr val="FFFF00"/>
                </a:solidFill>
              </a:rPr>
              <a:t>Today</a:t>
            </a:r>
            <a:r>
              <a:rPr lang="mr-IN" sz="8000" b="1" dirty="0" smtClean="0">
                <a:solidFill>
                  <a:srgbClr val="FFFF00"/>
                </a:solidFill>
              </a:rPr>
              <a:t>…</a:t>
            </a:r>
            <a:endParaRPr lang="en-US" sz="8000" b="1" dirty="0">
              <a:solidFill>
                <a:srgbClr val="FFFF00"/>
              </a:solidFill>
            </a:endParaRPr>
          </a:p>
        </p:txBody>
      </p:sp>
      <p:pic>
        <p:nvPicPr>
          <p:cNvPr id="5" name="Picture 4" descr="LS01249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0129" y="1055874"/>
            <a:ext cx="2900079" cy="5200843"/>
          </a:xfrm>
          <a:prstGeom prst="rect">
            <a:avLst/>
          </a:prstGeom>
        </p:spPr>
      </p:pic>
    </p:spTree>
    <p:extLst>
      <p:ext uri="{BB962C8B-B14F-4D97-AF65-F5344CB8AC3E}">
        <p14:creationId xmlns:p14="http://schemas.microsoft.com/office/powerpoint/2010/main" val="210857195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20038"/>
            <a:ext cx="8229600" cy="5206096"/>
          </a:xfrm>
        </p:spPr>
        <p:txBody>
          <a:bodyPr>
            <a:normAutofit/>
          </a:bodyPr>
          <a:lstStyle/>
          <a:p>
            <a:pPr marL="0" indent="0">
              <a:buNone/>
            </a:pPr>
            <a:r>
              <a:rPr lang="en-US" sz="9600" dirty="0" smtClean="0">
                <a:solidFill>
                  <a:schemeClr val="bg1"/>
                </a:solidFill>
              </a:rPr>
              <a:t>Collaborative </a:t>
            </a:r>
            <a:r>
              <a:rPr lang="en-US" sz="9600" dirty="0">
                <a:solidFill>
                  <a:srgbClr val="FF0000"/>
                </a:solidFill>
              </a:rPr>
              <a:t>Group</a:t>
            </a:r>
            <a:r>
              <a:rPr lang="en-US" sz="9600" dirty="0">
                <a:solidFill>
                  <a:schemeClr val="bg1"/>
                </a:solidFill>
              </a:rPr>
              <a:t> Project</a:t>
            </a:r>
          </a:p>
        </p:txBody>
      </p:sp>
      <p:pic>
        <p:nvPicPr>
          <p:cNvPr id="4" name="Picture 3" descr="220px-1966_Twister_Cov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9446" y="3420249"/>
            <a:ext cx="3498554" cy="2798843"/>
          </a:xfrm>
          <a:prstGeom prst="rect">
            <a:avLst/>
          </a:prstGeom>
        </p:spPr>
      </p:pic>
    </p:spTree>
    <p:extLst>
      <p:ext uri="{BB962C8B-B14F-4D97-AF65-F5344CB8AC3E}">
        <p14:creationId xmlns:p14="http://schemas.microsoft.com/office/powerpoint/2010/main" val="258836884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27000" y="683845"/>
            <a:ext cx="8870462" cy="5246077"/>
          </a:xfrm>
        </p:spPr>
        <p:txBody>
          <a:bodyPr>
            <a:normAutofit/>
          </a:bodyPr>
          <a:lstStyle/>
          <a:p>
            <a:pPr marL="0" indent="0" algn="ctr">
              <a:buNone/>
            </a:pPr>
            <a:r>
              <a:rPr lang="en-CA" sz="7600" b="1" dirty="0" smtClean="0">
                <a:solidFill>
                  <a:srgbClr val="FFFFFF"/>
                </a:solidFill>
                <a:latin typeface="+mn-lt"/>
              </a:rPr>
              <a:t>Designing </a:t>
            </a:r>
            <a:r>
              <a:rPr lang="en-CA" sz="7600" b="1" dirty="0">
                <a:solidFill>
                  <a:srgbClr val="FFFFFF"/>
                </a:solidFill>
                <a:latin typeface="+mn-lt"/>
              </a:rPr>
              <a:t>a “</a:t>
            </a:r>
            <a:r>
              <a:rPr lang="en-CA" sz="8000" i="1" dirty="0">
                <a:solidFill>
                  <a:srgbClr val="FFFF00"/>
                </a:solidFill>
                <a:latin typeface="+mn-lt"/>
              </a:rPr>
              <a:t>Communications Act</a:t>
            </a:r>
            <a:r>
              <a:rPr lang="en-CA" sz="7600" b="1" dirty="0">
                <a:solidFill>
                  <a:srgbClr val="FFFFFF"/>
                </a:solidFill>
                <a:latin typeface="+mn-lt"/>
              </a:rPr>
              <a:t>” for </a:t>
            </a:r>
            <a:r>
              <a:rPr lang="en-CA" sz="7600" b="1" dirty="0" smtClean="0">
                <a:solidFill>
                  <a:srgbClr val="FF0000"/>
                </a:solidFill>
                <a:latin typeface="+mn-lt"/>
              </a:rPr>
              <a:t>today</a:t>
            </a:r>
            <a:endParaRPr lang="en-US" sz="7600" dirty="0">
              <a:solidFill>
                <a:srgbClr val="FF0000"/>
              </a:solidFill>
            </a:endParaRPr>
          </a:p>
        </p:txBody>
      </p:sp>
    </p:spTree>
    <p:extLst>
      <p:ext uri="{BB962C8B-B14F-4D97-AF65-F5344CB8AC3E}">
        <p14:creationId xmlns:p14="http://schemas.microsoft.com/office/powerpoint/2010/main" val="78423539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08"/>
            <a:ext cx="8229600" cy="1187638"/>
          </a:xfrm>
        </p:spPr>
        <p:txBody>
          <a:bodyPr>
            <a:noAutofit/>
          </a:bodyPr>
          <a:lstStyle/>
          <a:p>
            <a:r>
              <a:rPr lang="en-US" sz="6000" b="1" dirty="0" smtClean="0">
                <a:solidFill>
                  <a:srgbClr val="FFFF00"/>
                </a:solidFill>
              </a:rPr>
              <a:t>AKA</a:t>
            </a:r>
            <a:endParaRPr lang="en-US" sz="6000" b="1" dirty="0">
              <a:solidFill>
                <a:srgbClr val="FFFF00"/>
              </a:solidFill>
            </a:endParaRPr>
          </a:p>
        </p:txBody>
      </p:sp>
      <p:sp>
        <p:nvSpPr>
          <p:cNvPr id="3" name="Content Placeholder 2"/>
          <p:cNvSpPr>
            <a:spLocks noGrp="1"/>
          </p:cNvSpPr>
          <p:nvPr>
            <p:ph sz="quarter" idx="10"/>
          </p:nvPr>
        </p:nvSpPr>
        <p:spPr>
          <a:xfrm>
            <a:off x="457200" y="1191846"/>
            <a:ext cx="8229600" cy="4728308"/>
          </a:xfrm>
        </p:spPr>
        <p:txBody>
          <a:bodyPr>
            <a:noAutofit/>
          </a:bodyPr>
          <a:lstStyle/>
          <a:p>
            <a:pPr marL="0" indent="0">
              <a:buNone/>
            </a:pPr>
            <a:r>
              <a:rPr lang="en-US" sz="4800" dirty="0" smtClean="0">
                <a:solidFill>
                  <a:schemeClr val="bg1"/>
                </a:solidFill>
              </a:rPr>
              <a:t>How would you (</a:t>
            </a:r>
            <a:r>
              <a:rPr lang="en-US" sz="4800" dirty="0" smtClean="0">
                <a:solidFill>
                  <a:srgbClr val="FFFF00"/>
                </a:solidFill>
              </a:rPr>
              <a:t>yes, YOU</a:t>
            </a:r>
            <a:r>
              <a:rPr lang="en-US" sz="4800" dirty="0" smtClean="0">
                <a:solidFill>
                  <a:schemeClr val="bg1"/>
                </a:solidFill>
              </a:rPr>
              <a:t>) </a:t>
            </a:r>
            <a:r>
              <a:rPr lang="en-US" sz="4800" dirty="0" smtClean="0">
                <a:solidFill>
                  <a:srgbClr val="FF0000"/>
                </a:solidFill>
              </a:rPr>
              <a:t>replace </a:t>
            </a:r>
          </a:p>
          <a:p>
            <a:r>
              <a:rPr lang="en-US" sz="4800" dirty="0" smtClean="0">
                <a:solidFill>
                  <a:srgbClr val="CCFFCC"/>
                </a:solidFill>
              </a:rPr>
              <a:t>S. 3 </a:t>
            </a:r>
            <a:r>
              <a:rPr lang="en-US" sz="4800" dirty="0" smtClean="0">
                <a:solidFill>
                  <a:schemeClr val="bg1"/>
                </a:solidFill>
              </a:rPr>
              <a:t>of the </a:t>
            </a:r>
            <a:r>
              <a:rPr lang="en-US" sz="4800" dirty="0" smtClean="0">
                <a:solidFill>
                  <a:srgbClr val="4BACC6"/>
                </a:solidFill>
              </a:rPr>
              <a:t>Broadcasting Act</a:t>
            </a:r>
            <a:r>
              <a:rPr lang="en-US" sz="4800" dirty="0" smtClean="0">
                <a:solidFill>
                  <a:schemeClr val="bg1"/>
                </a:solidFill>
              </a:rPr>
              <a:t>,</a:t>
            </a:r>
            <a:r>
              <a:rPr lang="en-US" sz="4800" dirty="0">
                <a:solidFill>
                  <a:schemeClr val="bg1"/>
                </a:solidFill>
              </a:rPr>
              <a:t> </a:t>
            </a:r>
            <a:r>
              <a:rPr lang="en-US" sz="4800" dirty="0" smtClean="0">
                <a:solidFill>
                  <a:srgbClr val="FF0000"/>
                </a:solidFill>
              </a:rPr>
              <a:t>&amp;</a:t>
            </a:r>
          </a:p>
          <a:p>
            <a:r>
              <a:rPr lang="en-US" sz="4800" dirty="0" smtClean="0">
                <a:solidFill>
                  <a:srgbClr val="CCFFCC"/>
                </a:solidFill>
              </a:rPr>
              <a:t>S. 7 </a:t>
            </a:r>
            <a:r>
              <a:rPr lang="en-US" sz="4800" dirty="0" smtClean="0">
                <a:solidFill>
                  <a:schemeClr val="bg1"/>
                </a:solidFill>
              </a:rPr>
              <a:t>of the </a:t>
            </a:r>
            <a:r>
              <a:rPr lang="en-US" sz="4800" dirty="0" smtClean="0">
                <a:solidFill>
                  <a:schemeClr val="accent5"/>
                </a:solidFill>
              </a:rPr>
              <a:t>Telecommunications Act</a:t>
            </a:r>
          </a:p>
          <a:p>
            <a:pPr marL="0" indent="0">
              <a:buNone/>
            </a:pPr>
            <a:r>
              <a:rPr lang="en-US" sz="4800" dirty="0" smtClean="0">
                <a:solidFill>
                  <a:srgbClr val="FF0000"/>
                </a:solidFill>
              </a:rPr>
              <a:t>???????????????????????</a:t>
            </a:r>
            <a:endParaRPr lang="en-US" sz="4800" dirty="0">
              <a:solidFill>
                <a:srgbClr val="FF0000"/>
              </a:solidFill>
            </a:endParaRPr>
          </a:p>
        </p:txBody>
      </p:sp>
    </p:spTree>
    <p:extLst>
      <p:ext uri="{BB962C8B-B14F-4D97-AF65-F5344CB8AC3E}">
        <p14:creationId xmlns:p14="http://schemas.microsoft.com/office/powerpoint/2010/main" val="84186457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11-12 at 12.23.59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620" r="-868"/>
          <a:stretch/>
        </p:blipFill>
        <p:spPr>
          <a:xfrm>
            <a:off x="1946076" y="327025"/>
            <a:ext cx="5264649" cy="5594350"/>
          </a:xfrm>
        </p:spPr>
      </p:pic>
    </p:spTree>
    <p:extLst>
      <p:ext uri="{BB962C8B-B14F-4D97-AF65-F5344CB8AC3E}">
        <p14:creationId xmlns:p14="http://schemas.microsoft.com/office/powerpoint/2010/main" val="4964824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11-17 at 12.16.21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330" r="493"/>
          <a:stretch/>
        </p:blipFill>
        <p:spPr>
          <a:xfrm>
            <a:off x="1230446" y="415925"/>
            <a:ext cx="6628532" cy="5497513"/>
          </a:xfrm>
        </p:spPr>
      </p:pic>
    </p:spTree>
    <p:extLst>
      <p:ext uri="{BB962C8B-B14F-4D97-AF65-F5344CB8AC3E}">
        <p14:creationId xmlns:p14="http://schemas.microsoft.com/office/powerpoint/2010/main" val="160733514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3377"/>
          </a:xfrm>
        </p:spPr>
        <p:txBody>
          <a:bodyPr/>
          <a:lstStyle/>
          <a:p>
            <a:r>
              <a:rPr lang="en-US" dirty="0" smtClean="0">
                <a:solidFill>
                  <a:srgbClr val="FFFF00"/>
                </a:solidFill>
              </a:rPr>
              <a:t>Majority</a:t>
            </a:r>
            <a:endParaRPr lang="en-US" dirty="0">
              <a:solidFill>
                <a:srgbClr val="FFFF00"/>
              </a:solidFill>
            </a:endParaRPr>
          </a:p>
        </p:txBody>
      </p:sp>
      <p:sp>
        <p:nvSpPr>
          <p:cNvPr id="3" name="Content Placeholder 2"/>
          <p:cNvSpPr>
            <a:spLocks noGrp="1"/>
          </p:cNvSpPr>
          <p:nvPr>
            <p:ph sz="quarter" idx="10"/>
          </p:nvPr>
        </p:nvSpPr>
        <p:spPr>
          <a:xfrm>
            <a:off x="457200" y="833377"/>
            <a:ext cx="8686800" cy="5119317"/>
          </a:xfrm>
        </p:spPr>
        <p:txBody>
          <a:bodyPr/>
          <a:lstStyle/>
          <a:p>
            <a:pPr marL="0" indent="0">
              <a:lnSpc>
                <a:spcPct val="90000"/>
              </a:lnSpc>
              <a:buNone/>
            </a:pPr>
            <a:r>
              <a:rPr lang="en-US" sz="2500" i="1" dirty="0" smtClean="0">
                <a:solidFill>
                  <a:schemeClr val="bg1"/>
                </a:solidFill>
              </a:rPr>
              <a:t>“</a:t>
            </a:r>
            <a:r>
              <a:rPr lang="mr-IN" sz="2500" i="1" dirty="0" smtClean="0">
                <a:solidFill>
                  <a:schemeClr val="bg1"/>
                </a:solidFill>
              </a:rPr>
              <a:t>…</a:t>
            </a:r>
            <a:r>
              <a:rPr lang="en-CA" sz="2500" i="1" dirty="0">
                <a:solidFill>
                  <a:schemeClr val="bg1"/>
                </a:solidFill>
              </a:rPr>
              <a:t>the CRTC seeks to implement what it terms a </a:t>
            </a:r>
            <a:r>
              <a:rPr lang="en-CA" sz="2500" i="1" dirty="0">
                <a:solidFill>
                  <a:srgbClr val="FFFF00"/>
                </a:solidFill>
              </a:rPr>
              <a:t>“value for signal regime”</a:t>
            </a:r>
            <a:r>
              <a:rPr lang="en-CA" sz="2500" i="1" dirty="0">
                <a:solidFill>
                  <a:schemeClr val="bg1"/>
                </a:solidFill>
              </a:rPr>
              <a:t>.  This regime would </a:t>
            </a:r>
            <a:r>
              <a:rPr lang="en-CA" sz="2500" i="1" dirty="0">
                <a:solidFill>
                  <a:srgbClr val="FFFF00"/>
                </a:solidFill>
              </a:rPr>
              <a:t>permit broadcasters to negotiate with BDUs the terms upon which the BDUs may redistribute their </a:t>
            </a:r>
            <a:r>
              <a:rPr lang="en-CA" sz="2500" i="1" dirty="0" smtClean="0">
                <a:solidFill>
                  <a:srgbClr val="FFFF00"/>
                </a:solidFill>
              </a:rPr>
              <a:t>signals</a:t>
            </a:r>
            <a:r>
              <a:rPr lang="mr-IN" sz="2500" i="1" dirty="0" smtClean="0">
                <a:solidFill>
                  <a:schemeClr val="bg1"/>
                </a:solidFill>
              </a:rPr>
              <a:t>…</a:t>
            </a:r>
            <a:endParaRPr lang="en-CA" sz="2500" i="1" dirty="0" smtClean="0">
              <a:solidFill>
                <a:schemeClr val="bg1"/>
              </a:solidFill>
            </a:endParaRPr>
          </a:p>
          <a:p>
            <a:pPr marL="0" lvl="0" indent="0">
              <a:lnSpc>
                <a:spcPct val="90000"/>
              </a:lnSpc>
              <a:buNone/>
            </a:pPr>
            <a:r>
              <a:rPr lang="en-CA" sz="2500" i="1" dirty="0">
                <a:solidFill>
                  <a:schemeClr val="bg1"/>
                </a:solidFill>
              </a:rPr>
              <a:t>In my respectful opinion, </a:t>
            </a:r>
            <a:r>
              <a:rPr lang="en-CA" sz="2500" i="1" dirty="0">
                <a:solidFill>
                  <a:srgbClr val="FFFF00"/>
                </a:solidFill>
              </a:rPr>
              <a:t>for two reasons</a:t>
            </a:r>
            <a:r>
              <a:rPr lang="en-CA" sz="2500" i="1" dirty="0">
                <a:solidFill>
                  <a:schemeClr val="bg1"/>
                </a:solidFill>
              </a:rPr>
              <a:t>, the provisions of the </a:t>
            </a:r>
            <a:r>
              <a:rPr lang="en-CA" sz="2500" i="1" dirty="0">
                <a:solidFill>
                  <a:srgbClr val="FFFF00"/>
                </a:solidFill>
              </a:rPr>
              <a:t>Broadcasting Act, </a:t>
            </a:r>
            <a:r>
              <a:rPr lang="en-CA" sz="2500" i="1" dirty="0">
                <a:solidFill>
                  <a:schemeClr val="bg1"/>
                </a:solidFill>
              </a:rPr>
              <a:t>considered in their entire context, </a:t>
            </a:r>
            <a:r>
              <a:rPr lang="en-CA" sz="2500" i="1" dirty="0">
                <a:solidFill>
                  <a:srgbClr val="FFFF00"/>
                </a:solidFill>
              </a:rPr>
              <a:t>may not be interpreted as authorizing the CRTC to implement </a:t>
            </a:r>
            <a:r>
              <a:rPr lang="en-CA" sz="2500" i="1" dirty="0">
                <a:solidFill>
                  <a:schemeClr val="bg1"/>
                </a:solidFill>
              </a:rPr>
              <a:t>the proposed value for signal regime.  </a:t>
            </a:r>
            <a:r>
              <a:rPr lang="en-CA" sz="2500" i="1" dirty="0">
                <a:solidFill>
                  <a:srgbClr val="CCFFCC"/>
                </a:solidFill>
              </a:rPr>
              <a:t>First, </a:t>
            </a:r>
            <a:r>
              <a:rPr lang="en-CA" sz="2500" i="1" dirty="0">
                <a:solidFill>
                  <a:schemeClr val="bg1"/>
                </a:solidFill>
              </a:rPr>
              <a:t>a contextual reading of the </a:t>
            </a:r>
            <a:r>
              <a:rPr lang="en-CA" sz="2500" i="1" dirty="0">
                <a:solidFill>
                  <a:srgbClr val="CCFFCC"/>
                </a:solidFill>
              </a:rPr>
              <a:t>provisions of the Broadcasting Act </a:t>
            </a:r>
            <a:r>
              <a:rPr lang="en-CA" sz="2500" i="1" dirty="0">
                <a:solidFill>
                  <a:schemeClr val="bg1"/>
                </a:solidFill>
              </a:rPr>
              <a:t>themselves </a:t>
            </a:r>
            <a:r>
              <a:rPr lang="en-CA" sz="2500" i="1" dirty="0">
                <a:solidFill>
                  <a:srgbClr val="CCFFCC"/>
                </a:solidFill>
              </a:rPr>
              <a:t>reveals that they were not meant to authorize the CRTC </a:t>
            </a:r>
            <a:r>
              <a:rPr lang="en-CA" sz="2500" i="1" dirty="0">
                <a:solidFill>
                  <a:schemeClr val="bg1"/>
                </a:solidFill>
              </a:rPr>
              <a:t>to create exclusive rights for broadcasters to control the exploitation of their signals or works by retransmission. </a:t>
            </a:r>
            <a:r>
              <a:rPr lang="en-CA" sz="2500" i="1" dirty="0">
                <a:solidFill>
                  <a:schemeClr val="accent5"/>
                </a:solidFill>
              </a:rPr>
              <a:t>Second</a:t>
            </a:r>
            <a:r>
              <a:rPr lang="en-CA" sz="2500" i="1" dirty="0">
                <a:solidFill>
                  <a:schemeClr val="bg1"/>
                </a:solidFill>
              </a:rPr>
              <a:t>, the proposed regime </a:t>
            </a:r>
            <a:r>
              <a:rPr lang="en-CA" sz="2500" i="1" dirty="0">
                <a:solidFill>
                  <a:srgbClr val="4BACC6"/>
                </a:solidFill>
              </a:rPr>
              <a:t>would conflict with </a:t>
            </a:r>
            <a:r>
              <a:rPr lang="en-CA" sz="2500" i="1" dirty="0">
                <a:solidFill>
                  <a:schemeClr val="bg1"/>
                </a:solidFill>
              </a:rPr>
              <a:t>specific provisions enacted by Parliament in the </a:t>
            </a:r>
            <a:r>
              <a:rPr lang="en-CA" sz="2500" i="1" dirty="0">
                <a:solidFill>
                  <a:srgbClr val="4BACC6"/>
                </a:solidFill>
              </a:rPr>
              <a:t>Copyright Act</a:t>
            </a:r>
            <a:r>
              <a:rPr lang="en-CA" sz="2500" i="1" dirty="0" smtClean="0">
                <a:solidFill>
                  <a:srgbClr val="4BACC6"/>
                </a:solidFill>
              </a:rPr>
              <a:t>.</a:t>
            </a:r>
            <a:r>
              <a:rPr lang="en-CA" sz="2500" i="1" dirty="0" smtClean="0">
                <a:solidFill>
                  <a:schemeClr val="bg1"/>
                </a:solidFill>
              </a:rPr>
              <a:t>”</a:t>
            </a:r>
            <a:endParaRPr lang="en-CA" sz="2500" i="1" dirty="0">
              <a:solidFill>
                <a:schemeClr val="bg1"/>
              </a:solidFill>
            </a:endParaRPr>
          </a:p>
          <a:p>
            <a:pPr marL="0" indent="0">
              <a:buNone/>
            </a:pPr>
            <a:endParaRPr lang="en-US" dirty="0"/>
          </a:p>
        </p:txBody>
      </p:sp>
    </p:spTree>
    <p:extLst>
      <p:ext uri="{BB962C8B-B14F-4D97-AF65-F5344CB8AC3E}">
        <p14:creationId xmlns:p14="http://schemas.microsoft.com/office/powerpoint/2010/main" val="225906171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98459" y="178581"/>
            <a:ext cx="8752043" cy="6071748"/>
          </a:xfrm>
        </p:spPr>
        <p:txBody>
          <a:bodyPr>
            <a:normAutofit fontScale="92500"/>
          </a:bodyPr>
          <a:lstStyle/>
          <a:p>
            <a:pPr marL="0" lvl="0" indent="0">
              <a:lnSpc>
                <a:spcPct val="90000"/>
              </a:lnSpc>
              <a:buNone/>
            </a:pPr>
            <a:r>
              <a:rPr lang="en-CA" sz="3800" i="1" dirty="0" smtClean="0">
                <a:solidFill>
                  <a:schemeClr val="bg1"/>
                </a:solidFill>
              </a:rPr>
              <a:t>“</a:t>
            </a:r>
            <a:r>
              <a:rPr lang="en-CA" sz="3800" i="1" dirty="0" smtClean="0">
                <a:solidFill>
                  <a:srgbClr val="FFFF00"/>
                </a:solidFill>
              </a:rPr>
              <a:t>Policy </a:t>
            </a:r>
            <a:r>
              <a:rPr lang="en-CA" sz="3800" i="1" dirty="0">
                <a:solidFill>
                  <a:srgbClr val="FFFF00"/>
                </a:solidFill>
              </a:rPr>
              <a:t>statements, such as </a:t>
            </a:r>
            <a:r>
              <a:rPr lang="en-CA" sz="3800" i="1" dirty="0">
                <a:solidFill>
                  <a:schemeClr val="bg1"/>
                </a:solidFill>
              </a:rPr>
              <a:t>the declaration of Canadian broadcasting policy found in </a:t>
            </a:r>
            <a:r>
              <a:rPr lang="en-CA" sz="3800" i="1" dirty="0">
                <a:solidFill>
                  <a:srgbClr val="FFFF00"/>
                </a:solidFill>
              </a:rPr>
              <a:t>s. 3(1) of the Broadcasting Act, are not jurisdiction-conferring provisions</a:t>
            </a:r>
            <a:r>
              <a:rPr lang="en-CA" sz="3800" i="1" dirty="0">
                <a:solidFill>
                  <a:schemeClr val="bg1"/>
                </a:solidFill>
              </a:rPr>
              <a:t>.  They describe the objectives of Parliament in enacting the legislation and, thus</a:t>
            </a:r>
            <a:r>
              <a:rPr lang="en-CA" sz="3800" i="1" dirty="0">
                <a:solidFill>
                  <a:srgbClr val="FFFF00"/>
                </a:solidFill>
              </a:rPr>
              <a:t>, they circumscribe the discretion granted to a subordinate legislative </a:t>
            </a:r>
            <a:r>
              <a:rPr lang="en-CA" sz="3800" i="1" dirty="0" smtClean="0">
                <a:solidFill>
                  <a:srgbClr val="FFFF00"/>
                </a:solidFill>
              </a:rPr>
              <a:t>body</a:t>
            </a:r>
            <a:r>
              <a:rPr lang="en-CA" sz="3800" i="1" dirty="0" smtClean="0">
                <a:solidFill>
                  <a:schemeClr val="bg1"/>
                </a:solidFill>
              </a:rPr>
              <a:t>...  </a:t>
            </a:r>
            <a:r>
              <a:rPr lang="en-CA" sz="3800" i="1" dirty="0">
                <a:solidFill>
                  <a:schemeClr val="bg1"/>
                </a:solidFill>
              </a:rPr>
              <a:t>As such, declarations of policy cannot serve to extend the powers of the subordinate body to spheres not granted by Parliament in jurisdiction-conferring provisions</a:t>
            </a:r>
            <a:r>
              <a:rPr lang="en-CA" sz="3800" i="1" dirty="0" smtClean="0">
                <a:solidFill>
                  <a:schemeClr val="bg1"/>
                </a:solidFill>
              </a:rPr>
              <a:t>.”  </a:t>
            </a:r>
            <a:endParaRPr lang="en-CA" sz="3800" i="1" dirty="0">
              <a:solidFill>
                <a:schemeClr val="bg1"/>
              </a:solidFill>
            </a:endParaRPr>
          </a:p>
          <a:p>
            <a:endParaRPr lang="en-US" dirty="0"/>
          </a:p>
        </p:txBody>
      </p:sp>
    </p:spTree>
    <p:extLst>
      <p:ext uri="{BB962C8B-B14F-4D97-AF65-F5344CB8AC3E}">
        <p14:creationId xmlns:p14="http://schemas.microsoft.com/office/powerpoint/2010/main" val="268738700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97689" y="178581"/>
            <a:ext cx="8692505" cy="5932852"/>
          </a:xfrm>
        </p:spPr>
        <p:txBody>
          <a:bodyPr>
            <a:normAutofit/>
          </a:bodyPr>
          <a:lstStyle/>
          <a:p>
            <a:pPr marL="0" lvl="0" indent="0">
              <a:buNone/>
            </a:pPr>
            <a:r>
              <a:rPr lang="en-CA" sz="2700" i="1" dirty="0" smtClean="0">
                <a:solidFill>
                  <a:srgbClr val="FFFFFF"/>
                </a:solidFill>
              </a:rPr>
              <a:t>“The </a:t>
            </a:r>
            <a:r>
              <a:rPr lang="en-CA" sz="2700" i="1" dirty="0">
                <a:solidFill>
                  <a:srgbClr val="FFFF00"/>
                </a:solidFill>
              </a:rPr>
              <a:t>difference between general regulation making or licensing provisions and true jurisdiction-conferring provisions</a:t>
            </a:r>
            <a:r>
              <a:rPr lang="en-CA" sz="2700" i="1" dirty="0">
                <a:solidFill>
                  <a:srgbClr val="FFFFFF"/>
                </a:solidFill>
              </a:rPr>
              <a:t> is evident when this case is compared with </a:t>
            </a:r>
            <a:r>
              <a:rPr lang="en-CA" sz="2700" i="1" dirty="0">
                <a:solidFill>
                  <a:srgbClr val="CCFFCC"/>
                </a:solidFill>
              </a:rPr>
              <a:t>Bell Canada v. Bell Aliant</a:t>
            </a:r>
            <a:r>
              <a:rPr lang="en-CA" sz="2700" i="1" dirty="0">
                <a:solidFill>
                  <a:srgbClr val="FFFFFF"/>
                </a:solidFill>
              </a:rPr>
              <a:t> Regional Communications, 2009 SCC 40, [2009] 2 S.C.R. 764.  In Bell Aliant, this Court was asked to determine whether the creation and use of certain deferral accounts lay within the scope of the CRTC’s express power to determine whether rates set by telecommunication companies are just and reasonable</a:t>
            </a:r>
            <a:r>
              <a:rPr lang="en-CA" sz="2700" i="1" dirty="0">
                <a:solidFill>
                  <a:srgbClr val="FFFF00"/>
                </a:solidFill>
              </a:rPr>
              <a:t>.  The CRTC’s jurisdiction over the setting of rates under s. 27 of the Telecommunications Act, S.C. 1993, c. 38, provides that rates must be just and reasonable. Under that section, the CRTC is specifically empowered to determine compliance with that requirement and is conferred the express authority to “adopt any method or technique that it considers appropriate” for that purpose</a:t>
            </a:r>
            <a:r>
              <a:rPr lang="en-CA" sz="2700" i="1" dirty="0">
                <a:solidFill>
                  <a:srgbClr val="FFFFFF"/>
                </a:solidFill>
              </a:rPr>
              <a:t> (s. 27(5))</a:t>
            </a:r>
            <a:r>
              <a:rPr lang="en-CA" sz="2700" i="1" dirty="0" smtClean="0">
                <a:solidFill>
                  <a:srgbClr val="FFFFFF"/>
                </a:solidFill>
              </a:rPr>
              <a:t>.” </a:t>
            </a:r>
            <a:endParaRPr lang="en-CA" sz="2700" i="1" dirty="0">
              <a:solidFill>
                <a:srgbClr val="FFFFFF"/>
              </a:solidFill>
            </a:endParaRPr>
          </a:p>
          <a:p>
            <a:pPr marL="0" indent="0">
              <a:buNone/>
            </a:pPr>
            <a:endParaRPr lang="en-US" dirty="0"/>
          </a:p>
        </p:txBody>
      </p:sp>
    </p:spTree>
    <p:extLst>
      <p:ext uri="{BB962C8B-B14F-4D97-AF65-F5344CB8AC3E}">
        <p14:creationId xmlns:p14="http://schemas.microsoft.com/office/powerpoint/2010/main" val="265918440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1946468"/>
            <a:ext cx="8548661" cy="3779665"/>
          </a:xfrm>
        </p:spPr>
        <p:txBody>
          <a:bodyPr>
            <a:normAutofit/>
          </a:bodyPr>
          <a:lstStyle/>
          <a:p>
            <a:pPr marL="0" indent="0">
              <a:buNone/>
            </a:pPr>
            <a:r>
              <a:rPr lang="en-US" sz="1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Logistics</a:t>
            </a:r>
            <a:endParaRPr lang="en-US" sz="14500" dirty="0"/>
          </a:p>
        </p:txBody>
      </p:sp>
    </p:spTree>
    <p:extLst>
      <p:ext uri="{BB962C8B-B14F-4D97-AF65-F5344CB8AC3E}">
        <p14:creationId xmlns:p14="http://schemas.microsoft.com/office/powerpoint/2010/main" val="228873853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lstStyle/>
          <a:p>
            <a:pPr algn="ctr"/>
            <a:r>
              <a:rPr lang="en-US" b="1" dirty="0" smtClean="0">
                <a:solidFill>
                  <a:schemeClr val="bg1"/>
                </a:solidFill>
              </a:rPr>
              <a:t>Suggested </a:t>
            </a:r>
            <a:r>
              <a:rPr lang="en-US" b="1" dirty="0" smtClean="0">
                <a:solidFill>
                  <a:srgbClr val="FFFF00"/>
                </a:solidFill>
              </a:rPr>
              <a:t>Rules</a:t>
            </a:r>
            <a:endParaRPr lang="en-US" b="1" dirty="0">
              <a:solidFill>
                <a:srgbClr val="FFFF00"/>
              </a:solidFill>
            </a:endParaRPr>
          </a:p>
        </p:txBody>
      </p:sp>
      <p:pic>
        <p:nvPicPr>
          <p:cNvPr id="4" name="Content Placeholder 3" descr="Screen Shot 2017-03-07 at 2.57.24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57" r="403"/>
          <a:stretch/>
        </p:blipFill>
        <p:spPr>
          <a:xfrm>
            <a:off x="1533770" y="1085783"/>
            <a:ext cx="6287264" cy="4824602"/>
          </a:xfrm>
        </p:spPr>
      </p:pic>
    </p:spTree>
    <p:extLst>
      <p:ext uri="{BB962C8B-B14F-4D97-AF65-F5344CB8AC3E}">
        <p14:creationId xmlns:p14="http://schemas.microsoft.com/office/powerpoint/2010/main" val="64571502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516"/>
            <a:ext cx="8229600" cy="1016000"/>
          </a:xfrm>
        </p:spPr>
        <p:txBody>
          <a:bodyPr>
            <a:normAutofit/>
          </a:bodyPr>
          <a:lstStyle/>
          <a:p>
            <a:r>
              <a:rPr lang="en-US" sz="4400" b="1" dirty="0" smtClean="0">
                <a:solidFill>
                  <a:srgbClr val="FFFF00"/>
                </a:solidFill>
              </a:rPr>
              <a:t>Step 1: </a:t>
            </a:r>
            <a:r>
              <a:rPr lang="en-US" sz="4400" b="1" dirty="0" smtClean="0">
                <a:solidFill>
                  <a:schemeClr val="bg1"/>
                </a:solidFill>
              </a:rPr>
              <a:t>Divide into Groups</a:t>
            </a:r>
            <a:endParaRPr lang="en-US" sz="4400" b="1" dirty="0">
              <a:solidFill>
                <a:schemeClr val="bg1"/>
              </a:solidFill>
            </a:endParaRPr>
          </a:p>
        </p:txBody>
      </p:sp>
      <p:sp>
        <p:nvSpPr>
          <p:cNvPr id="3" name="Content Placeholder 2"/>
          <p:cNvSpPr>
            <a:spLocks noGrp="1"/>
          </p:cNvSpPr>
          <p:nvPr>
            <p:ph sz="quarter" idx="10"/>
          </p:nvPr>
        </p:nvSpPr>
        <p:spPr>
          <a:xfrm>
            <a:off x="457200" y="1049516"/>
            <a:ext cx="8686800" cy="4890176"/>
          </a:xfrm>
        </p:spPr>
        <p:txBody>
          <a:bodyPr/>
          <a:lstStyle/>
          <a:p>
            <a:r>
              <a:rPr lang="en-US" sz="3200" dirty="0">
                <a:solidFill>
                  <a:srgbClr val="CCFFCC"/>
                </a:solidFill>
              </a:rPr>
              <a:t>Groups of </a:t>
            </a:r>
            <a:r>
              <a:rPr lang="en-US" sz="3200" dirty="0" smtClean="0">
                <a:solidFill>
                  <a:srgbClr val="CCFFCC"/>
                </a:solidFill>
              </a:rPr>
              <a:t>2 &amp; </a:t>
            </a:r>
            <a:r>
              <a:rPr lang="en-US" sz="3200" dirty="0" smtClean="0">
                <a:solidFill>
                  <a:srgbClr val="CCFFCC"/>
                </a:solidFill>
              </a:rPr>
              <a:t>Group </a:t>
            </a:r>
            <a:r>
              <a:rPr lang="en-US" sz="3200" dirty="0" smtClean="0">
                <a:solidFill>
                  <a:srgbClr val="CCFFCC"/>
                </a:solidFill>
              </a:rPr>
              <a:t>of 3-4</a:t>
            </a:r>
            <a:endParaRPr lang="en-US" sz="3200" dirty="0">
              <a:solidFill>
                <a:srgbClr val="CCFFCC"/>
              </a:solidFill>
            </a:endParaRPr>
          </a:p>
          <a:p>
            <a:r>
              <a:rPr lang="en-US" sz="3200" dirty="0" smtClean="0">
                <a:solidFill>
                  <a:srgbClr val="CCFFCC"/>
                </a:solidFill>
              </a:rPr>
              <a:t>Groups </a:t>
            </a:r>
            <a:r>
              <a:rPr lang="en-US" sz="3200" dirty="0" smtClean="0">
                <a:solidFill>
                  <a:srgbClr val="CCFFCC"/>
                </a:solidFill>
              </a:rPr>
              <a:t>of 3 or 4 </a:t>
            </a:r>
            <a:r>
              <a:rPr lang="en-US" sz="3200" dirty="0" smtClean="0">
                <a:solidFill>
                  <a:srgbClr val="FF0000"/>
                </a:solidFill>
              </a:rPr>
              <a:t>drafting</a:t>
            </a:r>
            <a:r>
              <a:rPr lang="en-US" sz="3200" dirty="0" smtClean="0">
                <a:solidFill>
                  <a:srgbClr val="CCFFCC"/>
                </a:solidFill>
              </a:rPr>
              <a:t> </a:t>
            </a:r>
            <a:r>
              <a:rPr lang="en-US" sz="3200" dirty="0" smtClean="0">
                <a:solidFill>
                  <a:srgbClr val="CCFFCC"/>
                </a:solidFill>
              </a:rPr>
              <a:t>provisions</a:t>
            </a:r>
            <a:r>
              <a:rPr lang="en-US" sz="3200" dirty="0" smtClean="0">
                <a:solidFill>
                  <a:srgbClr val="CCFFCC"/>
                </a:solidFill>
              </a:rPr>
              <a:t>/principles</a:t>
            </a:r>
            <a:endParaRPr lang="en-US" sz="3200" dirty="0">
              <a:solidFill>
                <a:srgbClr val="CCFFCC"/>
              </a:solidFill>
            </a:endParaRPr>
          </a:p>
          <a:p>
            <a:r>
              <a:rPr lang="en-US" sz="3200" dirty="0">
                <a:solidFill>
                  <a:srgbClr val="CCFFCC"/>
                </a:solidFill>
              </a:rPr>
              <a:t>Rest of the </a:t>
            </a:r>
            <a:r>
              <a:rPr lang="en-US" sz="3200" dirty="0" smtClean="0">
                <a:solidFill>
                  <a:srgbClr val="CCFFCC"/>
                </a:solidFill>
              </a:rPr>
              <a:t>groups (of 2) </a:t>
            </a:r>
            <a:r>
              <a:rPr lang="en-US" sz="3200" dirty="0">
                <a:solidFill>
                  <a:srgbClr val="FF0000"/>
                </a:solidFill>
              </a:rPr>
              <a:t>lobbying</a:t>
            </a:r>
            <a:r>
              <a:rPr lang="en-US" sz="3200" dirty="0">
                <a:solidFill>
                  <a:schemeClr val="bg1"/>
                </a:solidFill>
              </a:rPr>
              <a:t>/</a:t>
            </a:r>
            <a:r>
              <a:rPr lang="en-US" sz="3200" dirty="0">
                <a:solidFill>
                  <a:srgbClr val="FF0000"/>
                </a:solidFill>
              </a:rPr>
              <a:t>influencing</a:t>
            </a:r>
          </a:p>
          <a:p>
            <a:r>
              <a:rPr lang="en-US" sz="3200" dirty="0" err="1" smtClean="0">
                <a:solidFill>
                  <a:srgbClr val="CCFFCC"/>
                </a:solidFill>
              </a:rPr>
              <a:t>Nyet</a:t>
            </a:r>
            <a:r>
              <a:rPr lang="en-US" sz="3200" dirty="0" smtClean="0">
                <a:solidFill>
                  <a:schemeClr val="accent5"/>
                </a:solidFill>
              </a:rPr>
              <a:t> </a:t>
            </a:r>
            <a:r>
              <a:rPr lang="en-US" sz="3200" dirty="0">
                <a:solidFill>
                  <a:schemeClr val="accent5"/>
                </a:solidFill>
              </a:rPr>
              <a:t>Russian hacker </a:t>
            </a:r>
            <a:r>
              <a:rPr lang="en-US" sz="3200" dirty="0">
                <a:solidFill>
                  <a:srgbClr val="CCFFCC"/>
                </a:solidFill>
              </a:rPr>
              <a:t>group (</a:t>
            </a:r>
            <a:r>
              <a:rPr lang="en-US" sz="3200" dirty="0">
                <a:solidFill>
                  <a:schemeClr val="accent5"/>
                </a:solidFill>
              </a:rPr>
              <a:t>sorry</a:t>
            </a:r>
            <a:r>
              <a:rPr lang="en-US" sz="3200" dirty="0">
                <a:solidFill>
                  <a:srgbClr val="CCFFCC"/>
                </a:solidFill>
              </a:rPr>
              <a:t>)</a:t>
            </a:r>
          </a:p>
          <a:p>
            <a:endParaRPr lang="en-US" dirty="0"/>
          </a:p>
        </p:txBody>
      </p:sp>
      <p:pic>
        <p:nvPicPr>
          <p:cNvPr id="5" name="Picture 4" descr="1200px-Divide12by3.s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7232" y="3347589"/>
            <a:ext cx="3708400" cy="3090334"/>
          </a:xfrm>
          <a:prstGeom prst="rect">
            <a:avLst/>
          </a:prstGeom>
        </p:spPr>
      </p:pic>
    </p:spTree>
    <p:extLst>
      <p:ext uri="{BB962C8B-B14F-4D97-AF65-F5344CB8AC3E}">
        <p14:creationId xmlns:p14="http://schemas.microsoft.com/office/powerpoint/2010/main" val="223807192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747"/>
            <a:ext cx="8229600" cy="1016000"/>
          </a:xfrm>
        </p:spPr>
        <p:txBody>
          <a:bodyPr/>
          <a:lstStyle/>
          <a:p>
            <a:pPr algn="ctr"/>
            <a:r>
              <a:rPr lang="en-US" b="1" dirty="0" smtClean="0">
                <a:solidFill>
                  <a:srgbClr val="FFFF00"/>
                </a:solidFill>
              </a:rPr>
              <a:t>No Tweeting </a:t>
            </a:r>
            <a:r>
              <a:rPr lang="en-US" dirty="0" smtClean="0">
                <a:solidFill>
                  <a:schemeClr val="bg1"/>
                </a:solidFill>
              </a:rPr>
              <a:t>of proposed Policies </a:t>
            </a:r>
            <a:endParaRPr lang="en-US" dirty="0">
              <a:solidFill>
                <a:schemeClr val="bg1"/>
              </a:solidFill>
            </a:endParaRPr>
          </a:p>
        </p:txBody>
      </p:sp>
      <p:pic>
        <p:nvPicPr>
          <p:cNvPr id="8" name="Content Placeholder 7" descr="ac24b462-6bb6-11e5-a6e3-53e9381d7a96-1560x1119.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6" r="-147"/>
          <a:stretch/>
        </p:blipFill>
        <p:spPr>
          <a:xfrm>
            <a:off x="1283296" y="1039747"/>
            <a:ext cx="6717704" cy="4812358"/>
          </a:xfrm>
        </p:spPr>
      </p:pic>
    </p:spTree>
    <p:extLst>
      <p:ext uri="{BB962C8B-B14F-4D97-AF65-F5344CB8AC3E}">
        <p14:creationId xmlns:p14="http://schemas.microsoft.com/office/powerpoint/2010/main" val="356966312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978"/>
            <a:ext cx="9144000" cy="1016000"/>
          </a:xfrm>
        </p:spPr>
        <p:txBody>
          <a:bodyPr>
            <a:normAutofit fontScale="90000"/>
          </a:bodyPr>
          <a:lstStyle/>
          <a:p>
            <a:pPr algn="ctr"/>
            <a:r>
              <a:rPr lang="en-US" sz="3200" b="1" dirty="0" smtClean="0">
                <a:solidFill>
                  <a:srgbClr val="FFFF00"/>
                </a:solidFill>
                <a:latin typeface="+mn-lt"/>
              </a:rPr>
              <a:t>SREP 2: Form Issue Oriented Lobbying Groups </a:t>
            </a:r>
            <a:br>
              <a:rPr lang="en-US" sz="3200" b="1" dirty="0" smtClean="0">
                <a:solidFill>
                  <a:srgbClr val="FFFF00"/>
                </a:solidFill>
                <a:latin typeface="+mn-lt"/>
              </a:rPr>
            </a:br>
            <a:r>
              <a:rPr lang="en-US" sz="3200" dirty="0" smtClean="0">
                <a:solidFill>
                  <a:schemeClr val="bg1"/>
                </a:solidFill>
                <a:latin typeface="+mn-lt"/>
              </a:rPr>
              <a:t>Some (non-binding) suggestions</a:t>
            </a:r>
            <a:endParaRPr lang="en-US" sz="3200" dirty="0">
              <a:solidFill>
                <a:schemeClr val="bg1"/>
              </a:solidFill>
              <a:latin typeface="+mn-lt"/>
            </a:endParaRPr>
          </a:p>
        </p:txBody>
      </p:sp>
      <p:sp>
        <p:nvSpPr>
          <p:cNvPr id="3" name="Content Placeholder 2"/>
          <p:cNvSpPr>
            <a:spLocks noGrp="1"/>
          </p:cNvSpPr>
          <p:nvPr>
            <p:ph sz="quarter" idx="10"/>
          </p:nvPr>
        </p:nvSpPr>
        <p:spPr>
          <a:xfrm>
            <a:off x="457200" y="1029977"/>
            <a:ext cx="8229600" cy="4870637"/>
          </a:xfrm>
        </p:spPr>
        <p:txBody>
          <a:bodyPr/>
          <a:lstStyle/>
          <a:p>
            <a:r>
              <a:rPr lang="en-US" dirty="0" smtClean="0">
                <a:solidFill>
                  <a:srgbClr val="CCFFCC"/>
                </a:solidFill>
              </a:rPr>
              <a:t>Privacy</a:t>
            </a:r>
          </a:p>
          <a:p>
            <a:r>
              <a:rPr lang="en-US" dirty="0" smtClean="0">
                <a:solidFill>
                  <a:srgbClr val="CCFFCC"/>
                </a:solidFill>
              </a:rPr>
              <a:t>Net Neutrality/Open Internet</a:t>
            </a:r>
          </a:p>
          <a:p>
            <a:r>
              <a:rPr lang="en-US" dirty="0" smtClean="0">
                <a:solidFill>
                  <a:srgbClr val="CCFFCC"/>
                </a:solidFill>
              </a:rPr>
              <a:t>Cultural Policy</a:t>
            </a:r>
          </a:p>
          <a:p>
            <a:r>
              <a:rPr lang="en-US" dirty="0" smtClean="0">
                <a:solidFill>
                  <a:srgbClr val="CCFFCC"/>
                </a:solidFill>
              </a:rPr>
              <a:t>Industrial Policy</a:t>
            </a:r>
          </a:p>
          <a:p>
            <a:r>
              <a:rPr lang="en-US" dirty="0" smtClean="0">
                <a:solidFill>
                  <a:srgbClr val="CCFFCC"/>
                </a:solidFill>
              </a:rPr>
              <a:t>Creators</a:t>
            </a:r>
          </a:p>
          <a:p>
            <a:r>
              <a:rPr lang="en-US" dirty="0" smtClean="0">
                <a:solidFill>
                  <a:srgbClr val="FF0000"/>
                </a:solidFill>
              </a:rPr>
              <a:t>No players </a:t>
            </a:r>
            <a:r>
              <a:rPr lang="en-US" dirty="0" smtClean="0">
                <a:solidFill>
                  <a:srgbClr val="FFFFFF"/>
                </a:solidFill>
              </a:rPr>
              <a:t>(broadcasters, telecoms, </a:t>
            </a:r>
            <a:r>
              <a:rPr lang="en-US" dirty="0" err="1" smtClean="0">
                <a:solidFill>
                  <a:srgbClr val="FFFFFF"/>
                </a:solidFill>
              </a:rPr>
              <a:t>cableco’s</a:t>
            </a:r>
            <a:r>
              <a:rPr lang="en-US" dirty="0" smtClean="0">
                <a:solidFill>
                  <a:srgbClr val="FFFFFF"/>
                </a:solidFill>
              </a:rPr>
              <a:t>, ISP’s) </a:t>
            </a:r>
            <a:r>
              <a:rPr lang="en-US" dirty="0" smtClean="0">
                <a:solidFill>
                  <a:srgbClr val="FF0000"/>
                </a:solidFill>
              </a:rPr>
              <a:t>for this exercise</a:t>
            </a:r>
            <a:endParaRPr lang="en-US" dirty="0">
              <a:solidFill>
                <a:srgbClr val="FF0000"/>
              </a:solidFill>
            </a:endParaRPr>
          </a:p>
        </p:txBody>
      </p:sp>
      <p:pic>
        <p:nvPicPr>
          <p:cNvPr id="4" name="Picture 3" descr="Screen Shot 2017-03-07 at 3.46.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9662" y="3831003"/>
            <a:ext cx="2922954" cy="2218950"/>
          </a:xfrm>
          <a:prstGeom prst="rect">
            <a:avLst/>
          </a:prstGeom>
        </p:spPr>
      </p:pic>
    </p:spTree>
    <p:extLst>
      <p:ext uri="{BB962C8B-B14F-4D97-AF65-F5344CB8AC3E}">
        <p14:creationId xmlns:p14="http://schemas.microsoft.com/office/powerpoint/2010/main" val="119025575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pPr algn="ctr"/>
            <a:r>
              <a:rPr lang="en-US" sz="4800" b="1" dirty="0" smtClean="0">
                <a:solidFill>
                  <a:srgbClr val="FFFF00"/>
                </a:solidFill>
              </a:rPr>
              <a:t>Step 3: </a:t>
            </a:r>
            <a:endParaRPr lang="en-US" sz="4800" b="1" dirty="0">
              <a:solidFill>
                <a:srgbClr val="FFFF00"/>
              </a:solidFill>
            </a:endParaRPr>
          </a:p>
        </p:txBody>
      </p:sp>
      <p:sp>
        <p:nvSpPr>
          <p:cNvPr id="3" name="Content Placeholder 2"/>
          <p:cNvSpPr>
            <a:spLocks noGrp="1"/>
          </p:cNvSpPr>
          <p:nvPr>
            <p:ph sz="quarter" idx="10"/>
          </p:nvPr>
        </p:nvSpPr>
        <p:spPr>
          <a:xfrm>
            <a:off x="457200" y="1016000"/>
            <a:ext cx="8229600" cy="4710134"/>
          </a:xfrm>
        </p:spPr>
        <p:txBody>
          <a:bodyPr>
            <a:normAutofit/>
          </a:bodyPr>
          <a:lstStyle/>
          <a:p>
            <a:pPr marL="0" indent="0" algn="ctr">
              <a:buNone/>
            </a:pPr>
            <a:r>
              <a:rPr lang="en-CA" sz="7200" b="1" dirty="0" smtClean="0">
                <a:solidFill>
                  <a:srgbClr val="FFFFFF"/>
                </a:solidFill>
              </a:rPr>
              <a:t>Brainstorm </a:t>
            </a:r>
            <a:r>
              <a:rPr lang="en-CA" sz="7200" b="1" dirty="0" smtClean="0">
                <a:solidFill>
                  <a:schemeClr val="tx2">
                    <a:lumMod val="40000"/>
                    <a:lumOff val="60000"/>
                  </a:schemeClr>
                </a:solidFill>
              </a:rPr>
              <a:t>your </a:t>
            </a:r>
            <a:r>
              <a:rPr lang="en-CA" sz="7200" b="1" dirty="0">
                <a:solidFill>
                  <a:schemeClr val="tx2">
                    <a:lumMod val="40000"/>
                    <a:lumOff val="60000"/>
                  </a:schemeClr>
                </a:solidFill>
              </a:rPr>
              <a:t>policy priorities</a:t>
            </a:r>
            <a:endParaRPr lang="en-CA" sz="7200" dirty="0">
              <a:solidFill>
                <a:schemeClr val="tx2">
                  <a:lumMod val="40000"/>
                  <a:lumOff val="60000"/>
                </a:schemeClr>
              </a:solidFill>
            </a:endParaRPr>
          </a:p>
          <a:p>
            <a:pPr marL="0" indent="0">
              <a:buNone/>
            </a:pPr>
            <a:endParaRPr lang="en-US" sz="7200" dirty="0"/>
          </a:p>
        </p:txBody>
      </p:sp>
      <p:pic>
        <p:nvPicPr>
          <p:cNvPr id="4" name="Picture 3" descr="Activity_conducting.s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9488" y="2969846"/>
            <a:ext cx="3097158" cy="3354362"/>
          </a:xfrm>
          <a:prstGeom prst="rect">
            <a:avLst/>
          </a:prstGeom>
        </p:spPr>
      </p:pic>
    </p:spTree>
    <p:extLst>
      <p:ext uri="{BB962C8B-B14F-4D97-AF65-F5344CB8AC3E}">
        <p14:creationId xmlns:p14="http://schemas.microsoft.com/office/powerpoint/2010/main" val="24155695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360100"/>
            <a:ext cx="8686800" cy="4366034"/>
          </a:xfrm>
        </p:spPr>
        <p:txBody>
          <a:bodyPr>
            <a:normAutofit/>
          </a:bodyPr>
          <a:lstStyle/>
          <a:p>
            <a:pPr marL="0" indent="0" algn="ctr">
              <a:buNone/>
            </a:pPr>
            <a:r>
              <a:rPr lang="en-US" sz="9600" dirty="0" smtClean="0">
                <a:solidFill>
                  <a:srgbClr val="FFFF00"/>
                </a:solidFill>
                <a:latin typeface="American Typewriter"/>
                <a:cs typeface="American Typewriter"/>
              </a:rPr>
              <a:t>One</a:t>
            </a:r>
            <a:r>
              <a:rPr lang="en-US" sz="9600" dirty="0" smtClean="0">
                <a:solidFill>
                  <a:schemeClr val="bg1"/>
                </a:solidFill>
                <a:latin typeface="American Typewriter"/>
                <a:cs typeface="American Typewriter"/>
              </a:rPr>
              <a:t> Act, or </a:t>
            </a:r>
            <a:r>
              <a:rPr lang="en-US" sz="9600" dirty="0" smtClean="0">
                <a:solidFill>
                  <a:srgbClr val="FFFF00"/>
                </a:solidFill>
                <a:latin typeface="American Typewriter"/>
                <a:cs typeface="American Typewriter"/>
              </a:rPr>
              <a:t>Two</a:t>
            </a:r>
            <a:r>
              <a:rPr lang="en-US" sz="9600" dirty="0" smtClean="0">
                <a:solidFill>
                  <a:schemeClr val="bg1"/>
                </a:solidFill>
                <a:latin typeface="American Typewriter"/>
                <a:cs typeface="American Typewriter"/>
              </a:rPr>
              <a:t>, or </a:t>
            </a:r>
            <a:r>
              <a:rPr lang="en-US" sz="9600" dirty="0" smtClean="0">
                <a:solidFill>
                  <a:schemeClr val="accent5"/>
                </a:solidFill>
                <a:latin typeface="American Typewriter"/>
                <a:cs typeface="American Typewriter"/>
              </a:rPr>
              <a:t>more</a:t>
            </a:r>
            <a:r>
              <a:rPr lang="en-US" sz="9600" dirty="0" smtClean="0">
                <a:solidFill>
                  <a:schemeClr val="bg1"/>
                </a:solidFill>
                <a:latin typeface="American Typewriter"/>
                <a:cs typeface="American Typewriter"/>
              </a:rPr>
              <a:t>?</a:t>
            </a:r>
            <a:endParaRPr lang="en-US" sz="9600" dirty="0">
              <a:solidFill>
                <a:schemeClr val="bg1"/>
              </a:solidFill>
              <a:latin typeface="American Typewriter"/>
              <a:cs typeface="American Typewriter"/>
            </a:endParaRPr>
          </a:p>
        </p:txBody>
      </p:sp>
    </p:spTree>
    <p:extLst>
      <p:ext uri="{BB962C8B-B14F-4D97-AF65-F5344CB8AC3E}">
        <p14:creationId xmlns:p14="http://schemas.microsoft.com/office/powerpoint/2010/main" val="98167631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02633"/>
          </a:xfrm>
        </p:spPr>
        <p:txBody>
          <a:bodyPr>
            <a:noAutofit/>
          </a:bodyPr>
          <a:lstStyle/>
          <a:p>
            <a:pPr algn="ctr"/>
            <a:r>
              <a:rPr lang="en-US" sz="4400" b="1" dirty="0" smtClean="0">
                <a:solidFill>
                  <a:srgbClr val="FFFF00"/>
                </a:solidFill>
              </a:rPr>
              <a:t>Results of our </a:t>
            </a:r>
            <a:r>
              <a:rPr lang="en-US" sz="4400" b="1" dirty="0" smtClean="0">
                <a:solidFill>
                  <a:srgbClr val="FF0000"/>
                </a:solidFill>
              </a:rPr>
              <a:t>one word </a:t>
            </a:r>
            <a:r>
              <a:rPr lang="en-US" sz="4400" b="1" dirty="0" smtClean="0">
                <a:solidFill>
                  <a:srgbClr val="FFFF00"/>
                </a:solidFill>
              </a:rPr>
              <a:t>poll on </a:t>
            </a:r>
            <a:r>
              <a:rPr lang="en-US" sz="4400" b="1" dirty="0" smtClean="0">
                <a:solidFill>
                  <a:srgbClr val="FF0000"/>
                </a:solidFill>
              </a:rPr>
              <a:t>policy priorities</a:t>
            </a:r>
            <a:endParaRPr lang="en-US" sz="4400" b="1" dirty="0">
              <a:solidFill>
                <a:srgbClr val="FF0000"/>
              </a:solidFill>
            </a:endParaRPr>
          </a:p>
        </p:txBody>
      </p:sp>
      <p:sp>
        <p:nvSpPr>
          <p:cNvPr id="3" name="Content Placeholder 2"/>
          <p:cNvSpPr>
            <a:spLocks noGrp="1"/>
          </p:cNvSpPr>
          <p:nvPr>
            <p:ph sz="quarter" idx="10"/>
          </p:nvPr>
        </p:nvSpPr>
        <p:spPr>
          <a:xfrm>
            <a:off x="457200" y="1788848"/>
            <a:ext cx="8539244" cy="4114353"/>
          </a:xfrm>
        </p:spPr>
        <p:txBody>
          <a:bodyPr>
            <a:normAutofit/>
          </a:bodyPr>
          <a:lstStyle/>
          <a:p>
            <a:pPr marL="0" indent="0">
              <a:buNone/>
            </a:pPr>
            <a:r>
              <a:rPr lang="en-US" sz="4800" dirty="0" smtClean="0">
                <a:solidFill>
                  <a:srgbClr val="FFFFFF"/>
                </a:solidFill>
              </a:rPr>
              <a:t>Access (x2); Competition; Content; Creativity; Economic Development; Efficiency; Expression; Freedom (x2);</a:t>
            </a:r>
            <a:r>
              <a:rPr lang="en-US" sz="4800" dirty="0">
                <a:solidFill>
                  <a:srgbClr val="FFFFFF"/>
                </a:solidFill>
              </a:rPr>
              <a:t> </a:t>
            </a:r>
            <a:r>
              <a:rPr lang="en-US" sz="4800" dirty="0" smtClean="0">
                <a:solidFill>
                  <a:srgbClr val="FFFFFF"/>
                </a:solidFill>
              </a:rPr>
              <a:t>Net-neutrality (x2);</a:t>
            </a:r>
            <a:r>
              <a:rPr lang="en-US" sz="4800" dirty="0">
                <a:solidFill>
                  <a:srgbClr val="FFFFFF"/>
                </a:solidFill>
              </a:rPr>
              <a:t> </a:t>
            </a:r>
            <a:r>
              <a:rPr lang="en-US" sz="4800" dirty="0" smtClean="0">
                <a:solidFill>
                  <a:srgbClr val="FFFFFF"/>
                </a:solidFill>
              </a:rPr>
              <a:t>Open; Privacy (x2);</a:t>
            </a:r>
            <a:r>
              <a:rPr lang="en-US" sz="4800" dirty="0">
                <a:solidFill>
                  <a:srgbClr val="FFFFFF"/>
                </a:solidFill>
              </a:rPr>
              <a:t> </a:t>
            </a:r>
            <a:r>
              <a:rPr lang="en-US" sz="4800" dirty="0" smtClean="0">
                <a:solidFill>
                  <a:srgbClr val="FFFFFF"/>
                </a:solidFill>
              </a:rPr>
              <a:t>Security;</a:t>
            </a:r>
            <a:r>
              <a:rPr lang="en-US" sz="4800" dirty="0">
                <a:solidFill>
                  <a:srgbClr val="FFFFFF"/>
                </a:solidFill>
              </a:rPr>
              <a:t> </a:t>
            </a:r>
            <a:r>
              <a:rPr lang="en-US" sz="4800" dirty="0" smtClean="0">
                <a:solidFill>
                  <a:srgbClr val="FFFFFF"/>
                </a:solidFill>
              </a:rPr>
              <a:t>Viewers</a:t>
            </a:r>
          </a:p>
        </p:txBody>
      </p:sp>
    </p:spTree>
    <p:extLst>
      <p:ext uri="{BB962C8B-B14F-4D97-AF65-F5344CB8AC3E}">
        <p14:creationId xmlns:p14="http://schemas.microsoft.com/office/powerpoint/2010/main" val="211109713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pPr algn="ctr"/>
            <a:r>
              <a:rPr lang="en-US" sz="4800" b="1" dirty="0" smtClean="0">
                <a:solidFill>
                  <a:srgbClr val="FFFF00"/>
                </a:solidFill>
              </a:rPr>
              <a:t>Step 4:</a:t>
            </a:r>
            <a:endParaRPr lang="en-US" sz="4800" b="1" dirty="0">
              <a:solidFill>
                <a:srgbClr val="FFFF00"/>
              </a:solidFill>
            </a:endParaRPr>
          </a:p>
        </p:txBody>
      </p:sp>
      <p:sp>
        <p:nvSpPr>
          <p:cNvPr id="3" name="Content Placeholder 2"/>
          <p:cNvSpPr>
            <a:spLocks noGrp="1"/>
          </p:cNvSpPr>
          <p:nvPr>
            <p:ph sz="quarter" idx="10"/>
          </p:nvPr>
        </p:nvSpPr>
        <p:spPr>
          <a:xfrm>
            <a:off x="457200" y="1015999"/>
            <a:ext cx="8229600" cy="4874429"/>
          </a:xfrm>
        </p:spPr>
        <p:txBody>
          <a:bodyPr>
            <a:normAutofit/>
          </a:bodyPr>
          <a:lstStyle/>
          <a:p>
            <a:r>
              <a:rPr lang="en-US" sz="4800" dirty="0" smtClean="0">
                <a:solidFill>
                  <a:schemeClr val="bg1"/>
                </a:solidFill>
              </a:rPr>
              <a:t>Drafters take a first cut</a:t>
            </a:r>
          </a:p>
          <a:p>
            <a:r>
              <a:rPr lang="en-US" sz="4800" dirty="0" smtClean="0">
                <a:solidFill>
                  <a:schemeClr val="bg1"/>
                </a:solidFill>
              </a:rPr>
              <a:t>Lobbyists come up with your drafting suggestions</a:t>
            </a:r>
            <a:endParaRPr lang="en-US" sz="4800" dirty="0">
              <a:solidFill>
                <a:schemeClr val="bg1"/>
              </a:solidFill>
            </a:endParaRPr>
          </a:p>
        </p:txBody>
      </p:sp>
      <p:pic>
        <p:nvPicPr>
          <p:cNvPr id="4" name="Picture 3" descr="Parliame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5500" y="3694342"/>
            <a:ext cx="3134715" cy="2351037"/>
          </a:xfrm>
          <a:prstGeom prst="rect">
            <a:avLst/>
          </a:prstGeom>
        </p:spPr>
      </p:pic>
    </p:spTree>
    <p:extLst>
      <p:ext uri="{BB962C8B-B14F-4D97-AF65-F5344CB8AC3E}">
        <p14:creationId xmlns:p14="http://schemas.microsoft.com/office/powerpoint/2010/main" val="55379718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577"/>
            <a:ext cx="8229600" cy="1016000"/>
          </a:xfrm>
        </p:spPr>
        <p:txBody>
          <a:bodyPr>
            <a:normAutofit/>
          </a:bodyPr>
          <a:lstStyle/>
          <a:p>
            <a:pPr algn="ctr"/>
            <a:r>
              <a:rPr lang="en-US" sz="4800" b="1" dirty="0" smtClean="0">
                <a:solidFill>
                  <a:srgbClr val="FFFF00"/>
                </a:solidFill>
              </a:rPr>
              <a:t>Step 5:</a:t>
            </a:r>
            <a:endParaRPr lang="en-US" sz="4800" b="1" dirty="0">
              <a:solidFill>
                <a:srgbClr val="FFFF00"/>
              </a:solidFill>
            </a:endParaRPr>
          </a:p>
        </p:txBody>
      </p:sp>
      <p:sp>
        <p:nvSpPr>
          <p:cNvPr id="3" name="Content Placeholder 2"/>
          <p:cNvSpPr>
            <a:spLocks noGrp="1"/>
          </p:cNvSpPr>
          <p:nvPr>
            <p:ph sz="quarter" idx="10"/>
          </p:nvPr>
        </p:nvSpPr>
        <p:spPr>
          <a:xfrm>
            <a:off x="457200" y="1320096"/>
            <a:ext cx="8229600" cy="4600336"/>
          </a:xfrm>
        </p:spPr>
        <p:txBody>
          <a:bodyPr>
            <a:normAutofit/>
          </a:bodyPr>
          <a:lstStyle/>
          <a:p>
            <a:pPr marL="0" indent="0" algn="ctr">
              <a:buNone/>
            </a:pPr>
            <a:r>
              <a:rPr lang="en-US" sz="5400" dirty="0" smtClean="0">
                <a:solidFill>
                  <a:schemeClr val="bg1"/>
                </a:solidFill>
              </a:rPr>
              <a:t>Present/Negotiate </a:t>
            </a:r>
          </a:p>
          <a:p>
            <a:pPr marL="0" indent="0" algn="ctr">
              <a:buNone/>
            </a:pPr>
            <a:r>
              <a:rPr lang="en-US" sz="5400" dirty="0" smtClean="0">
                <a:solidFill>
                  <a:schemeClr val="bg1"/>
                </a:solidFill>
              </a:rPr>
              <a:t>(</a:t>
            </a:r>
            <a:r>
              <a:rPr lang="en-US" sz="5400" dirty="0" smtClean="0">
                <a:solidFill>
                  <a:schemeClr val="accent5"/>
                </a:solidFill>
              </a:rPr>
              <a:t>5 minutes</a:t>
            </a:r>
            <a:r>
              <a:rPr lang="en-US" sz="5400" dirty="0" smtClean="0">
                <a:solidFill>
                  <a:schemeClr val="bg1"/>
                </a:solidFill>
              </a:rPr>
              <a:t>) per group</a:t>
            </a:r>
            <a:endParaRPr lang="en-US" sz="5400" dirty="0">
              <a:solidFill>
                <a:schemeClr val="bg1"/>
              </a:solidFill>
            </a:endParaRPr>
          </a:p>
        </p:txBody>
      </p:sp>
      <p:pic>
        <p:nvPicPr>
          <p:cNvPr id="4" name="Picture 3"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2585" y="3460251"/>
            <a:ext cx="1585326" cy="2576155"/>
          </a:xfrm>
          <a:prstGeom prst="rect">
            <a:avLst/>
          </a:prstGeom>
        </p:spPr>
      </p:pic>
    </p:spTree>
    <p:extLst>
      <p:ext uri="{BB962C8B-B14F-4D97-AF65-F5344CB8AC3E}">
        <p14:creationId xmlns:p14="http://schemas.microsoft.com/office/powerpoint/2010/main" val="154332832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pPr algn="ctr"/>
            <a:r>
              <a:rPr lang="en-US" sz="4800" b="1" dirty="0" smtClean="0">
                <a:solidFill>
                  <a:srgbClr val="FFFF00"/>
                </a:solidFill>
              </a:rPr>
              <a:t>Step 6:</a:t>
            </a:r>
            <a:endParaRPr lang="en-US" sz="4800" b="1" dirty="0">
              <a:solidFill>
                <a:srgbClr val="FFFF00"/>
              </a:solidFill>
            </a:endParaRPr>
          </a:p>
        </p:txBody>
      </p:sp>
      <p:sp>
        <p:nvSpPr>
          <p:cNvPr id="3" name="Content Placeholder 2"/>
          <p:cNvSpPr>
            <a:spLocks noGrp="1"/>
          </p:cNvSpPr>
          <p:nvPr>
            <p:ph sz="quarter" idx="10"/>
          </p:nvPr>
        </p:nvSpPr>
        <p:spPr>
          <a:xfrm>
            <a:off x="457200" y="1016000"/>
            <a:ext cx="8229600" cy="4884430"/>
          </a:xfrm>
        </p:spPr>
        <p:txBody>
          <a:bodyPr>
            <a:normAutofit/>
          </a:bodyPr>
          <a:lstStyle/>
          <a:p>
            <a:r>
              <a:rPr lang="en-US" sz="4800" dirty="0" smtClean="0">
                <a:solidFill>
                  <a:schemeClr val="bg1"/>
                </a:solidFill>
              </a:rPr>
              <a:t>Drafters draft</a:t>
            </a:r>
          </a:p>
          <a:p>
            <a:r>
              <a:rPr lang="en-US" sz="4800" dirty="0" smtClean="0">
                <a:solidFill>
                  <a:schemeClr val="bg1"/>
                </a:solidFill>
              </a:rPr>
              <a:t>Lobbyists </a:t>
            </a:r>
            <a:r>
              <a:rPr lang="en-US" sz="4800" dirty="0" smtClean="0">
                <a:solidFill>
                  <a:schemeClr val="accent5"/>
                </a:solidFill>
              </a:rPr>
              <a:t>available to consult </a:t>
            </a:r>
            <a:r>
              <a:rPr lang="en-US" sz="4800" dirty="0" smtClean="0">
                <a:solidFill>
                  <a:schemeClr val="bg1"/>
                </a:solidFill>
                <a:sym typeface="Wingdings"/>
              </a:rPr>
              <a:t> At this stage (</a:t>
            </a:r>
            <a:r>
              <a:rPr lang="en-US" sz="4800" dirty="0" smtClean="0">
                <a:solidFill>
                  <a:srgbClr val="FF0000"/>
                </a:solidFill>
                <a:sym typeface="Wingdings"/>
              </a:rPr>
              <a:t>contrary to real life</a:t>
            </a:r>
            <a:r>
              <a:rPr lang="en-US" sz="4800" dirty="0" smtClean="0">
                <a:solidFill>
                  <a:schemeClr val="bg1"/>
                </a:solidFill>
                <a:sym typeface="Wingdings"/>
              </a:rPr>
              <a:t>) lobbyists are not lobbying for their position </a:t>
            </a:r>
            <a:r>
              <a:rPr lang="en-US" sz="4800" dirty="0" smtClean="0">
                <a:solidFill>
                  <a:schemeClr val="accent5"/>
                </a:solidFill>
                <a:sym typeface="Wingdings"/>
              </a:rPr>
              <a:t>just there to help drafters</a:t>
            </a:r>
            <a:r>
              <a:rPr lang="en-US" sz="4800" dirty="0" smtClean="0">
                <a:solidFill>
                  <a:schemeClr val="bg1"/>
                </a:solidFill>
                <a:sym typeface="Wingdings"/>
              </a:rPr>
              <a:t> in any way</a:t>
            </a:r>
            <a:endParaRPr lang="en-US" sz="4800" dirty="0">
              <a:solidFill>
                <a:schemeClr val="bg1"/>
              </a:solidFill>
            </a:endParaRPr>
          </a:p>
        </p:txBody>
      </p:sp>
    </p:spTree>
    <p:extLst>
      <p:ext uri="{BB962C8B-B14F-4D97-AF65-F5344CB8AC3E}">
        <p14:creationId xmlns:p14="http://schemas.microsoft.com/office/powerpoint/2010/main" val="121404828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342593"/>
          </a:xfrm>
        </p:spPr>
        <p:txBody>
          <a:bodyPr>
            <a:noAutofit/>
          </a:bodyPr>
          <a:lstStyle/>
          <a:p>
            <a:r>
              <a:rPr lang="en-US" sz="6600" b="1" dirty="0" smtClean="0">
                <a:solidFill>
                  <a:srgbClr val="FFFF00"/>
                </a:solidFill>
                <a:latin typeface="Arial"/>
                <a:cs typeface="Arial"/>
              </a:rPr>
              <a:t>Questions on..</a:t>
            </a:r>
            <a:endParaRPr lang="en-US" sz="6600" b="1" dirty="0">
              <a:solidFill>
                <a:srgbClr val="FFFF00"/>
              </a:solidFill>
              <a:latin typeface="Arial"/>
              <a:cs typeface="Arial"/>
            </a:endParaRPr>
          </a:p>
        </p:txBody>
      </p:sp>
      <p:sp>
        <p:nvSpPr>
          <p:cNvPr id="3" name="Content Placeholder 2"/>
          <p:cNvSpPr>
            <a:spLocks noGrp="1"/>
          </p:cNvSpPr>
          <p:nvPr>
            <p:ph sz="quarter" idx="10"/>
          </p:nvPr>
        </p:nvSpPr>
        <p:spPr>
          <a:xfrm>
            <a:off x="457200" y="1819074"/>
            <a:ext cx="8229600" cy="3907059"/>
          </a:xfrm>
        </p:spPr>
        <p:txBody>
          <a:bodyPr>
            <a:normAutofit/>
          </a:bodyPr>
          <a:lstStyle/>
          <a:p>
            <a:pPr marL="0" indent="0">
              <a:buNone/>
            </a:pPr>
            <a:r>
              <a:rPr lang="en-US" sz="6000" dirty="0" smtClean="0">
                <a:solidFill>
                  <a:schemeClr val="bg1"/>
                </a:solidFill>
                <a:latin typeface="Arial"/>
                <a:cs typeface="Arial"/>
              </a:rPr>
              <a:t>Papers </a:t>
            </a:r>
            <a:r>
              <a:rPr lang="en-US" sz="6000" dirty="0" smtClean="0">
                <a:solidFill>
                  <a:srgbClr val="FF0000"/>
                </a:solidFill>
                <a:latin typeface="Arial"/>
                <a:cs typeface="Arial"/>
              </a:rPr>
              <a:t>?</a:t>
            </a:r>
            <a:r>
              <a:rPr lang="en-US" sz="6000" dirty="0" smtClean="0">
                <a:solidFill>
                  <a:srgbClr val="FF0000"/>
                </a:solidFill>
                <a:latin typeface="Arial"/>
                <a:cs typeface="Arial"/>
                <a:sym typeface="Wingdings"/>
              </a:rPr>
              <a:t> </a:t>
            </a:r>
          </a:p>
          <a:p>
            <a:pPr marL="0" indent="0">
              <a:buNone/>
            </a:pPr>
            <a:r>
              <a:rPr lang="en-US" sz="6000" dirty="0" smtClean="0">
                <a:solidFill>
                  <a:schemeClr val="bg1"/>
                </a:solidFill>
                <a:latin typeface="Arial"/>
                <a:cs typeface="Arial"/>
                <a:sym typeface="Wingdings"/>
              </a:rPr>
              <a:t>Participation </a:t>
            </a:r>
            <a:r>
              <a:rPr lang="en-US" sz="6000" dirty="0" smtClean="0">
                <a:solidFill>
                  <a:srgbClr val="FF0000"/>
                </a:solidFill>
                <a:latin typeface="Arial"/>
                <a:cs typeface="Arial"/>
                <a:sym typeface="Wingdings"/>
              </a:rPr>
              <a:t>?</a:t>
            </a:r>
          </a:p>
          <a:p>
            <a:pPr marL="0" indent="0">
              <a:buNone/>
            </a:pPr>
            <a:r>
              <a:rPr lang="en-US" sz="6000" dirty="0" smtClean="0">
                <a:solidFill>
                  <a:srgbClr val="FFFFFF"/>
                </a:solidFill>
                <a:latin typeface="Arial"/>
                <a:cs typeface="Arial"/>
                <a:sym typeface="Wingdings"/>
              </a:rPr>
              <a:t>Class Presentations </a:t>
            </a:r>
            <a:r>
              <a:rPr lang="en-US" sz="6000" dirty="0" smtClean="0">
                <a:solidFill>
                  <a:srgbClr val="FF0000"/>
                </a:solidFill>
                <a:latin typeface="Arial"/>
                <a:cs typeface="Arial"/>
                <a:sym typeface="Wingdings"/>
              </a:rPr>
              <a:t>?</a:t>
            </a:r>
            <a:r>
              <a:rPr lang="en-US" sz="6000" dirty="0" smtClean="0">
                <a:solidFill>
                  <a:schemeClr val="bg1"/>
                </a:solidFill>
                <a:latin typeface="Arial"/>
                <a:cs typeface="Arial"/>
                <a:sym typeface="Wingdings"/>
              </a:rPr>
              <a:t> </a:t>
            </a:r>
            <a:endParaRPr lang="en-US" sz="6000" dirty="0">
              <a:solidFill>
                <a:srgbClr val="CCFFCC"/>
              </a:solidFill>
              <a:latin typeface="Arial"/>
              <a:cs typeface="Arial"/>
            </a:endParaRPr>
          </a:p>
        </p:txBody>
      </p:sp>
    </p:spTree>
    <p:extLst>
      <p:ext uri="{BB962C8B-B14F-4D97-AF65-F5344CB8AC3E}">
        <p14:creationId xmlns:p14="http://schemas.microsoft.com/office/powerpoint/2010/main" val="21309037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049662" y="1475154"/>
            <a:ext cx="6982599" cy="3742980"/>
          </a:xfrm>
        </p:spPr>
        <p:txBody>
          <a:bodyPr>
            <a:normAutofit/>
          </a:bodyPr>
          <a:lstStyle/>
          <a:p>
            <a:pPr marL="0" indent="0" algn="ctr">
              <a:buNone/>
            </a:pPr>
            <a:r>
              <a:rPr lang="en-US" sz="9600" dirty="0" smtClean="0">
                <a:solidFill>
                  <a:srgbClr val="FFFF00"/>
                </a:solidFill>
                <a:latin typeface="Apple Chancery"/>
                <a:cs typeface="Apple Chancery"/>
              </a:rPr>
              <a:t>Thoughts </a:t>
            </a:r>
          </a:p>
          <a:p>
            <a:pPr marL="0" indent="0" algn="ctr">
              <a:buNone/>
            </a:pPr>
            <a:r>
              <a:rPr lang="en-US" sz="9600" dirty="0" smtClean="0">
                <a:solidFill>
                  <a:schemeClr val="bg1"/>
                </a:solidFill>
                <a:latin typeface="Apple Chancery"/>
                <a:cs typeface="Apple Chancery"/>
              </a:rPr>
              <a:t>on Process</a:t>
            </a:r>
            <a:r>
              <a:rPr lang="en-US" sz="9600" dirty="0" smtClean="0">
                <a:solidFill>
                  <a:srgbClr val="FFFF00"/>
                </a:solidFill>
                <a:latin typeface="Apple Chancery"/>
                <a:cs typeface="Apple Chancery"/>
              </a:rPr>
              <a:t>?</a:t>
            </a:r>
          </a:p>
          <a:p>
            <a:pPr marL="0" indent="0">
              <a:buNone/>
            </a:pPr>
            <a:endParaRPr lang="en-US" sz="6000" dirty="0" smtClean="0">
              <a:solidFill>
                <a:schemeClr val="bg1"/>
              </a:solidFill>
              <a:latin typeface="+mn-lt"/>
            </a:endParaRPr>
          </a:p>
        </p:txBody>
      </p:sp>
    </p:spTree>
    <p:extLst>
      <p:ext uri="{BB962C8B-B14F-4D97-AF65-F5344CB8AC3E}">
        <p14:creationId xmlns:p14="http://schemas.microsoft.com/office/powerpoint/2010/main" val="215713100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593"/>
            <a:ext cx="8229600" cy="1016000"/>
          </a:xfrm>
        </p:spPr>
        <p:txBody>
          <a:bodyPr/>
          <a:lstStyle/>
          <a:p>
            <a:pPr algn="ctr"/>
            <a:r>
              <a:rPr lang="en-US" b="1" dirty="0" smtClean="0">
                <a:solidFill>
                  <a:srgbClr val="FFFFFF"/>
                </a:solidFill>
              </a:rPr>
              <a:t>Policy question </a:t>
            </a:r>
            <a:r>
              <a:rPr lang="en-US" b="1" dirty="0" smtClean="0">
                <a:solidFill>
                  <a:srgbClr val="FFFF00"/>
                </a:solidFill>
              </a:rPr>
              <a:t>reminders</a:t>
            </a:r>
            <a:endParaRPr lang="en-US" b="1" dirty="0">
              <a:solidFill>
                <a:srgbClr val="FFFF00"/>
              </a:solidFill>
            </a:endParaRPr>
          </a:p>
        </p:txBody>
      </p:sp>
      <p:pic>
        <p:nvPicPr>
          <p:cNvPr id="8" name="Content Placeholder 7" descr="images.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11402" b="33041"/>
          <a:stretch/>
        </p:blipFill>
        <p:spPr>
          <a:xfrm>
            <a:off x="457200" y="1172306"/>
            <a:ext cx="8229600" cy="4728309"/>
          </a:xfrm>
        </p:spPr>
      </p:pic>
    </p:spTree>
    <p:extLst>
      <p:ext uri="{BB962C8B-B14F-4D97-AF65-F5344CB8AC3E}">
        <p14:creationId xmlns:p14="http://schemas.microsoft.com/office/powerpoint/2010/main" val="329647278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922" y="0"/>
            <a:ext cx="7709878" cy="1016000"/>
          </a:xfrm>
        </p:spPr>
        <p:txBody>
          <a:bodyPr>
            <a:normAutofit/>
          </a:bodyPr>
          <a:lstStyle/>
          <a:p>
            <a:r>
              <a:rPr lang="en-US" sz="4800" b="1" dirty="0" smtClean="0">
                <a:solidFill>
                  <a:srgbClr val="FFFF00"/>
                </a:solidFill>
              </a:rPr>
              <a:t>Useful resources</a:t>
            </a:r>
            <a:endParaRPr lang="en-US" sz="4800" b="1" dirty="0">
              <a:solidFill>
                <a:srgbClr val="FFFF00"/>
              </a:solidFill>
            </a:endParaRPr>
          </a:p>
        </p:txBody>
      </p:sp>
      <p:pic>
        <p:nvPicPr>
          <p:cNvPr id="4" name="Picture 3"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22" y="1140672"/>
            <a:ext cx="3087077" cy="4562519"/>
          </a:xfrm>
          <a:prstGeom prst="rect">
            <a:avLst/>
          </a:prstGeom>
        </p:spPr>
      </p:pic>
      <p:pic>
        <p:nvPicPr>
          <p:cNvPr id="5" name="Picture 4" descr="imgre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9769" y="1121306"/>
            <a:ext cx="3116385" cy="4605834"/>
          </a:xfrm>
          <a:prstGeom prst="rect">
            <a:avLst/>
          </a:prstGeom>
        </p:spPr>
      </p:pic>
    </p:spTree>
    <p:extLst>
      <p:ext uri="{BB962C8B-B14F-4D97-AF65-F5344CB8AC3E}">
        <p14:creationId xmlns:p14="http://schemas.microsoft.com/office/powerpoint/2010/main" val="408763991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035"/>
            <a:ext cx="8229600" cy="1318520"/>
          </a:xfrm>
        </p:spPr>
        <p:txBody>
          <a:bodyPr>
            <a:noAutofit/>
          </a:bodyPr>
          <a:lstStyle/>
          <a:p>
            <a:pPr algn="ctr"/>
            <a:r>
              <a:rPr lang="en-US" sz="7200" b="1" dirty="0">
                <a:solidFill>
                  <a:srgbClr val="FF0000"/>
                </a:solidFill>
              </a:rPr>
              <a:t>Alignments</a:t>
            </a:r>
            <a:endParaRPr lang="en-US" sz="7200" dirty="0"/>
          </a:p>
        </p:txBody>
      </p:sp>
      <p:sp>
        <p:nvSpPr>
          <p:cNvPr id="3" name="Content Placeholder 2"/>
          <p:cNvSpPr>
            <a:spLocks noGrp="1"/>
          </p:cNvSpPr>
          <p:nvPr>
            <p:ph sz="half" idx="1"/>
          </p:nvPr>
        </p:nvSpPr>
        <p:spPr>
          <a:xfrm>
            <a:off x="348989" y="1667539"/>
            <a:ext cx="4146811" cy="4062162"/>
          </a:xfrm>
        </p:spPr>
        <p:txBody>
          <a:bodyPr>
            <a:normAutofit fontScale="92500"/>
          </a:bodyPr>
          <a:lstStyle/>
          <a:p>
            <a:pPr marL="0" indent="0">
              <a:buNone/>
            </a:pPr>
            <a:r>
              <a:rPr lang="en-US" sz="6000" b="1" dirty="0">
                <a:solidFill>
                  <a:srgbClr val="FFFF00"/>
                </a:solidFill>
              </a:rPr>
              <a:t>Cultural</a:t>
            </a:r>
          </a:p>
          <a:p>
            <a:pPr marL="0" indent="0">
              <a:buNone/>
            </a:pPr>
            <a:r>
              <a:rPr lang="en-US" sz="6000" b="1" dirty="0">
                <a:solidFill>
                  <a:srgbClr val="FFFF00"/>
                </a:solidFill>
              </a:rPr>
              <a:t>Content</a:t>
            </a:r>
          </a:p>
          <a:p>
            <a:pPr marL="0" indent="0">
              <a:buNone/>
            </a:pPr>
            <a:r>
              <a:rPr lang="en-US" sz="6000" b="1" dirty="0">
                <a:solidFill>
                  <a:srgbClr val="FFFF00"/>
                </a:solidFill>
              </a:rPr>
              <a:t>Regulation</a:t>
            </a:r>
          </a:p>
          <a:p>
            <a:pPr marL="0" indent="0">
              <a:buNone/>
            </a:pPr>
            <a:r>
              <a:rPr lang="en-US" sz="6000" b="1" dirty="0">
                <a:solidFill>
                  <a:srgbClr val="FFFF00"/>
                </a:solidFill>
              </a:rPr>
              <a:t>Privacy</a:t>
            </a:r>
          </a:p>
          <a:p>
            <a:pPr marL="0" indent="0">
              <a:buNone/>
            </a:pPr>
            <a:endParaRPr lang="en-US" dirty="0"/>
          </a:p>
        </p:txBody>
      </p:sp>
      <p:sp>
        <p:nvSpPr>
          <p:cNvPr id="4" name="Content Placeholder 3"/>
          <p:cNvSpPr>
            <a:spLocks noGrp="1"/>
          </p:cNvSpPr>
          <p:nvPr>
            <p:ph sz="half" idx="2"/>
          </p:nvPr>
        </p:nvSpPr>
        <p:spPr>
          <a:xfrm>
            <a:off x="4648199" y="1667539"/>
            <a:ext cx="4377048" cy="4062161"/>
          </a:xfrm>
        </p:spPr>
        <p:txBody>
          <a:bodyPr>
            <a:normAutofit fontScale="92500"/>
          </a:bodyPr>
          <a:lstStyle/>
          <a:p>
            <a:pPr marL="0" indent="0">
              <a:buNone/>
            </a:pPr>
            <a:r>
              <a:rPr lang="en-US" sz="6000" b="1" dirty="0">
                <a:solidFill>
                  <a:srgbClr val="CCFFCC"/>
                </a:solidFill>
              </a:rPr>
              <a:t>Industrial</a:t>
            </a:r>
          </a:p>
          <a:p>
            <a:pPr marL="0" indent="0">
              <a:buNone/>
            </a:pPr>
            <a:r>
              <a:rPr lang="en-US" sz="6000" b="1" dirty="0">
                <a:solidFill>
                  <a:srgbClr val="CCFFCC"/>
                </a:solidFill>
              </a:rPr>
              <a:t>Carriage</a:t>
            </a:r>
          </a:p>
          <a:p>
            <a:pPr marL="0" indent="0">
              <a:buNone/>
            </a:pPr>
            <a:r>
              <a:rPr lang="en-US" sz="6000" b="1" dirty="0">
                <a:solidFill>
                  <a:srgbClr val="CCFFCC"/>
                </a:solidFill>
              </a:rPr>
              <a:t>Free Market</a:t>
            </a:r>
          </a:p>
          <a:p>
            <a:pPr marL="0" indent="0">
              <a:buNone/>
            </a:pPr>
            <a:r>
              <a:rPr lang="en-US" sz="6000" b="1" dirty="0">
                <a:solidFill>
                  <a:srgbClr val="CCFFCC"/>
                </a:solidFill>
              </a:rPr>
              <a:t>Surveillance</a:t>
            </a:r>
          </a:p>
          <a:p>
            <a:pPr marL="0" indent="0">
              <a:buNone/>
            </a:pPr>
            <a:endParaRPr lang="en-US" dirty="0"/>
          </a:p>
        </p:txBody>
      </p:sp>
    </p:spTree>
    <p:extLst>
      <p:ext uri="{BB962C8B-B14F-4D97-AF65-F5344CB8AC3E}">
        <p14:creationId xmlns:p14="http://schemas.microsoft.com/office/powerpoint/2010/main" val="230796743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11.29.29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147" r="-1830"/>
          <a:stretch/>
        </p:blipFill>
        <p:spPr>
          <a:xfrm>
            <a:off x="383840" y="485522"/>
            <a:ext cx="8316772" cy="5371329"/>
          </a:xfrm>
        </p:spPr>
      </p:pic>
    </p:spTree>
    <p:extLst>
      <p:ext uri="{BB962C8B-B14F-4D97-AF65-F5344CB8AC3E}">
        <p14:creationId xmlns:p14="http://schemas.microsoft.com/office/powerpoint/2010/main" val="272102391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27197" y="520038"/>
            <a:ext cx="8686800" cy="5898051"/>
          </a:xfrm>
        </p:spPr>
        <p:txBody>
          <a:bodyPr>
            <a:normAutofit/>
          </a:bodyPr>
          <a:lstStyle/>
          <a:p>
            <a:pPr marL="0" indent="0">
              <a:buNone/>
            </a:pPr>
            <a:r>
              <a:rPr lang="en-CA" sz="3000" dirty="0">
                <a:solidFill>
                  <a:srgbClr val="CCFFCC"/>
                </a:solidFill>
              </a:rPr>
              <a:t>Broadcasting Policy for </a:t>
            </a:r>
            <a:r>
              <a:rPr lang="en-CA" sz="3000" dirty="0" smtClean="0">
                <a:solidFill>
                  <a:srgbClr val="CCFFCC"/>
                </a:solidFill>
              </a:rPr>
              <a:t>Canada</a:t>
            </a:r>
            <a:endParaRPr lang="en-CA" sz="3000" dirty="0">
              <a:solidFill>
                <a:srgbClr val="CCFFCC"/>
              </a:solidFill>
            </a:endParaRPr>
          </a:p>
          <a:p>
            <a:pPr marL="0" indent="0">
              <a:buNone/>
            </a:pPr>
            <a:r>
              <a:rPr lang="en-CA" sz="3000" b="1" dirty="0">
                <a:solidFill>
                  <a:srgbClr val="FF0000"/>
                </a:solidFill>
              </a:rPr>
              <a:t>3</a:t>
            </a:r>
            <a:r>
              <a:rPr lang="en-CA" sz="3000" dirty="0">
                <a:solidFill>
                  <a:srgbClr val="FFFFFF"/>
                </a:solidFill>
              </a:rPr>
              <a:t> </a:t>
            </a:r>
            <a:r>
              <a:rPr lang="en-CA" sz="3000" b="1" dirty="0">
                <a:solidFill>
                  <a:srgbClr val="FFFFFF"/>
                </a:solidFill>
              </a:rPr>
              <a:t>(1)</a:t>
            </a:r>
            <a:r>
              <a:rPr lang="en-CA" sz="3000" dirty="0">
                <a:solidFill>
                  <a:srgbClr val="FFFFFF"/>
                </a:solidFill>
              </a:rPr>
              <a:t> It is hereby declared as the broadcasting policy for Canada that</a:t>
            </a:r>
          </a:p>
          <a:p>
            <a:pPr marL="400050" lvl="1" indent="0">
              <a:buNone/>
            </a:pPr>
            <a:r>
              <a:rPr lang="en-CA" sz="3000" b="1" dirty="0">
                <a:solidFill>
                  <a:srgbClr val="FFFFFF"/>
                </a:solidFill>
              </a:rPr>
              <a:t>(a)</a:t>
            </a:r>
            <a:r>
              <a:rPr lang="en-CA" sz="3000" dirty="0">
                <a:solidFill>
                  <a:srgbClr val="FFFFFF"/>
                </a:solidFill>
              </a:rPr>
              <a:t> the Canadian broadcasting system </a:t>
            </a:r>
            <a:r>
              <a:rPr lang="en-CA" sz="3000" dirty="0">
                <a:solidFill>
                  <a:srgbClr val="4BACC6"/>
                </a:solidFill>
              </a:rPr>
              <a:t>shall be</a:t>
            </a:r>
            <a:r>
              <a:rPr lang="en-CA" sz="3000" dirty="0">
                <a:solidFill>
                  <a:srgbClr val="FFFFFF"/>
                </a:solidFill>
              </a:rPr>
              <a:t> effectively owned and </a:t>
            </a:r>
            <a:r>
              <a:rPr lang="en-CA" sz="3000" dirty="0">
                <a:solidFill>
                  <a:srgbClr val="FFFF00"/>
                </a:solidFill>
              </a:rPr>
              <a:t>controlled by Canadians</a:t>
            </a:r>
            <a:r>
              <a:rPr lang="en-CA" sz="3000" dirty="0">
                <a:solidFill>
                  <a:srgbClr val="FFFFFF"/>
                </a:solidFill>
              </a:rPr>
              <a:t>;</a:t>
            </a:r>
          </a:p>
          <a:p>
            <a:pPr marL="400050" lvl="1" indent="0">
              <a:buNone/>
            </a:pPr>
            <a:r>
              <a:rPr lang="en-CA" sz="3000" b="1" dirty="0">
                <a:solidFill>
                  <a:srgbClr val="FFFFFF"/>
                </a:solidFill>
              </a:rPr>
              <a:t>(b)</a:t>
            </a:r>
            <a:r>
              <a:rPr lang="en-CA" sz="3000" dirty="0">
                <a:solidFill>
                  <a:srgbClr val="FFFFFF"/>
                </a:solidFill>
              </a:rPr>
              <a:t> the Canadian broadcasting system, operating primarily in the English and French languages and comprising public, private and community elements, </a:t>
            </a:r>
            <a:r>
              <a:rPr lang="en-CA" sz="3000" dirty="0">
                <a:solidFill>
                  <a:srgbClr val="4BACC6"/>
                </a:solidFill>
              </a:rPr>
              <a:t>makes use of </a:t>
            </a:r>
            <a:r>
              <a:rPr lang="en-CA" sz="3000" dirty="0">
                <a:solidFill>
                  <a:srgbClr val="FFFFFF"/>
                </a:solidFill>
              </a:rPr>
              <a:t>radio frequencies that are public property </a:t>
            </a:r>
            <a:r>
              <a:rPr lang="en-CA" sz="3000" dirty="0">
                <a:solidFill>
                  <a:srgbClr val="4BACC6"/>
                </a:solidFill>
              </a:rPr>
              <a:t>and provides</a:t>
            </a:r>
            <a:r>
              <a:rPr lang="en-CA" sz="3000" dirty="0">
                <a:solidFill>
                  <a:srgbClr val="CCFFCC"/>
                </a:solidFill>
              </a:rPr>
              <a:t>, through its programming, a public service essential to the maintenance and enhancement of national identity and cultural sovereignty</a:t>
            </a:r>
            <a:r>
              <a:rPr lang="en-CA" sz="3000" dirty="0">
                <a:solidFill>
                  <a:srgbClr val="FFFFFF"/>
                </a:solidFill>
              </a:rPr>
              <a:t>;</a:t>
            </a:r>
          </a:p>
          <a:p>
            <a:pPr marL="0" indent="0">
              <a:buNone/>
            </a:pPr>
            <a:endParaRPr lang="en-US" dirty="0"/>
          </a:p>
        </p:txBody>
      </p:sp>
    </p:spTree>
    <p:extLst>
      <p:ext uri="{BB962C8B-B14F-4D97-AF65-F5344CB8AC3E}">
        <p14:creationId xmlns:p14="http://schemas.microsoft.com/office/powerpoint/2010/main" val="405285957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06636" y="67865"/>
            <a:ext cx="9037364" cy="6359919"/>
          </a:xfrm>
        </p:spPr>
        <p:txBody>
          <a:bodyPr>
            <a:normAutofit lnSpcReduction="10000"/>
          </a:bodyPr>
          <a:lstStyle/>
          <a:p>
            <a:pPr marL="0" indent="0">
              <a:buNone/>
            </a:pPr>
            <a:r>
              <a:rPr lang="en-CA" b="1" dirty="0">
                <a:solidFill>
                  <a:schemeClr val="bg1"/>
                </a:solidFill>
              </a:rPr>
              <a:t>(c)</a:t>
            </a:r>
            <a:r>
              <a:rPr lang="en-CA" dirty="0">
                <a:solidFill>
                  <a:schemeClr val="bg1"/>
                </a:solidFill>
              </a:rPr>
              <a:t> </a:t>
            </a:r>
            <a:r>
              <a:rPr lang="en-CA" dirty="0">
                <a:solidFill>
                  <a:srgbClr val="FFFF00"/>
                </a:solidFill>
              </a:rPr>
              <a:t>English and French language broadcasting</a:t>
            </a:r>
            <a:r>
              <a:rPr lang="en-CA" dirty="0">
                <a:solidFill>
                  <a:schemeClr val="bg1"/>
                </a:solidFill>
              </a:rPr>
              <a:t>, while sharing common aspects, operate under different conditions and </a:t>
            </a:r>
            <a:r>
              <a:rPr lang="en-CA" dirty="0">
                <a:solidFill>
                  <a:srgbClr val="FFFF00"/>
                </a:solidFill>
              </a:rPr>
              <a:t>may have different requirements</a:t>
            </a:r>
            <a:r>
              <a:rPr lang="en-CA" dirty="0" smtClean="0">
                <a:solidFill>
                  <a:schemeClr val="bg1"/>
                </a:solidFill>
              </a:rPr>
              <a:t>;</a:t>
            </a:r>
          </a:p>
          <a:p>
            <a:pPr marL="0" indent="0">
              <a:buNone/>
            </a:pPr>
            <a:r>
              <a:rPr lang="en-CA" b="1" dirty="0">
                <a:solidFill>
                  <a:schemeClr val="bg1"/>
                </a:solidFill>
              </a:rPr>
              <a:t>(d)</a:t>
            </a:r>
            <a:r>
              <a:rPr lang="en-CA" dirty="0">
                <a:solidFill>
                  <a:schemeClr val="bg1"/>
                </a:solidFill>
              </a:rPr>
              <a:t> the Canadian </a:t>
            </a:r>
            <a:r>
              <a:rPr lang="en-CA" dirty="0">
                <a:solidFill>
                  <a:srgbClr val="CCFFCC"/>
                </a:solidFill>
              </a:rPr>
              <a:t>broadcasting system </a:t>
            </a:r>
            <a:r>
              <a:rPr lang="en-CA" dirty="0">
                <a:solidFill>
                  <a:srgbClr val="4BACC6"/>
                </a:solidFill>
              </a:rPr>
              <a:t>should</a:t>
            </a:r>
          </a:p>
          <a:p>
            <a:pPr marL="400050" lvl="1" indent="0">
              <a:buNone/>
            </a:pPr>
            <a:r>
              <a:rPr lang="en-CA" b="1" dirty="0">
                <a:solidFill>
                  <a:schemeClr val="bg1"/>
                </a:solidFill>
              </a:rPr>
              <a:t>(i)</a:t>
            </a:r>
            <a:r>
              <a:rPr lang="en-CA" dirty="0">
                <a:solidFill>
                  <a:schemeClr val="bg1"/>
                </a:solidFill>
              </a:rPr>
              <a:t> serve </a:t>
            </a:r>
            <a:r>
              <a:rPr lang="en-CA" dirty="0">
                <a:solidFill>
                  <a:srgbClr val="CCFFCC"/>
                </a:solidFill>
              </a:rPr>
              <a:t>to safeguard, enrich and strengthen the cultural, political, social and economic fabric of Canada</a:t>
            </a:r>
            <a:r>
              <a:rPr lang="en-CA" dirty="0">
                <a:solidFill>
                  <a:schemeClr val="bg1"/>
                </a:solidFill>
              </a:rPr>
              <a:t>,</a:t>
            </a:r>
          </a:p>
          <a:p>
            <a:pPr marL="400050" lvl="1" indent="0">
              <a:buNone/>
            </a:pPr>
            <a:r>
              <a:rPr lang="en-CA" b="1" dirty="0">
                <a:solidFill>
                  <a:schemeClr val="bg1"/>
                </a:solidFill>
              </a:rPr>
              <a:t>(ii)</a:t>
            </a:r>
            <a:r>
              <a:rPr lang="en-CA" dirty="0">
                <a:solidFill>
                  <a:schemeClr val="bg1"/>
                </a:solidFill>
              </a:rPr>
              <a:t> </a:t>
            </a:r>
            <a:r>
              <a:rPr lang="en-CA" dirty="0">
                <a:solidFill>
                  <a:schemeClr val="accent5"/>
                </a:solidFill>
              </a:rPr>
              <a:t>encourage</a:t>
            </a:r>
            <a:r>
              <a:rPr lang="en-CA" dirty="0">
                <a:solidFill>
                  <a:srgbClr val="FFFF00"/>
                </a:solidFill>
              </a:rPr>
              <a:t> the development of Canadian expression by providing a wide range of programming that reflects Canadian attitudes, opinions, ideas, values and artistic creativity</a:t>
            </a:r>
            <a:r>
              <a:rPr lang="en-CA" dirty="0">
                <a:solidFill>
                  <a:schemeClr val="bg1"/>
                </a:solidFill>
              </a:rPr>
              <a:t>, by displaying Canadian talent in entertainment programming and by offering information and analysis concerning Canada and other countries from a Canadian point of view,</a:t>
            </a:r>
          </a:p>
          <a:p>
            <a:pPr marL="400050" lvl="1" indent="0">
              <a:buNone/>
            </a:pPr>
            <a:r>
              <a:rPr lang="en-CA" b="1" dirty="0">
                <a:solidFill>
                  <a:schemeClr val="bg1"/>
                </a:solidFill>
              </a:rPr>
              <a:t>(iii)</a:t>
            </a:r>
            <a:r>
              <a:rPr lang="en-CA" dirty="0">
                <a:solidFill>
                  <a:schemeClr val="bg1"/>
                </a:solidFill>
              </a:rPr>
              <a:t> through its programming and the employment opportunities arising out of its operations, </a:t>
            </a:r>
            <a:r>
              <a:rPr lang="en-CA" dirty="0">
                <a:solidFill>
                  <a:srgbClr val="4BACC6"/>
                </a:solidFill>
              </a:rPr>
              <a:t>serve</a:t>
            </a:r>
            <a:r>
              <a:rPr lang="en-CA" dirty="0">
                <a:solidFill>
                  <a:srgbClr val="FFFF00"/>
                </a:solidFill>
              </a:rPr>
              <a:t> the needs and interests, and reflect the circumstances and aspirations, of Canadian men, women and children</a:t>
            </a:r>
            <a:r>
              <a:rPr lang="en-CA" dirty="0">
                <a:solidFill>
                  <a:schemeClr val="bg1"/>
                </a:solidFill>
              </a:rPr>
              <a:t>, including equal rights, the linguistic duality and multicultural and multiracial nature of Canadian society and the special place of aboriginal peoples within that society, and</a:t>
            </a:r>
          </a:p>
          <a:p>
            <a:pPr marL="400050" lvl="1" indent="0">
              <a:buNone/>
            </a:pPr>
            <a:r>
              <a:rPr lang="en-CA" b="1" dirty="0">
                <a:solidFill>
                  <a:schemeClr val="bg1"/>
                </a:solidFill>
              </a:rPr>
              <a:t>(iv)</a:t>
            </a:r>
            <a:r>
              <a:rPr lang="en-CA" dirty="0">
                <a:solidFill>
                  <a:schemeClr val="bg1"/>
                </a:solidFill>
              </a:rPr>
              <a:t> be readily adaptable to scientific and technological change;</a:t>
            </a:r>
          </a:p>
          <a:p>
            <a:pPr marL="0" indent="0">
              <a:buNone/>
            </a:pPr>
            <a:endParaRPr lang="en-CA" dirty="0"/>
          </a:p>
          <a:p>
            <a:pPr marL="0" indent="0">
              <a:buNone/>
            </a:pPr>
            <a:endParaRPr lang="en-US" dirty="0"/>
          </a:p>
        </p:txBody>
      </p:sp>
    </p:spTree>
    <p:extLst>
      <p:ext uri="{BB962C8B-B14F-4D97-AF65-F5344CB8AC3E}">
        <p14:creationId xmlns:p14="http://schemas.microsoft.com/office/powerpoint/2010/main" val="165436845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48989" y="213291"/>
            <a:ext cx="8795011" cy="5913948"/>
          </a:xfrm>
        </p:spPr>
        <p:txBody>
          <a:bodyPr>
            <a:normAutofit fontScale="92500" lnSpcReduction="10000"/>
          </a:bodyPr>
          <a:lstStyle/>
          <a:p>
            <a:pPr marL="0" indent="0">
              <a:lnSpc>
                <a:spcPct val="90000"/>
              </a:lnSpc>
              <a:buNone/>
            </a:pPr>
            <a:r>
              <a:rPr lang="en-CA" sz="3200" b="1" dirty="0">
                <a:solidFill>
                  <a:schemeClr val="bg1"/>
                </a:solidFill>
              </a:rPr>
              <a:t>(e)</a:t>
            </a:r>
            <a:r>
              <a:rPr lang="en-CA" sz="3200" dirty="0">
                <a:solidFill>
                  <a:schemeClr val="bg1"/>
                </a:solidFill>
              </a:rPr>
              <a:t> </a:t>
            </a:r>
            <a:r>
              <a:rPr lang="en-CA" sz="3200" dirty="0">
                <a:solidFill>
                  <a:srgbClr val="FFFF00"/>
                </a:solidFill>
              </a:rPr>
              <a:t>each element of the Canadian broadcasting system shall contribute in an appropriate </a:t>
            </a:r>
            <a:r>
              <a:rPr lang="en-CA" sz="3200" dirty="0">
                <a:solidFill>
                  <a:schemeClr val="bg1"/>
                </a:solidFill>
              </a:rPr>
              <a:t>manner to the creation and presentation of Canadian programming;</a:t>
            </a:r>
          </a:p>
          <a:p>
            <a:pPr marL="0" indent="0">
              <a:lnSpc>
                <a:spcPct val="90000"/>
              </a:lnSpc>
              <a:buNone/>
            </a:pPr>
            <a:r>
              <a:rPr lang="en-CA" sz="3200" b="1" dirty="0">
                <a:solidFill>
                  <a:schemeClr val="bg1"/>
                </a:solidFill>
              </a:rPr>
              <a:t>(f)</a:t>
            </a:r>
            <a:r>
              <a:rPr lang="en-CA" sz="3200" dirty="0">
                <a:solidFill>
                  <a:schemeClr val="bg1"/>
                </a:solidFill>
              </a:rPr>
              <a:t> </a:t>
            </a:r>
            <a:r>
              <a:rPr lang="en-CA" sz="3200" dirty="0">
                <a:solidFill>
                  <a:srgbClr val="CCFFCC"/>
                </a:solidFill>
              </a:rPr>
              <a:t>each broadcasting undertaking </a:t>
            </a:r>
            <a:r>
              <a:rPr lang="en-CA" sz="3200" dirty="0">
                <a:solidFill>
                  <a:srgbClr val="4BACC6"/>
                </a:solidFill>
              </a:rPr>
              <a:t>shall</a:t>
            </a:r>
            <a:r>
              <a:rPr lang="en-CA" sz="3200" dirty="0">
                <a:solidFill>
                  <a:srgbClr val="CCFFCC"/>
                </a:solidFill>
              </a:rPr>
              <a:t> make maximum use, and in no case less than predominant use, of Canadian creative and other resources in the creation and presentation of programming</a:t>
            </a:r>
            <a:r>
              <a:rPr lang="en-CA" sz="3200" dirty="0">
                <a:solidFill>
                  <a:schemeClr val="bg1"/>
                </a:solidFill>
              </a:rPr>
              <a:t>, unless the nature of the service provided by the undertaking, such as specialized content or format or the use of languages other than French and English, renders that use impracticable, in which case the undertaking shall make the greatest practicable use of those resources;</a:t>
            </a:r>
          </a:p>
          <a:p>
            <a:pPr marL="0" indent="0">
              <a:buNone/>
            </a:pPr>
            <a:endParaRPr lang="en-US" dirty="0"/>
          </a:p>
        </p:txBody>
      </p:sp>
    </p:spTree>
    <p:extLst>
      <p:ext uri="{BB962C8B-B14F-4D97-AF65-F5344CB8AC3E}">
        <p14:creationId xmlns:p14="http://schemas.microsoft.com/office/powerpoint/2010/main" val="162554146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rPr>
              <a:t>The News</a:t>
            </a:r>
            <a:endParaRPr lang="en-US" b="1" dirty="0">
              <a:solidFill>
                <a:srgbClr val="FFFF00"/>
              </a:solidFill>
            </a:endParaRPr>
          </a:p>
        </p:txBody>
      </p:sp>
      <p:sp>
        <p:nvSpPr>
          <p:cNvPr id="3" name="Content Placeholder 2"/>
          <p:cNvSpPr>
            <a:spLocks noGrp="1"/>
          </p:cNvSpPr>
          <p:nvPr>
            <p:ph sz="quarter" idx="10"/>
          </p:nvPr>
        </p:nvSpPr>
        <p:spPr/>
        <p:txBody>
          <a:bodyPr/>
          <a:lstStyle/>
          <a:p>
            <a:pPr marL="0" indent="0">
              <a:buNone/>
            </a:pPr>
            <a:r>
              <a:rPr lang="en-CA" sz="3600" b="1" dirty="0">
                <a:solidFill>
                  <a:schemeClr val="bg1"/>
                </a:solidFill>
              </a:rPr>
              <a:t>(g)</a:t>
            </a:r>
            <a:r>
              <a:rPr lang="en-CA" sz="3600" dirty="0">
                <a:solidFill>
                  <a:schemeClr val="bg1"/>
                </a:solidFill>
              </a:rPr>
              <a:t> the programming originated by broadcasting undertakings </a:t>
            </a:r>
            <a:r>
              <a:rPr lang="en-CA" sz="3600" dirty="0">
                <a:solidFill>
                  <a:srgbClr val="4BACC6"/>
                </a:solidFill>
              </a:rPr>
              <a:t>should be </a:t>
            </a:r>
            <a:r>
              <a:rPr lang="en-CA" sz="3600" dirty="0">
                <a:solidFill>
                  <a:schemeClr val="bg1"/>
                </a:solidFill>
              </a:rPr>
              <a:t>of </a:t>
            </a:r>
            <a:r>
              <a:rPr lang="en-CA" sz="3600" dirty="0">
                <a:solidFill>
                  <a:srgbClr val="CCFFCC"/>
                </a:solidFill>
              </a:rPr>
              <a:t>high standard</a:t>
            </a:r>
            <a:r>
              <a:rPr lang="en-CA" sz="3600" dirty="0">
                <a:solidFill>
                  <a:schemeClr val="bg1"/>
                </a:solidFill>
              </a:rPr>
              <a:t>;</a:t>
            </a:r>
          </a:p>
          <a:p>
            <a:pPr marL="0" indent="0">
              <a:buNone/>
            </a:pPr>
            <a:r>
              <a:rPr lang="en-CA" sz="3600" b="1" dirty="0">
                <a:solidFill>
                  <a:schemeClr val="bg1"/>
                </a:solidFill>
              </a:rPr>
              <a:t>(h)</a:t>
            </a:r>
            <a:r>
              <a:rPr lang="en-CA" sz="3600" dirty="0">
                <a:solidFill>
                  <a:schemeClr val="bg1"/>
                </a:solidFill>
              </a:rPr>
              <a:t> all persons who are licensed to carry on broadcasting undertakings </a:t>
            </a:r>
            <a:r>
              <a:rPr lang="en-CA" sz="3600" dirty="0">
                <a:solidFill>
                  <a:srgbClr val="4BACC6"/>
                </a:solidFill>
              </a:rPr>
              <a:t>have a responsibility </a:t>
            </a:r>
            <a:r>
              <a:rPr lang="en-CA" sz="3600" dirty="0">
                <a:solidFill>
                  <a:srgbClr val="CCFFCC"/>
                </a:solidFill>
              </a:rPr>
              <a:t>for the programs they broadcast</a:t>
            </a:r>
            <a:r>
              <a:rPr lang="en-CA" sz="3600" dirty="0">
                <a:solidFill>
                  <a:schemeClr val="bg1"/>
                </a:solidFill>
              </a:rPr>
              <a:t>;</a:t>
            </a:r>
          </a:p>
          <a:p>
            <a:pPr marL="0" indent="0">
              <a:buNone/>
            </a:pPr>
            <a:endParaRPr lang="en-US" dirty="0"/>
          </a:p>
        </p:txBody>
      </p:sp>
    </p:spTree>
    <p:extLst>
      <p:ext uri="{BB962C8B-B14F-4D97-AF65-F5344CB8AC3E}">
        <p14:creationId xmlns:p14="http://schemas.microsoft.com/office/powerpoint/2010/main" val="188699399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5905"/>
          </a:xfrm>
        </p:spPr>
        <p:txBody>
          <a:bodyPr/>
          <a:lstStyle/>
          <a:p>
            <a:r>
              <a:rPr lang="en-US" b="1" dirty="0" smtClean="0">
                <a:solidFill>
                  <a:schemeClr val="bg1"/>
                </a:solidFill>
              </a:rPr>
              <a:t>The </a:t>
            </a:r>
            <a:r>
              <a:rPr lang="en-US" b="1" dirty="0" smtClean="0">
                <a:solidFill>
                  <a:srgbClr val="FF0000"/>
                </a:solidFill>
              </a:rPr>
              <a:t>CBC</a:t>
            </a:r>
            <a:endParaRPr lang="en-US" b="1" dirty="0">
              <a:solidFill>
                <a:srgbClr val="FF0000"/>
              </a:solidFill>
            </a:endParaRPr>
          </a:p>
        </p:txBody>
      </p:sp>
      <p:sp>
        <p:nvSpPr>
          <p:cNvPr id="3" name="Content Placeholder 2"/>
          <p:cNvSpPr>
            <a:spLocks noGrp="1"/>
          </p:cNvSpPr>
          <p:nvPr>
            <p:ph sz="quarter" idx="10"/>
          </p:nvPr>
        </p:nvSpPr>
        <p:spPr>
          <a:xfrm>
            <a:off x="457199" y="891939"/>
            <a:ext cx="8686801" cy="5060789"/>
          </a:xfrm>
        </p:spPr>
        <p:txBody>
          <a:bodyPr>
            <a:normAutofit lnSpcReduction="10000"/>
          </a:bodyPr>
          <a:lstStyle/>
          <a:p>
            <a:pPr marL="0" indent="0">
              <a:buNone/>
            </a:pPr>
            <a:r>
              <a:rPr lang="en-CA" sz="2800" b="1" dirty="0">
                <a:solidFill>
                  <a:srgbClr val="FFFFFF"/>
                </a:solidFill>
              </a:rPr>
              <a:t>(i)</a:t>
            </a:r>
            <a:r>
              <a:rPr lang="en-CA" sz="2800" dirty="0">
                <a:solidFill>
                  <a:srgbClr val="FFFFFF"/>
                </a:solidFill>
              </a:rPr>
              <a:t> the programming provided by the </a:t>
            </a:r>
            <a:r>
              <a:rPr lang="en-CA" sz="2800" dirty="0">
                <a:solidFill>
                  <a:srgbClr val="FFFF00"/>
                </a:solidFill>
              </a:rPr>
              <a:t>Canadian broadcasting system </a:t>
            </a:r>
            <a:r>
              <a:rPr lang="en-CA" sz="2800" dirty="0">
                <a:solidFill>
                  <a:srgbClr val="4BACC6"/>
                </a:solidFill>
              </a:rPr>
              <a:t>should</a:t>
            </a:r>
          </a:p>
          <a:p>
            <a:pPr marL="400050" lvl="1" indent="0">
              <a:buNone/>
            </a:pPr>
            <a:r>
              <a:rPr lang="en-CA" sz="2800" b="1" dirty="0">
                <a:solidFill>
                  <a:srgbClr val="FFFFFF"/>
                </a:solidFill>
              </a:rPr>
              <a:t>(i)</a:t>
            </a:r>
            <a:r>
              <a:rPr lang="en-CA" sz="2800" dirty="0">
                <a:solidFill>
                  <a:srgbClr val="FFFFFF"/>
                </a:solidFill>
              </a:rPr>
              <a:t> be varied and comprehensive, providing a balance of information, enlightenment and entertainment for men, women and children of all ages, interests and tastes,</a:t>
            </a:r>
          </a:p>
          <a:p>
            <a:pPr marL="400050" lvl="1" indent="0">
              <a:buNone/>
            </a:pPr>
            <a:r>
              <a:rPr lang="en-CA" sz="2800" b="1" dirty="0">
                <a:solidFill>
                  <a:srgbClr val="FFFFFF"/>
                </a:solidFill>
              </a:rPr>
              <a:t>(ii)</a:t>
            </a:r>
            <a:r>
              <a:rPr lang="en-CA" sz="2800" dirty="0">
                <a:solidFill>
                  <a:srgbClr val="FFFFFF"/>
                </a:solidFill>
              </a:rPr>
              <a:t> </a:t>
            </a:r>
            <a:r>
              <a:rPr lang="en-CA" sz="2800" dirty="0">
                <a:solidFill>
                  <a:srgbClr val="FFFF00"/>
                </a:solidFill>
              </a:rPr>
              <a:t>be drawn from local, regional, national and international sources</a:t>
            </a:r>
            <a:r>
              <a:rPr lang="en-CA" sz="2800" dirty="0">
                <a:solidFill>
                  <a:srgbClr val="FFFFFF"/>
                </a:solidFill>
              </a:rPr>
              <a:t>,</a:t>
            </a:r>
          </a:p>
          <a:p>
            <a:pPr marL="400050" lvl="1" indent="0">
              <a:buNone/>
            </a:pPr>
            <a:r>
              <a:rPr lang="en-CA" sz="2800" b="1" dirty="0">
                <a:solidFill>
                  <a:srgbClr val="FFFFFF"/>
                </a:solidFill>
              </a:rPr>
              <a:t>(iii)</a:t>
            </a:r>
            <a:r>
              <a:rPr lang="en-CA" sz="2800" dirty="0">
                <a:solidFill>
                  <a:srgbClr val="FFFFFF"/>
                </a:solidFill>
              </a:rPr>
              <a:t> include educational and community programs,</a:t>
            </a:r>
          </a:p>
          <a:p>
            <a:pPr marL="400050" lvl="1" indent="0">
              <a:buNone/>
            </a:pPr>
            <a:r>
              <a:rPr lang="en-CA" sz="2800" b="1" dirty="0">
                <a:solidFill>
                  <a:srgbClr val="FFFFFF"/>
                </a:solidFill>
              </a:rPr>
              <a:t>(iv)</a:t>
            </a:r>
            <a:r>
              <a:rPr lang="en-CA" sz="2800" dirty="0">
                <a:solidFill>
                  <a:srgbClr val="FFFFFF"/>
                </a:solidFill>
              </a:rPr>
              <a:t> provide a reasonable opportunity for the public to be exposed to the expression of differing views on matters of public concern, and</a:t>
            </a:r>
          </a:p>
          <a:p>
            <a:pPr marL="400050" lvl="1" indent="0">
              <a:buNone/>
            </a:pPr>
            <a:r>
              <a:rPr lang="en-CA" sz="2800" b="1" dirty="0">
                <a:solidFill>
                  <a:srgbClr val="FFFFFF"/>
                </a:solidFill>
              </a:rPr>
              <a:t>(v)</a:t>
            </a:r>
            <a:r>
              <a:rPr lang="en-CA" sz="2800" dirty="0">
                <a:solidFill>
                  <a:srgbClr val="FFFFFF"/>
                </a:solidFill>
              </a:rPr>
              <a:t> include a significant contribution from the Canadian independent production sector;</a:t>
            </a:r>
          </a:p>
          <a:p>
            <a:pPr marL="0" indent="0">
              <a:buNone/>
            </a:pPr>
            <a:endParaRPr lang="en-US" dirty="0"/>
          </a:p>
        </p:txBody>
      </p:sp>
    </p:spTree>
    <p:extLst>
      <p:ext uri="{BB962C8B-B14F-4D97-AF65-F5344CB8AC3E}">
        <p14:creationId xmlns:p14="http://schemas.microsoft.com/office/powerpoint/2010/main" val="276889906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lstStyle/>
          <a:p>
            <a:pPr algn="ctr"/>
            <a:r>
              <a:rPr lang="en-US" b="1" dirty="0" smtClean="0">
                <a:solidFill>
                  <a:srgbClr val="FFFF00"/>
                </a:solidFill>
              </a:rPr>
              <a:t>Additional resource</a:t>
            </a:r>
            <a:r>
              <a:rPr lang="en-US" b="1" dirty="0" smtClean="0">
                <a:solidFill>
                  <a:schemeClr val="bg1"/>
                </a:solidFill>
              </a:rPr>
              <a:t>?</a:t>
            </a:r>
            <a:endParaRPr lang="en-US" b="1" dirty="0">
              <a:solidFill>
                <a:schemeClr val="bg1"/>
              </a:solidFill>
            </a:endParaRPr>
          </a:p>
        </p:txBody>
      </p:sp>
      <p:pic>
        <p:nvPicPr>
          <p:cNvPr id="4" name="Content Placeholder 3" descr="Screen Shot 2017-02-25 at 3.46.27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442" r="220"/>
          <a:stretch/>
        </p:blipFill>
        <p:spPr>
          <a:xfrm>
            <a:off x="1187586" y="1016000"/>
            <a:ext cx="6594034" cy="4573044"/>
          </a:xfrm>
        </p:spPr>
      </p:pic>
      <p:sp>
        <p:nvSpPr>
          <p:cNvPr id="5" name="TextBox 4"/>
          <p:cNvSpPr txBox="1"/>
          <p:nvPr/>
        </p:nvSpPr>
        <p:spPr>
          <a:xfrm>
            <a:off x="255306" y="5624223"/>
            <a:ext cx="8866530" cy="353943"/>
          </a:xfrm>
          <a:prstGeom prst="rect">
            <a:avLst/>
          </a:prstGeom>
          <a:noFill/>
        </p:spPr>
        <p:txBody>
          <a:bodyPr wrap="none" rtlCol="0">
            <a:spAutoFit/>
          </a:bodyPr>
          <a:lstStyle/>
          <a:p>
            <a:r>
              <a:rPr lang="en-US" sz="1700" dirty="0">
                <a:hlinkClick r:id="rId3"/>
              </a:rPr>
              <a:t>http://berkmankleinassembly.org/includes/documents/Internet_Society_Syllabus_2017.</a:t>
            </a:r>
            <a:r>
              <a:rPr lang="en-US" sz="1700" dirty="0" smtClean="0">
                <a:hlinkClick r:id="rId3"/>
              </a:rPr>
              <a:t>pdf</a:t>
            </a:r>
            <a:r>
              <a:rPr lang="en-US" sz="1700" dirty="0" smtClean="0"/>
              <a:t> </a:t>
            </a:r>
            <a:endParaRPr lang="en-US" sz="1700" dirty="0"/>
          </a:p>
        </p:txBody>
      </p:sp>
    </p:spTree>
    <p:extLst>
      <p:ext uri="{BB962C8B-B14F-4D97-AF65-F5344CB8AC3E}">
        <p14:creationId xmlns:p14="http://schemas.microsoft.com/office/powerpoint/2010/main" val="76747774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400" b="1" dirty="0" smtClean="0">
                <a:solidFill>
                  <a:srgbClr val="FFFF00"/>
                </a:solidFill>
              </a:rPr>
              <a:t>Tie-breakers</a:t>
            </a:r>
            <a:endParaRPr lang="en-US" sz="4400" b="1" dirty="0">
              <a:solidFill>
                <a:srgbClr val="FF0000"/>
              </a:solidFill>
            </a:endParaRPr>
          </a:p>
        </p:txBody>
      </p:sp>
      <p:sp>
        <p:nvSpPr>
          <p:cNvPr id="3" name="Content Placeholder 2"/>
          <p:cNvSpPr>
            <a:spLocks noGrp="1"/>
          </p:cNvSpPr>
          <p:nvPr>
            <p:ph sz="quarter" idx="10"/>
          </p:nvPr>
        </p:nvSpPr>
        <p:spPr>
          <a:xfrm>
            <a:off x="457200" y="1015999"/>
            <a:ext cx="8686800" cy="5246969"/>
          </a:xfrm>
        </p:spPr>
        <p:txBody>
          <a:bodyPr>
            <a:normAutofit lnSpcReduction="10000"/>
          </a:bodyPr>
          <a:lstStyle/>
          <a:p>
            <a:pPr marL="0" indent="0">
              <a:buNone/>
            </a:pPr>
            <a:r>
              <a:rPr lang="en-CA" sz="2800" b="1" dirty="0">
                <a:solidFill>
                  <a:schemeClr val="bg1"/>
                </a:solidFill>
              </a:rPr>
              <a:t>(n)</a:t>
            </a:r>
            <a:r>
              <a:rPr lang="en-CA" sz="2800" dirty="0">
                <a:solidFill>
                  <a:schemeClr val="bg1"/>
                </a:solidFill>
              </a:rPr>
              <a:t> where any </a:t>
            </a:r>
            <a:r>
              <a:rPr lang="en-CA" sz="2800" dirty="0">
                <a:solidFill>
                  <a:srgbClr val="CCFFCC"/>
                </a:solidFill>
              </a:rPr>
              <a:t>conflict arises between the objectives of the Corporation</a:t>
            </a:r>
            <a:r>
              <a:rPr lang="en-CA" sz="2800" dirty="0">
                <a:solidFill>
                  <a:schemeClr val="bg1"/>
                </a:solidFill>
              </a:rPr>
              <a:t> set out in paragraphs (l) and (m) </a:t>
            </a:r>
            <a:r>
              <a:rPr lang="en-CA" sz="2800" dirty="0">
                <a:solidFill>
                  <a:srgbClr val="CCFFCC"/>
                </a:solidFill>
              </a:rPr>
              <a:t>and the interests of any other broadcasting undertaking</a:t>
            </a:r>
            <a:r>
              <a:rPr lang="en-CA" sz="2800" dirty="0">
                <a:solidFill>
                  <a:schemeClr val="bg1"/>
                </a:solidFill>
              </a:rPr>
              <a:t> of the Canadian broadcasting system, it shall be resolved in the public interest, and where the public interest would be equally served by resolving the conflict in favour of either, </a:t>
            </a:r>
            <a:r>
              <a:rPr lang="en-CA" sz="2800" dirty="0">
                <a:solidFill>
                  <a:srgbClr val="CCFFCC"/>
                </a:solidFill>
              </a:rPr>
              <a:t>it shall be resolved in favour of the objectives set out in paragraphs (l) and (m)</a:t>
            </a:r>
            <a:r>
              <a:rPr lang="en-CA" sz="2800" dirty="0" smtClean="0">
                <a:solidFill>
                  <a:schemeClr val="bg1"/>
                </a:solidFill>
              </a:rPr>
              <a:t>;</a:t>
            </a:r>
            <a:endParaRPr lang="en-CA" sz="2800" b="1" dirty="0">
              <a:solidFill>
                <a:schemeClr val="bg1"/>
              </a:solidFill>
            </a:endParaRPr>
          </a:p>
          <a:p>
            <a:pPr marL="0" indent="0">
              <a:buNone/>
            </a:pPr>
            <a:r>
              <a:rPr lang="en-CA" sz="2800" b="1" dirty="0" smtClean="0">
                <a:solidFill>
                  <a:schemeClr val="bg1"/>
                </a:solidFill>
              </a:rPr>
              <a:t>(</a:t>
            </a:r>
            <a:r>
              <a:rPr lang="en-CA" sz="2800" b="1" dirty="0">
                <a:solidFill>
                  <a:schemeClr val="bg1"/>
                </a:solidFill>
              </a:rPr>
              <a:t>2)</a:t>
            </a:r>
            <a:r>
              <a:rPr lang="en-CA" sz="2800" dirty="0">
                <a:solidFill>
                  <a:schemeClr val="bg1"/>
                </a:solidFill>
              </a:rPr>
              <a:t> It is further declared that the </a:t>
            </a:r>
            <a:r>
              <a:rPr lang="en-CA" sz="2800" dirty="0">
                <a:solidFill>
                  <a:srgbClr val="CCFFCC"/>
                </a:solidFill>
              </a:rPr>
              <a:t>Canadian broadcasting system constitutes a single system </a:t>
            </a:r>
            <a:r>
              <a:rPr lang="en-CA" sz="2800" dirty="0">
                <a:solidFill>
                  <a:schemeClr val="bg1"/>
                </a:solidFill>
              </a:rPr>
              <a:t>and that the objectives of the broadcasting policy set out in subsection (1) can best be achieved by providing for </a:t>
            </a:r>
            <a:r>
              <a:rPr lang="en-CA" sz="2800" dirty="0">
                <a:solidFill>
                  <a:srgbClr val="FFFF00"/>
                </a:solidFill>
              </a:rPr>
              <a:t>the regulation and supervision of the Canadian broadcasting system by a single independent public authority</a:t>
            </a:r>
            <a:r>
              <a:rPr lang="en-CA" sz="2800" dirty="0">
                <a:solidFill>
                  <a:schemeClr val="bg1"/>
                </a:solidFill>
              </a:rPr>
              <a:t>.</a:t>
            </a:r>
          </a:p>
          <a:p>
            <a:endParaRPr lang="en-US" dirty="0"/>
          </a:p>
        </p:txBody>
      </p:sp>
    </p:spTree>
    <p:extLst>
      <p:ext uri="{BB962C8B-B14F-4D97-AF65-F5344CB8AC3E}">
        <p14:creationId xmlns:p14="http://schemas.microsoft.com/office/powerpoint/2010/main" val="171152318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5400" b="1" dirty="0" smtClean="0">
                <a:solidFill>
                  <a:srgbClr val="FFFF00"/>
                </a:solidFill>
              </a:rPr>
              <a:t>Consider</a:t>
            </a:r>
            <a:r>
              <a:rPr lang="mr-IN" sz="5400" b="1" dirty="0" smtClean="0">
                <a:solidFill>
                  <a:srgbClr val="FFFF00"/>
                </a:solidFill>
              </a:rPr>
              <a:t>…</a:t>
            </a:r>
            <a:endParaRPr lang="en-US" sz="5400" b="1" dirty="0">
              <a:solidFill>
                <a:srgbClr val="FFFF00"/>
              </a:solidFill>
            </a:endParaRPr>
          </a:p>
        </p:txBody>
      </p:sp>
      <p:sp>
        <p:nvSpPr>
          <p:cNvPr id="3" name="Content Placeholder 2"/>
          <p:cNvSpPr>
            <a:spLocks noGrp="1"/>
          </p:cNvSpPr>
          <p:nvPr>
            <p:ph sz="quarter" idx="10"/>
          </p:nvPr>
        </p:nvSpPr>
        <p:spPr>
          <a:xfrm>
            <a:off x="457200" y="1016000"/>
            <a:ext cx="8686800" cy="4885520"/>
          </a:xfrm>
        </p:spPr>
        <p:txBody>
          <a:bodyPr>
            <a:normAutofit/>
          </a:bodyPr>
          <a:lstStyle/>
          <a:p>
            <a:pPr marL="0" indent="0">
              <a:buNone/>
            </a:pPr>
            <a:r>
              <a:rPr lang="en-US" sz="4000" dirty="0" smtClean="0">
                <a:solidFill>
                  <a:schemeClr val="bg1"/>
                </a:solidFill>
              </a:rPr>
              <a:t>How should we look at </a:t>
            </a:r>
            <a:r>
              <a:rPr lang="en-US" sz="4000" dirty="0" smtClean="0">
                <a:solidFill>
                  <a:srgbClr val="FF0000"/>
                </a:solidFill>
              </a:rPr>
              <a:t>Ca</a:t>
            </a:r>
            <a:r>
              <a:rPr lang="en-US" sz="4000" dirty="0" smtClean="0">
                <a:solidFill>
                  <a:schemeClr val="bg1"/>
                </a:solidFill>
              </a:rPr>
              <a:t>nadi</a:t>
            </a:r>
            <a:r>
              <a:rPr lang="en-US" sz="4000" dirty="0" smtClean="0">
                <a:solidFill>
                  <a:srgbClr val="FF0000"/>
                </a:solidFill>
              </a:rPr>
              <a:t>an</a:t>
            </a:r>
            <a:r>
              <a:rPr lang="en-US" sz="4000" dirty="0" smtClean="0">
                <a:solidFill>
                  <a:schemeClr val="bg1"/>
                </a:solidFill>
              </a:rPr>
              <a:t> </a:t>
            </a:r>
            <a:r>
              <a:rPr lang="en-US" sz="4000" dirty="0" smtClean="0">
                <a:solidFill>
                  <a:srgbClr val="FF0000"/>
                </a:solidFill>
              </a:rPr>
              <a:t>Co</a:t>
            </a:r>
            <a:r>
              <a:rPr lang="en-US" sz="4000" dirty="0" smtClean="0">
                <a:solidFill>
                  <a:schemeClr val="bg1"/>
                </a:solidFill>
              </a:rPr>
              <a:t>nte</a:t>
            </a:r>
            <a:r>
              <a:rPr lang="en-US" sz="4000" dirty="0" smtClean="0">
                <a:solidFill>
                  <a:srgbClr val="FF0000"/>
                </a:solidFill>
              </a:rPr>
              <a:t>nt</a:t>
            </a:r>
            <a:r>
              <a:rPr lang="en-US" sz="4000" dirty="0" smtClean="0">
                <a:solidFill>
                  <a:schemeClr val="bg1"/>
                </a:solidFill>
              </a:rPr>
              <a:t> </a:t>
            </a:r>
            <a:r>
              <a:rPr lang="en-US" sz="4000" dirty="0" smtClean="0">
                <a:solidFill>
                  <a:srgbClr val="FF0000"/>
                </a:solidFill>
              </a:rPr>
              <a:t>R</a:t>
            </a:r>
            <a:r>
              <a:rPr lang="en-US" sz="4000" dirty="0" smtClean="0">
                <a:solidFill>
                  <a:schemeClr val="bg1"/>
                </a:solidFill>
              </a:rPr>
              <a:t>ule</a:t>
            </a:r>
            <a:r>
              <a:rPr lang="en-US" sz="4000" dirty="0" smtClean="0">
                <a:solidFill>
                  <a:srgbClr val="FF0000"/>
                </a:solidFill>
              </a:rPr>
              <a:t>s</a:t>
            </a:r>
            <a:r>
              <a:rPr lang="en-US" sz="4000" dirty="0" smtClean="0">
                <a:solidFill>
                  <a:schemeClr val="bg1"/>
                </a:solidFill>
              </a:rPr>
              <a:t> in light of the </a:t>
            </a:r>
            <a:r>
              <a:rPr lang="en-US" sz="4000" dirty="0" smtClean="0">
                <a:solidFill>
                  <a:srgbClr val="FFFF00"/>
                </a:solidFill>
              </a:rPr>
              <a:t>SCC’s 2012 decision in </a:t>
            </a:r>
            <a:r>
              <a:rPr lang="en-US" sz="4000" i="1" dirty="0" smtClean="0">
                <a:solidFill>
                  <a:schemeClr val="accent5"/>
                </a:solidFill>
              </a:rPr>
              <a:t>Re Broadcasting Act  </a:t>
            </a:r>
            <a:r>
              <a:rPr lang="en-US" sz="4000" dirty="0" smtClean="0">
                <a:solidFill>
                  <a:schemeClr val="bg1"/>
                </a:solidFill>
              </a:rPr>
              <a:t>(especially their comments about S.3 of the Broadcasting Act)?</a:t>
            </a:r>
            <a:endParaRPr lang="en-US" sz="4000" dirty="0">
              <a:solidFill>
                <a:schemeClr val="bg1"/>
              </a:solidFill>
            </a:endParaRPr>
          </a:p>
        </p:txBody>
      </p:sp>
      <p:pic>
        <p:nvPicPr>
          <p:cNvPr id="4" name="Picture 3" descr="Flag_of_Canada.s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3068" y="4261158"/>
            <a:ext cx="3280723" cy="1640362"/>
          </a:xfrm>
          <a:prstGeom prst="rect">
            <a:avLst/>
          </a:prstGeom>
        </p:spPr>
      </p:pic>
    </p:spTree>
    <p:extLst>
      <p:ext uri="{BB962C8B-B14F-4D97-AF65-F5344CB8AC3E}">
        <p14:creationId xmlns:p14="http://schemas.microsoft.com/office/powerpoint/2010/main" val="57153583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1-10 at 11.34.49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465" r="219"/>
          <a:stretch/>
        </p:blipFill>
        <p:spPr>
          <a:xfrm>
            <a:off x="1151467" y="338667"/>
            <a:ext cx="6858000" cy="5519738"/>
          </a:xfrm>
        </p:spPr>
      </p:pic>
    </p:spTree>
    <p:extLst>
      <p:ext uri="{BB962C8B-B14F-4D97-AF65-F5344CB8AC3E}">
        <p14:creationId xmlns:p14="http://schemas.microsoft.com/office/powerpoint/2010/main" val="61428577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1-18 at 2.32.57 AM.png"/>
          <p:cNvPicPr>
            <a:picLocks noGrp="1" noChangeAspect="1"/>
          </p:cNvPicPr>
          <p:nvPr>
            <p:ph sz="quarter" idx="10"/>
          </p:nvPr>
        </p:nvPicPr>
        <p:blipFill>
          <a:blip r:embed="rId2">
            <a:extLst>
              <a:ext uri="{28A0092B-C50C-407E-A947-70E740481C1C}">
                <a14:useLocalDpi xmlns:a14="http://schemas.microsoft.com/office/drawing/2010/main" val="0"/>
              </a:ext>
            </a:extLst>
          </a:blip>
          <a:srcRect t="8857" b="8857"/>
          <a:stretch>
            <a:fillRect/>
          </a:stretch>
        </p:blipFill>
        <p:spPr>
          <a:xfrm>
            <a:off x="457200" y="252413"/>
            <a:ext cx="8229600" cy="5641975"/>
          </a:xfrm>
        </p:spPr>
      </p:pic>
    </p:spTree>
    <p:extLst>
      <p:ext uri="{BB962C8B-B14F-4D97-AF65-F5344CB8AC3E}">
        <p14:creationId xmlns:p14="http://schemas.microsoft.com/office/powerpoint/2010/main" val="364254684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etflix_2015_logo.svg.png"/>
          <p:cNvPicPr>
            <a:picLocks noGrp="1" noChangeAspect="1"/>
          </p:cNvPicPr>
          <p:nvPr>
            <p:ph sz="quarter" idx="10"/>
          </p:nvPr>
        </p:nvPicPr>
        <p:blipFill>
          <a:blip r:embed="rId2">
            <a:extLst>
              <a:ext uri="{28A0092B-C50C-407E-A947-70E740481C1C}">
                <a14:useLocalDpi xmlns:a14="http://schemas.microsoft.com/office/drawing/2010/main" val="0"/>
              </a:ext>
            </a:extLst>
          </a:blip>
          <a:srcRect t="-46451" b="-46451"/>
          <a:stretch>
            <a:fillRect/>
          </a:stretch>
        </p:blipFill>
        <p:spPr>
          <a:xfrm>
            <a:off x="377197" y="828092"/>
            <a:ext cx="8229600" cy="4318000"/>
          </a:xfrm>
          <a:prstGeom prst="rect">
            <a:avLst/>
          </a:prstGeom>
        </p:spPr>
      </p:pic>
    </p:spTree>
    <p:extLst>
      <p:ext uri="{BB962C8B-B14F-4D97-AF65-F5344CB8AC3E}">
        <p14:creationId xmlns:p14="http://schemas.microsoft.com/office/powerpoint/2010/main" val="101793748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26425"/>
          </a:xfrm>
        </p:spPr>
        <p:txBody>
          <a:bodyPr>
            <a:normAutofit fontScale="90000"/>
          </a:bodyPr>
          <a:lstStyle/>
          <a:p>
            <a:pPr algn="ctr"/>
            <a:r>
              <a:rPr lang="en-CA" dirty="0" smtClean="0"/>
              <a:t/>
            </a:r>
            <a:br>
              <a:rPr lang="en-CA" dirty="0" smtClean="0"/>
            </a:br>
            <a:r>
              <a:rPr lang="en-CA" i="1" dirty="0" smtClean="0">
                <a:solidFill>
                  <a:srgbClr val="CCFFCC"/>
                </a:solidFill>
              </a:rPr>
              <a:t>Simultaneous </a:t>
            </a:r>
            <a:r>
              <a:rPr lang="en-CA" i="1" dirty="0">
                <a:solidFill>
                  <a:srgbClr val="CCFFCC"/>
                </a:solidFill>
              </a:rPr>
              <a:t>Programming Service Deletion and Substitution Regulations</a:t>
            </a:r>
            <a:br>
              <a:rPr lang="en-CA" i="1" dirty="0">
                <a:solidFill>
                  <a:srgbClr val="CCFFCC"/>
                </a:solidFill>
              </a:rPr>
            </a:br>
            <a:endParaRPr lang="en-US" i="1" dirty="0">
              <a:solidFill>
                <a:srgbClr val="CCFFCC"/>
              </a:solidFill>
            </a:endParaRPr>
          </a:p>
        </p:txBody>
      </p:sp>
      <p:pic>
        <p:nvPicPr>
          <p:cNvPr id="4" name="Content Placeholder 3" descr="Screen Shot 2017-01-16 at 5.43.41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703" r="-188"/>
          <a:stretch/>
        </p:blipFill>
        <p:spPr>
          <a:xfrm>
            <a:off x="3186334" y="1627188"/>
            <a:ext cx="2796399" cy="4276725"/>
          </a:xfrm>
        </p:spPr>
      </p:pic>
      <p:sp>
        <p:nvSpPr>
          <p:cNvPr id="5" name="TextBox 4"/>
          <p:cNvSpPr txBox="1"/>
          <p:nvPr/>
        </p:nvSpPr>
        <p:spPr>
          <a:xfrm>
            <a:off x="6071861" y="5547669"/>
            <a:ext cx="2471951" cy="461665"/>
          </a:xfrm>
          <a:prstGeom prst="rect">
            <a:avLst/>
          </a:prstGeom>
          <a:noFill/>
        </p:spPr>
        <p:txBody>
          <a:bodyPr wrap="none" rtlCol="0">
            <a:spAutoFit/>
          </a:bodyPr>
          <a:lstStyle/>
          <a:p>
            <a:r>
              <a:rPr lang="en-US" sz="2400" dirty="0" smtClean="0">
                <a:solidFill>
                  <a:schemeClr val="bg1"/>
                </a:solidFill>
              </a:rPr>
              <a:t>P. 196 </a:t>
            </a:r>
            <a:r>
              <a:rPr lang="en-US" sz="2400" dirty="0" smtClean="0">
                <a:solidFill>
                  <a:srgbClr val="FF0000"/>
                </a:solidFill>
              </a:rPr>
              <a:t>Red</a:t>
            </a:r>
            <a:r>
              <a:rPr lang="en-US" sz="2400" dirty="0" smtClean="0">
                <a:solidFill>
                  <a:srgbClr val="CCFFCC"/>
                </a:solidFill>
              </a:rPr>
              <a:t> </a:t>
            </a:r>
            <a:r>
              <a:rPr lang="en-US" sz="2400" dirty="0" smtClean="0">
                <a:solidFill>
                  <a:srgbClr val="FFFFFF"/>
                </a:solidFill>
              </a:rPr>
              <a:t>Book</a:t>
            </a:r>
            <a:endParaRPr lang="en-US" sz="2400" dirty="0">
              <a:solidFill>
                <a:srgbClr val="FFFFFF"/>
              </a:solidFill>
            </a:endParaRPr>
          </a:p>
        </p:txBody>
      </p:sp>
    </p:spTree>
    <p:extLst>
      <p:ext uri="{BB962C8B-B14F-4D97-AF65-F5344CB8AC3E}">
        <p14:creationId xmlns:p14="http://schemas.microsoft.com/office/powerpoint/2010/main" val="116739685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1-16 at 4.58.25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479" r="-91"/>
          <a:stretch/>
        </p:blipFill>
        <p:spPr>
          <a:xfrm>
            <a:off x="1426052" y="244475"/>
            <a:ext cx="6328105" cy="5648325"/>
          </a:xfrm>
        </p:spPr>
      </p:pic>
    </p:spTree>
    <p:extLst>
      <p:ext uri="{BB962C8B-B14F-4D97-AF65-F5344CB8AC3E}">
        <p14:creationId xmlns:p14="http://schemas.microsoft.com/office/powerpoint/2010/main" val="27892726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40061"/>
          </a:xfrm>
        </p:spPr>
        <p:txBody>
          <a:bodyPr/>
          <a:lstStyle/>
          <a:p>
            <a:r>
              <a:rPr lang="en-US" b="1" i="1" dirty="0">
                <a:solidFill>
                  <a:srgbClr val="FFFF00"/>
                </a:solidFill>
              </a:rPr>
              <a:t>Telecommunications Act </a:t>
            </a:r>
            <a:r>
              <a:rPr lang="en-US" i="1" dirty="0">
                <a:solidFill>
                  <a:srgbClr val="FFFFFF"/>
                </a:solidFill>
              </a:rPr>
              <a:t>S</a:t>
            </a:r>
            <a:r>
              <a:rPr lang="en-US" i="1" dirty="0" smtClean="0">
                <a:solidFill>
                  <a:srgbClr val="FFFFFF"/>
                </a:solidFill>
              </a:rPr>
              <a:t>. 7</a:t>
            </a:r>
            <a:endParaRPr lang="en-US" dirty="0"/>
          </a:p>
        </p:txBody>
      </p:sp>
      <p:sp>
        <p:nvSpPr>
          <p:cNvPr id="3" name="Content Placeholder 2"/>
          <p:cNvSpPr>
            <a:spLocks noGrp="1"/>
          </p:cNvSpPr>
          <p:nvPr>
            <p:ph sz="quarter" idx="10"/>
          </p:nvPr>
        </p:nvSpPr>
        <p:spPr>
          <a:xfrm>
            <a:off x="457200" y="840060"/>
            <a:ext cx="8686800" cy="5260385"/>
          </a:xfrm>
        </p:spPr>
        <p:txBody>
          <a:bodyPr>
            <a:normAutofit fontScale="92500"/>
          </a:bodyPr>
          <a:lstStyle/>
          <a:p>
            <a:pPr marL="0" indent="0">
              <a:buNone/>
            </a:pPr>
            <a:r>
              <a:rPr lang="en-CA" sz="2800" dirty="0">
                <a:solidFill>
                  <a:schemeClr val="accent6"/>
                </a:solidFill>
              </a:rPr>
              <a:t>Canadian Telecommunications </a:t>
            </a:r>
            <a:r>
              <a:rPr lang="en-CA" sz="2800" dirty="0" smtClean="0">
                <a:solidFill>
                  <a:schemeClr val="accent6"/>
                </a:solidFill>
              </a:rPr>
              <a:t>Policy </a:t>
            </a:r>
            <a:r>
              <a:rPr lang="en-CA" sz="2800" b="1" dirty="0" smtClean="0">
                <a:solidFill>
                  <a:schemeClr val="accent6"/>
                </a:solidFill>
              </a:rPr>
              <a:t>Objectives</a:t>
            </a:r>
            <a:endParaRPr lang="en-CA" sz="2800" dirty="0">
              <a:solidFill>
                <a:schemeClr val="accent6"/>
              </a:solidFill>
            </a:endParaRPr>
          </a:p>
          <a:p>
            <a:pPr marL="0" indent="0">
              <a:buNone/>
            </a:pPr>
            <a:r>
              <a:rPr lang="en-CA" sz="2800" b="1" dirty="0" smtClean="0">
                <a:solidFill>
                  <a:schemeClr val="bg1"/>
                </a:solidFill>
              </a:rPr>
              <a:t>7.</a:t>
            </a:r>
            <a:r>
              <a:rPr lang="en-CA" sz="2800" dirty="0">
                <a:solidFill>
                  <a:schemeClr val="bg1"/>
                </a:solidFill>
              </a:rPr>
              <a:t> It is hereby affirmed that </a:t>
            </a:r>
            <a:r>
              <a:rPr lang="en-CA" sz="2800" dirty="0">
                <a:solidFill>
                  <a:srgbClr val="FFFF00"/>
                </a:solidFill>
              </a:rPr>
              <a:t>telecommunications performs an essential role in the maintenance of Canada’s identity and sovereignty </a:t>
            </a:r>
            <a:r>
              <a:rPr lang="en-CA" sz="2800" dirty="0">
                <a:solidFill>
                  <a:schemeClr val="bg1"/>
                </a:solidFill>
              </a:rPr>
              <a:t>and that the Canadian telecommunications policy </a:t>
            </a:r>
            <a:r>
              <a:rPr lang="en-CA" sz="2800" dirty="0">
                <a:solidFill>
                  <a:srgbClr val="4BACC6"/>
                </a:solidFill>
              </a:rPr>
              <a:t>has as its objectives</a:t>
            </a:r>
          </a:p>
          <a:p>
            <a:pPr marL="0" lvl="0" indent="0">
              <a:buNone/>
            </a:pPr>
            <a:r>
              <a:rPr lang="en-CA" sz="2800" b="1" dirty="0">
                <a:solidFill>
                  <a:schemeClr val="bg1"/>
                </a:solidFill>
              </a:rPr>
              <a:t>(a)</a:t>
            </a:r>
            <a:r>
              <a:rPr lang="en-CA" sz="2800" dirty="0">
                <a:solidFill>
                  <a:schemeClr val="bg1"/>
                </a:solidFill>
              </a:rPr>
              <a:t> </a:t>
            </a:r>
            <a:r>
              <a:rPr lang="en-CA" sz="2800" dirty="0">
                <a:solidFill>
                  <a:srgbClr val="4BACC6"/>
                </a:solidFill>
              </a:rPr>
              <a:t>to facilitate</a:t>
            </a:r>
            <a:r>
              <a:rPr lang="en-CA" sz="2800" dirty="0">
                <a:solidFill>
                  <a:schemeClr val="bg1"/>
                </a:solidFill>
              </a:rPr>
              <a:t> the orderly development throughout Canada of a telecommunications system </a:t>
            </a:r>
            <a:r>
              <a:rPr lang="en-CA" sz="2800" dirty="0">
                <a:solidFill>
                  <a:srgbClr val="FFFF00"/>
                </a:solidFill>
              </a:rPr>
              <a:t>that</a:t>
            </a:r>
            <a:r>
              <a:rPr lang="en-CA" sz="2800" dirty="0">
                <a:solidFill>
                  <a:schemeClr val="bg1"/>
                </a:solidFill>
              </a:rPr>
              <a:t> serves to </a:t>
            </a:r>
            <a:r>
              <a:rPr lang="en-CA" sz="2800" dirty="0">
                <a:solidFill>
                  <a:srgbClr val="FFFF00"/>
                </a:solidFill>
              </a:rPr>
              <a:t>safeguard, enrich and strengthen the social and economic fabric of Canada and its regions</a:t>
            </a:r>
            <a:r>
              <a:rPr lang="en-CA" sz="2800" dirty="0">
                <a:solidFill>
                  <a:schemeClr val="bg1"/>
                </a:solidFill>
              </a:rPr>
              <a:t>;</a:t>
            </a:r>
          </a:p>
          <a:p>
            <a:pPr marL="0" lvl="0" indent="0">
              <a:buNone/>
            </a:pPr>
            <a:r>
              <a:rPr lang="en-CA" sz="2800" b="1" dirty="0">
                <a:solidFill>
                  <a:schemeClr val="bg1"/>
                </a:solidFill>
              </a:rPr>
              <a:t>(b)</a:t>
            </a:r>
            <a:r>
              <a:rPr lang="en-CA" sz="2800" dirty="0">
                <a:solidFill>
                  <a:schemeClr val="bg1"/>
                </a:solidFill>
              </a:rPr>
              <a:t> </a:t>
            </a:r>
            <a:r>
              <a:rPr lang="en-CA" sz="2800" dirty="0">
                <a:solidFill>
                  <a:srgbClr val="4BACC6"/>
                </a:solidFill>
              </a:rPr>
              <a:t>to rende</a:t>
            </a:r>
            <a:r>
              <a:rPr lang="en-CA" sz="2800" dirty="0">
                <a:solidFill>
                  <a:schemeClr val="bg1"/>
                </a:solidFill>
              </a:rPr>
              <a:t>r </a:t>
            </a:r>
            <a:r>
              <a:rPr lang="en-CA" sz="2800" dirty="0">
                <a:solidFill>
                  <a:srgbClr val="FFFF00"/>
                </a:solidFill>
              </a:rPr>
              <a:t>reliable and affordable telecommunications services of high quality </a:t>
            </a:r>
            <a:r>
              <a:rPr lang="en-CA" sz="2800" dirty="0">
                <a:solidFill>
                  <a:schemeClr val="bg1"/>
                </a:solidFill>
              </a:rPr>
              <a:t>accessible to Canadians in both urban and rural areas in all regions of Canada;</a:t>
            </a:r>
          </a:p>
          <a:p>
            <a:pPr marL="0" lvl="0" indent="0">
              <a:buNone/>
            </a:pPr>
            <a:r>
              <a:rPr lang="en-CA" sz="2800" b="1" dirty="0">
                <a:solidFill>
                  <a:schemeClr val="bg1"/>
                </a:solidFill>
              </a:rPr>
              <a:t>(c)</a:t>
            </a:r>
            <a:r>
              <a:rPr lang="en-CA" sz="2800" dirty="0">
                <a:solidFill>
                  <a:schemeClr val="bg1"/>
                </a:solidFill>
              </a:rPr>
              <a:t> </a:t>
            </a:r>
            <a:r>
              <a:rPr lang="en-CA" sz="2800" dirty="0">
                <a:solidFill>
                  <a:srgbClr val="4BACC6"/>
                </a:solidFill>
              </a:rPr>
              <a:t>to enhance </a:t>
            </a:r>
            <a:r>
              <a:rPr lang="en-CA" sz="2800" dirty="0">
                <a:solidFill>
                  <a:schemeClr val="bg1"/>
                </a:solidFill>
              </a:rPr>
              <a:t>the </a:t>
            </a:r>
            <a:r>
              <a:rPr lang="en-CA" sz="2800" dirty="0">
                <a:solidFill>
                  <a:srgbClr val="FFFF00"/>
                </a:solidFill>
              </a:rPr>
              <a:t>efficiency and competitiveness, at the national and international levels</a:t>
            </a:r>
            <a:r>
              <a:rPr lang="en-CA" sz="2800" dirty="0">
                <a:solidFill>
                  <a:schemeClr val="bg1"/>
                </a:solidFill>
              </a:rPr>
              <a:t>, of Canadian telecommunications;</a:t>
            </a:r>
          </a:p>
          <a:p>
            <a:pPr marL="0" indent="0">
              <a:buNone/>
            </a:pPr>
            <a:endParaRPr lang="en-US" dirty="0"/>
          </a:p>
        </p:txBody>
      </p:sp>
    </p:spTree>
    <p:extLst>
      <p:ext uri="{BB962C8B-B14F-4D97-AF65-F5344CB8AC3E}">
        <p14:creationId xmlns:p14="http://schemas.microsoft.com/office/powerpoint/2010/main" val="341016391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70019"/>
            <a:ext cx="8533046" cy="5640411"/>
          </a:xfrm>
        </p:spPr>
        <p:txBody>
          <a:bodyPr>
            <a:normAutofit fontScale="92500"/>
          </a:bodyPr>
          <a:lstStyle/>
          <a:p>
            <a:pPr marL="0" lvl="0" indent="0">
              <a:buNone/>
            </a:pPr>
            <a:r>
              <a:rPr lang="en-CA" sz="2800" b="1" dirty="0">
                <a:solidFill>
                  <a:schemeClr val="bg1"/>
                </a:solidFill>
              </a:rPr>
              <a:t>(d)</a:t>
            </a:r>
            <a:r>
              <a:rPr lang="en-CA" sz="2800" dirty="0">
                <a:solidFill>
                  <a:schemeClr val="bg1"/>
                </a:solidFill>
              </a:rPr>
              <a:t> </a:t>
            </a:r>
            <a:r>
              <a:rPr lang="en-CA" sz="2800" dirty="0">
                <a:solidFill>
                  <a:srgbClr val="4BACC6"/>
                </a:solidFill>
              </a:rPr>
              <a:t>to promote </a:t>
            </a:r>
            <a:r>
              <a:rPr lang="en-CA" sz="2800" dirty="0">
                <a:solidFill>
                  <a:schemeClr val="bg1"/>
                </a:solidFill>
              </a:rPr>
              <a:t>the </a:t>
            </a:r>
            <a:r>
              <a:rPr lang="en-CA" sz="2800" dirty="0">
                <a:solidFill>
                  <a:srgbClr val="FFFF00"/>
                </a:solidFill>
              </a:rPr>
              <a:t>ownership and control</a:t>
            </a:r>
            <a:r>
              <a:rPr lang="en-CA" sz="2800" dirty="0">
                <a:solidFill>
                  <a:schemeClr val="bg1"/>
                </a:solidFill>
              </a:rPr>
              <a:t> of Canadian carriers </a:t>
            </a:r>
            <a:r>
              <a:rPr lang="en-CA" sz="2800" dirty="0">
                <a:solidFill>
                  <a:srgbClr val="FFFF00"/>
                </a:solidFill>
              </a:rPr>
              <a:t>by Canadians</a:t>
            </a:r>
            <a:r>
              <a:rPr lang="en-CA" sz="2800" dirty="0">
                <a:solidFill>
                  <a:schemeClr val="bg1"/>
                </a:solidFill>
              </a:rPr>
              <a:t>;</a:t>
            </a:r>
          </a:p>
          <a:p>
            <a:pPr marL="0" lvl="0" indent="0">
              <a:buNone/>
            </a:pPr>
            <a:r>
              <a:rPr lang="en-CA" sz="2800" b="1" dirty="0">
                <a:solidFill>
                  <a:schemeClr val="bg1"/>
                </a:solidFill>
              </a:rPr>
              <a:t>(e)</a:t>
            </a:r>
            <a:r>
              <a:rPr lang="en-CA" sz="2800" dirty="0">
                <a:solidFill>
                  <a:schemeClr val="bg1"/>
                </a:solidFill>
              </a:rPr>
              <a:t> </a:t>
            </a:r>
            <a:r>
              <a:rPr lang="en-CA" sz="2800" dirty="0">
                <a:solidFill>
                  <a:srgbClr val="4BACC6"/>
                </a:solidFill>
              </a:rPr>
              <a:t>to promote</a:t>
            </a:r>
            <a:r>
              <a:rPr lang="en-CA" sz="2800" dirty="0">
                <a:solidFill>
                  <a:schemeClr val="bg1"/>
                </a:solidFill>
              </a:rPr>
              <a:t> the use of Canadian transmission facilities for telecommunications within Canada and between Canada and points outside Canada;</a:t>
            </a:r>
          </a:p>
          <a:p>
            <a:pPr marL="0" lvl="0" indent="0">
              <a:buNone/>
            </a:pPr>
            <a:r>
              <a:rPr lang="en-CA" sz="2800" b="1" dirty="0">
                <a:solidFill>
                  <a:schemeClr val="bg1"/>
                </a:solidFill>
              </a:rPr>
              <a:t>(f)</a:t>
            </a:r>
            <a:r>
              <a:rPr lang="en-CA" sz="2800" dirty="0">
                <a:solidFill>
                  <a:schemeClr val="bg1"/>
                </a:solidFill>
              </a:rPr>
              <a:t> </a:t>
            </a:r>
            <a:r>
              <a:rPr lang="en-CA" sz="2800" dirty="0">
                <a:solidFill>
                  <a:srgbClr val="4BACC6"/>
                </a:solidFill>
              </a:rPr>
              <a:t>to foster </a:t>
            </a:r>
            <a:r>
              <a:rPr lang="en-CA" sz="2800" dirty="0">
                <a:solidFill>
                  <a:srgbClr val="FFFF00"/>
                </a:solidFill>
              </a:rPr>
              <a:t>increased reliance on market forces </a:t>
            </a:r>
            <a:r>
              <a:rPr lang="en-CA" sz="2800" dirty="0">
                <a:solidFill>
                  <a:schemeClr val="bg1"/>
                </a:solidFill>
              </a:rPr>
              <a:t>for the provision of telecommunications services and to ensure that regulation, where required, is efficient and effective;</a:t>
            </a:r>
          </a:p>
          <a:p>
            <a:pPr marL="0" lvl="0" indent="0">
              <a:buNone/>
            </a:pPr>
            <a:r>
              <a:rPr lang="en-CA" sz="2800" b="1" dirty="0">
                <a:solidFill>
                  <a:schemeClr val="bg1"/>
                </a:solidFill>
              </a:rPr>
              <a:t>(g)</a:t>
            </a:r>
            <a:r>
              <a:rPr lang="en-CA" sz="2800" dirty="0">
                <a:solidFill>
                  <a:schemeClr val="bg1"/>
                </a:solidFill>
              </a:rPr>
              <a:t> </a:t>
            </a:r>
            <a:r>
              <a:rPr lang="en-CA" sz="2800" dirty="0">
                <a:solidFill>
                  <a:srgbClr val="4BACC6"/>
                </a:solidFill>
              </a:rPr>
              <a:t>to stimulate</a:t>
            </a:r>
            <a:r>
              <a:rPr lang="en-CA" sz="2800" dirty="0">
                <a:solidFill>
                  <a:srgbClr val="FFFF00"/>
                </a:solidFill>
              </a:rPr>
              <a:t> research and development </a:t>
            </a:r>
            <a:r>
              <a:rPr lang="en-CA" sz="2800" dirty="0">
                <a:solidFill>
                  <a:schemeClr val="bg1"/>
                </a:solidFill>
              </a:rPr>
              <a:t>in Canada in the field of telecommunications and to encourage innovation in the provision of telecommunications services;</a:t>
            </a:r>
          </a:p>
          <a:p>
            <a:pPr marL="0" lvl="0" indent="0">
              <a:buNone/>
            </a:pPr>
            <a:r>
              <a:rPr lang="en-CA" sz="2800" b="1" dirty="0">
                <a:solidFill>
                  <a:schemeClr val="bg1"/>
                </a:solidFill>
              </a:rPr>
              <a:t>(h)</a:t>
            </a:r>
            <a:r>
              <a:rPr lang="en-CA" sz="2800" dirty="0">
                <a:solidFill>
                  <a:schemeClr val="bg1"/>
                </a:solidFill>
              </a:rPr>
              <a:t> </a:t>
            </a:r>
            <a:r>
              <a:rPr lang="en-CA" sz="2800" dirty="0">
                <a:solidFill>
                  <a:srgbClr val="4BACC6"/>
                </a:solidFill>
              </a:rPr>
              <a:t>to respond</a:t>
            </a:r>
            <a:r>
              <a:rPr lang="en-CA" sz="2800" dirty="0">
                <a:solidFill>
                  <a:srgbClr val="FFFF00"/>
                </a:solidFill>
              </a:rPr>
              <a:t> to the economic and social requirements</a:t>
            </a:r>
            <a:r>
              <a:rPr lang="en-CA" sz="2800" dirty="0">
                <a:solidFill>
                  <a:schemeClr val="bg1"/>
                </a:solidFill>
              </a:rPr>
              <a:t> of users of telecommunications services; and</a:t>
            </a:r>
          </a:p>
          <a:p>
            <a:pPr marL="0" lvl="0" indent="0">
              <a:buNone/>
            </a:pPr>
            <a:r>
              <a:rPr lang="en-CA" sz="2800" b="1" dirty="0">
                <a:solidFill>
                  <a:schemeClr val="bg1"/>
                </a:solidFill>
              </a:rPr>
              <a:t>(i)</a:t>
            </a:r>
            <a:r>
              <a:rPr lang="en-CA" sz="2800" dirty="0">
                <a:solidFill>
                  <a:schemeClr val="bg1"/>
                </a:solidFill>
              </a:rPr>
              <a:t> </a:t>
            </a:r>
            <a:r>
              <a:rPr lang="en-CA" sz="2800" dirty="0">
                <a:solidFill>
                  <a:srgbClr val="4BACC6"/>
                </a:solidFill>
              </a:rPr>
              <a:t>to contribute </a:t>
            </a:r>
            <a:r>
              <a:rPr lang="en-CA" sz="2800" dirty="0">
                <a:solidFill>
                  <a:srgbClr val="FFFF00"/>
                </a:solidFill>
              </a:rPr>
              <a:t>to the protection of the privacy </a:t>
            </a:r>
            <a:r>
              <a:rPr lang="en-CA" sz="2800" dirty="0">
                <a:solidFill>
                  <a:schemeClr val="bg1"/>
                </a:solidFill>
              </a:rPr>
              <a:t>of persons.</a:t>
            </a:r>
          </a:p>
          <a:p>
            <a:pPr marL="0" indent="0">
              <a:buNone/>
            </a:pPr>
            <a:endParaRPr lang="en-US" dirty="0"/>
          </a:p>
        </p:txBody>
      </p:sp>
    </p:spTree>
    <p:extLst>
      <p:ext uri="{BB962C8B-B14F-4D97-AF65-F5344CB8AC3E}">
        <p14:creationId xmlns:p14="http://schemas.microsoft.com/office/powerpoint/2010/main" val="359613994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12-01 at 3.20.17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246" r="-153"/>
          <a:stretch/>
        </p:blipFill>
        <p:spPr>
          <a:xfrm>
            <a:off x="575531" y="315305"/>
            <a:ext cx="7958191" cy="5549725"/>
          </a:xfrm>
        </p:spPr>
      </p:pic>
    </p:spTree>
    <p:extLst>
      <p:ext uri="{BB962C8B-B14F-4D97-AF65-F5344CB8AC3E}">
        <p14:creationId xmlns:p14="http://schemas.microsoft.com/office/powerpoint/2010/main" val="62328729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104138" y="1659467"/>
            <a:ext cx="6582660" cy="3998485"/>
          </a:xfrm>
        </p:spPr>
        <p:txBody>
          <a:bodyPr>
            <a:normAutofit/>
          </a:bodyPr>
          <a:lstStyle/>
          <a:p>
            <a:pPr marL="0" indent="0">
              <a:buNone/>
            </a:pPr>
            <a:r>
              <a:rPr lang="en-US" sz="9600" dirty="0" smtClean="0">
                <a:solidFill>
                  <a:schemeClr val="bg1"/>
                </a:solidFill>
                <a:latin typeface="American Typewriter"/>
                <a:cs typeface="American Typewriter"/>
              </a:rPr>
              <a:t>News of the Week</a:t>
            </a:r>
            <a:endParaRPr lang="en-US" sz="9600" dirty="0">
              <a:solidFill>
                <a:schemeClr val="bg1"/>
              </a:solidFill>
              <a:latin typeface="American Typewriter"/>
              <a:cs typeface="American Typewriter"/>
            </a:endParaRPr>
          </a:p>
        </p:txBody>
      </p:sp>
    </p:spTree>
    <p:extLst>
      <p:ext uri="{BB962C8B-B14F-4D97-AF65-F5344CB8AC3E}">
        <p14:creationId xmlns:p14="http://schemas.microsoft.com/office/powerpoint/2010/main" val="281811009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338"/>
            <a:ext cx="8229600" cy="1016000"/>
          </a:xfrm>
        </p:spPr>
        <p:txBody>
          <a:bodyPr>
            <a:normAutofit/>
            <a:scene3d>
              <a:camera prst="orthographicFront"/>
              <a:lightRig rig="balanced" dir="t">
                <a:rot lat="0" lon="0" rev="2100000"/>
              </a:lightRig>
            </a:scene3d>
            <a:sp3d extrusionH="57150" prstMaterial="metal">
              <a:bevelT w="38100" h="25400"/>
              <a:contourClr>
                <a:schemeClr val="bg2"/>
              </a:contourClr>
            </a:sp3d>
          </a:bodyPr>
          <a:lstStyle/>
          <a:p>
            <a:r>
              <a:rPr lang="en-US" sz="4800" b="1" dirty="0" smtClean="0">
                <a:ln w="50800"/>
                <a:solidFill>
                  <a:schemeClr val="bg1">
                    <a:shade val="50000"/>
                  </a:schemeClr>
                </a:solidFill>
                <a:latin typeface="+mn-lt"/>
              </a:rPr>
              <a:t>Possible Telecom Priorities</a:t>
            </a:r>
            <a:endParaRPr lang="en-US" sz="4800" b="1" dirty="0">
              <a:ln w="50800"/>
              <a:solidFill>
                <a:schemeClr val="bg1">
                  <a:shade val="50000"/>
                </a:schemeClr>
              </a:solidFill>
              <a:latin typeface="+mn-lt"/>
            </a:endParaRPr>
          </a:p>
        </p:txBody>
      </p:sp>
      <p:sp>
        <p:nvSpPr>
          <p:cNvPr id="3" name="Content Placeholder 2"/>
          <p:cNvSpPr>
            <a:spLocks noGrp="1"/>
          </p:cNvSpPr>
          <p:nvPr>
            <p:ph sz="quarter" idx="10"/>
          </p:nvPr>
        </p:nvSpPr>
        <p:spPr>
          <a:xfrm>
            <a:off x="457200" y="1408134"/>
            <a:ext cx="8686800" cy="4318000"/>
          </a:xfrm>
        </p:spPr>
        <p:txBody>
          <a:bodyPr>
            <a:noAutofit/>
          </a:bodyPr>
          <a:lstStyle/>
          <a:p>
            <a:pPr marL="457200" indent="-457200">
              <a:buAutoNum type="arabicPeriod"/>
            </a:pPr>
            <a:r>
              <a:rPr lang="en-US" sz="6000" b="1" dirty="0" smtClean="0">
                <a:solidFill>
                  <a:schemeClr val="tx2">
                    <a:lumMod val="40000"/>
                    <a:lumOff val="60000"/>
                  </a:schemeClr>
                </a:solidFill>
                <a:latin typeface="Prestige Elite Std Bold"/>
                <a:ea typeface="GB18030 Bitmap"/>
                <a:cs typeface="Prestige Elite Std Bold"/>
              </a:rPr>
              <a:t>Net Neutrality</a:t>
            </a:r>
          </a:p>
          <a:p>
            <a:pPr marL="457200" indent="-457200">
              <a:buAutoNum type="arabicPeriod"/>
            </a:pPr>
            <a:r>
              <a:rPr lang="en-US" sz="6000" b="1" dirty="0" smtClean="0">
                <a:solidFill>
                  <a:schemeClr val="tx2">
                    <a:lumMod val="40000"/>
                    <a:lumOff val="60000"/>
                  </a:schemeClr>
                </a:solidFill>
                <a:latin typeface="Prestige Elite Std Bold"/>
                <a:ea typeface="GB18030 Bitmap"/>
                <a:cs typeface="Prestige Elite Std Bold"/>
              </a:rPr>
              <a:t>Interoperability</a:t>
            </a:r>
          </a:p>
          <a:p>
            <a:pPr marL="457200" indent="-457200">
              <a:buAutoNum type="arabicPeriod"/>
            </a:pPr>
            <a:r>
              <a:rPr lang="en-US" sz="6000" b="1" dirty="0" smtClean="0">
                <a:solidFill>
                  <a:schemeClr val="tx2">
                    <a:lumMod val="40000"/>
                    <a:lumOff val="60000"/>
                  </a:schemeClr>
                </a:solidFill>
                <a:latin typeface="Prestige Elite Std Bold"/>
                <a:ea typeface="GB18030 Bitmap"/>
                <a:cs typeface="Prestige Elite Std Bold"/>
              </a:rPr>
              <a:t>Consumer Protection</a:t>
            </a:r>
            <a:endParaRPr lang="en-US" sz="6000" b="1" dirty="0">
              <a:solidFill>
                <a:schemeClr val="tx2">
                  <a:lumMod val="40000"/>
                  <a:lumOff val="60000"/>
                </a:schemeClr>
              </a:solidFill>
              <a:latin typeface="Prestige Elite Std Bold"/>
              <a:ea typeface="GB18030 Bitmap"/>
              <a:cs typeface="Prestige Elite Std Bold"/>
            </a:endParaRPr>
          </a:p>
        </p:txBody>
      </p:sp>
    </p:spTree>
    <p:extLst>
      <p:ext uri="{BB962C8B-B14F-4D97-AF65-F5344CB8AC3E}">
        <p14:creationId xmlns:p14="http://schemas.microsoft.com/office/powerpoint/2010/main" val="158637583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37"/>
            <a:ext cx="8229600" cy="749594"/>
          </a:xfrm>
        </p:spPr>
        <p:txBody>
          <a:bodyPr>
            <a:normAutofit fontScale="90000"/>
          </a:bodyPr>
          <a:lstStyle/>
          <a:p>
            <a:r>
              <a:rPr lang="en-US" b="1" dirty="0">
                <a:ln w="50800"/>
                <a:solidFill>
                  <a:schemeClr val="bg1">
                    <a:shade val="50000"/>
                  </a:schemeClr>
                </a:solidFill>
              </a:rPr>
              <a:t>Telecom Act basis for net neutrality</a:t>
            </a:r>
            <a:endParaRPr lang="en-US" b="1" dirty="0">
              <a:solidFill>
                <a:srgbClr val="FFFF00"/>
              </a:solidFill>
            </a:endParaRPr>
          </a:p>
        </p:txBody>
      </p:sp>
      <p:sp>
        <p:nvSpPr>
          <p:cNvPr id="3" name="Content Placeholder 2"/>
          <p:cNvSpPr>
            <a:spLocks noGrp="1"/>
          </p:cNvSpPr>
          <p:nvPr>
            <p:ph sz="quarter" idx="10"/>
          </p:nvPr>
        </p:nvSpPr>
        <p:spPr>
          <a:xfrm>
            <a:off x="457200" y="753331"/>
            <a:ext cx="8686800" cy="5165696"/>
          </a:xfrm>
        </p:spPr>
        <p:txBody>
          <a:bodyPr>
            <a:normAutofit/>
          </a:bodyPr>
          <a:lstStyle/>
          <a:p>
            <a:pPr marL="0" indent="0">
              <a:buNone/>
            </a:pPr>
            <a:r>
              <a:rPr lang="en-CA" sz="2900" dirty="0">
                <a:solidFill>
                  <a:srgbClr val="FFFF00"/>
                </a:solidFill>
              </a:rPr>
              <a:t>7. </a:t>
            </a:r>
            <a:r>
              <a:rPr lang="en-CA" sz="2900" dirty="0">
                <a:solidFill>
                  <a:schemeClr val="bg1"/>
                </a:solidFill>
              </a:rPr>
              <a:t>Telecom policy </a:t>
            </a:r>
            <a:r>
              <a:rPr lang="en-CA" sz="2900" dirty="0">
                <a:solidFill>
                  <a:srgbClr val="FF0000"/>
                </a:solidFill>
              </a:rPr>
              <a:t>objectives</a:t>
            </a:r>
          </a:p>
          <a:p>
            <a:pPr marL="0" indent="0">
              <a:buNone/>
            </a:pPr>
            <a:r>
              <a:rPr lang="en-CA" sz="2900" dirty="0">
                <a:solidFill>
                  <a:srgbClr val="FFFF00"/>
                </a:solidFill>
              </a:rPr>
              <a:t>24. </a:t>
            </a:r>
            <a:r>
              <a:rPr lang="en-CA" sz="2900" dirty="0">
                <a:solidFill>
                  <a:schemeClr val="bg1"/>
                </a:solidFill>
              </a:rPr>
              <a:t>Services to be offered under CRTC-approved tariffs</a:t>
            </a:r>
          </a:p>
          <a:p>
            <a:pPr marL="0" indent="0">
              <a:buNone/>
            </a:pPr>
            <a:r>
              <a:rPr lang="en-CA" sz="2900" dirty="0" smtClean="0">
                <a:solidFill>
                  <a:srgbClr val="FFFF00"/>
                </a:solidFill>
              </a:rPr>
              <a:t>27(</a:t>
            </a:r>
            <a:r>
              <a:rPr lang="en-CA" sz="2900" dirty="0">
                <a:solidFill>
                  <a:srgbClr val="FFFF00"/>
                </a:solidFill>
              </a:rPr>
              <a:t>1) </a:t>
            </a:r>
            <a:r>
              <a:rPr lang="en-CA" sz="2900" dirty="0">
                <a:solidFill>
                  <a:schemeClr val="bg1"/>
                </a:solidFill>
              </a:rPr>
              <a:t>Rates to be </a:t>
            </a:r>
            <a:r>
              <a:rPr lang="en-CA" sz="2900" dirty="0">
                <a:solidFill>
                  <a:srgbClr val="FF0000"/>
                </a:solidFill>
              </a:rPr>
              <a:t>just &amp; reasonable</a:t>
            </a:r>
          </a:p>
          <a:p>
            <a:pPr marL="0" indent="0">
              <a:buNone/>
            </a:pPr>
            <a:r>
              <a:rPr lang="en-CA" sz="2900" dirty="0" smtClean="0">
                <a:solidFill>
                  <a:srgbClr val="FFFF00"/>
                </a:solidFill>
              </a:rPr>
              <a:t>27(</a:t>
            </a:r>
            <a:r>
              <a:rPr lang="en-CA" sz="2900" dirty="0">
                <a:solidFill>
                  <a:srgbClr val="FFFF00"/>
                </a:solidFill>
              </a:rPr>
              <a:t>2) </a:t>
            </a:r>
            <a:r>
              <a:rPr lang="en-CA" sz="2900" dirty="0">
                <a:solidFill>
                  <a:srgbClr val="FF0000"/>
                </a:solidFill>
              </a:rPr>
              <a:t>No unjust discrimination </a:t>
            </a:r>
            <a:r>
              <a:rPr lang="en-CA" sz="2900" dirty="0">
                <a:solidFill>
                  <a:schemeClr val="bg1"/>
                </a:solidFill>
              </a:rPr>
              <a:t>against </a:t>
            </a:r>
            <a:r>
              <a:rPr lang="en-CA" sz="2900" dirty="0">
                <a:solidFill>
                  <a:srgbClr val="FF0000"/>
                </a:solidFill>
              </a:rPr>
              <a:t>or undue preferences</a:t>
            </a:r>
            <a:r>
              <a:rPr lang="en-CA" sz="2900" dirty="0">
                <a:solidFill>
                  <a:schemeClr val="bg1"/>
                </a:solidFill>
              </a:rPr>
              <a:t> toward any person</a:t>
            </a:r>
          </a:p>
          <a:p>
            <a:pPr marL="0" indent="0">
              <a:buNone/>
            </a:pPr>
            <a:r>
              <a:rPr lang="en-CA" sz="2900" dirty="0">
                <a:solidFill>
                  <a:srgbClr val="FFFF00"/>
                </a:solidFill>
              </a:rPr>
              <a:t>34. </a:t>
            </a:r>
            <a:r>
              <a:rPr lang="en-CA" sz="2900" dirty="0">
                <a:solidFill>
                  <a:schemeClr val="bg1"/>
                </a:solidFill>
              </a:rPr>
              <a:t>CRTC </a:t>
            </a:r>
            <a:r>
              <a:rPr lang="en-CA" sz="2900" dirty="0">
                <a:solidFill>
                  <a:srgbClr val="FF0000"/>
                </a:solidFill>
              </a:rPr>
              <a:t>forbearance</a:t>
            </a:r>
            <a:r>
              <a:rPr lang="en-CA" sz="2900" dirty="0">
                <a:solidFill>
                  <a:schemeClr val="bg1"/>
                </a:solidFill>
              </a:rPr>
              <a:t> power (to be used, e.g. where competition is sufficient to protect consumers)</a:t>
            </a:r>
          </a:p>
          <a:p>
            <a:pPr marL="0" indent="0">
              <a:buNone/>
            </a:pPr>
            <a:r>
              <a:rPr lang="en-CA" sz="2900" dirty="0">
                <a:solidFill>
                  <a:srgbClr val="FFFF00"/>
                </a:solidFill>
              </a:rPr>
              <a:t>36. </a:t>
            </a:r>
            <a:r>
              <a:rPr lang="en-CA" sz="2900" dirty="0">
                <a:solidFill>
                  <a:schemeClr val="bg1"/>
                </a:solidFill>
              </a:rPr>
              <a:t>Carriers </a:t>
            </a:r>
            <a:r>
              <a:rPr lang="en-CA" sz="2900" dirty="0">
                <a:solidFill>
                  <a:srgbClr val="FF0000"/>
                </a:solidFill>
              </a:rPr>
              <a:t>not to control content </a:t>
            </a:r>
            <a:r>
              <a:rPr lang="en-CA" sz="2900" dirty="0">
                <a:solidFill>
                  <a:schemeClr val="bg1"/>
                </a:solidFill>
              </a:rPr>
              <a:t>or influence meaning of telecoms carried for public</a:t>
            </a:r>
          </a:p>
          <a:p>
            <a:pPr marL="0" indent="0">
              <a:buNone/>
            </a:pPr>
            <a:r>
              <a:rPr lang="en-CA" sz="2900" dirty="0">
                <a:solidFill>
                  <a:srgbClr val="FFFF00"/>
                </a:solidFill>
              </a:rPr>
              <a:t>40. </a:t>
            </a:r>
            <a:r>
              <a:rPr lang="en-CA" sz="2900" dirty="0">
                <a:solidFill>
                  <a:srgbClr val="FF0000"/>
                </a:solidFill>
              </a:rPr>
              <a:t>Interconnection</a:t>
            </a:r>
            <a:r>
              <a:rPr lang="en-CA" sz="2900" dirty="0">
                <a:solidFill>
                  <a:schemeClr val="bg1"/>
                </a:solidFill>
              </a:rPr>
              <a:t> orders</a:t>
            </a:r>
          </a:p>
          <a:p>
            <a:pPr marL="0" indent="0">
              <a:buNone/>
            </a:pPr>
            <a:endParaRPr lang="en-US" dirty="0"/>
          </a:p>
        </p:txBody>
      </p:sp>
    </p:spTree>
    <p:extLst>
      <p:ext uri="{BB962C8B-B14F-4D97-AF65-F5344CB8AC3E}">
        <p14:creationId xmlns:p14="http://schemas.microsoft.com/office/powerpoint/2010/main" val="376550741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335" y="25260"/>
            <a:ext cx="8428465" cy="1266163"/>
          </a:xfrm>
        </p:spPr>
        <p:txBody>
          <a:bodyPr>
            <a:normAutofit/>
          </a:bodyPr>
          <a:lstStyle/>
          <a:p>
            <a:r>
              <a:rPr lang="en-US" b="1" i="1" dirty="0" smtClean="0">
                <a:solidFill>
                  <a:srgbClr val="FFFF00"/>
                </a:solidFill>
              </a:rPr>
              <a:t>Telecommunications </a:t>
            </a:r>
            <a:r>
              <a:rPr lang="en-US" b="1" i="1" dirty="0">
                <a:solidFill>
                  <a:srgbClr val="FFFF00"/>
                </a:solidFill>
              </a:rPr>
              <a:t>Act </a:t>
            </a:r>
            <a:r>
              <a:rPr lang="en-US" i="1" dirty="0" smtClean="0">
                <a:solidFill>
                  <a:srgbClr val="FFFFFF"/>
                </a:solidFill>
              </a:rPr>
              <a:t>S. 27</a:t>
            </a:r>
            <a:endParaRPr lang="en-US" i="1" dirty="0">
              <a:solidFill>
                <a:srgbClr val="FFFFFF"/>
              </a:solidFill>
            </a:endParaRPr>
          </a:p>
        </p:txBody>
      </p:sp>
      <p:sp>
        <p:nvSpPr>
          <p:cNvPr id="3" name="Content Placeholder 2"/>
          <p:cNvSpPr>
            <a:spLocks noGrp="1"/>
          </p:cNvSpPr>
          <p:nvPr>
            <p:ph sz="quarter" idx="10"/>
          </p:nvPr>
        </p:nvSpPr>
        <p:spPr>
          <a:xfrm>
            <a:off x="258335" y="1291424"/>
            <a:ext cx="8885665" cy="4627602"/>
          </a:xfrm>
        </p:spPr>
        <p:txBody>
          <a:bodyPr>
            <a:normAutofit fontScale="92500" lnSpcReduction="10000"/>
          </a:bodyPr>
          <a:lstStyle/>
          <a:p>
            <a:pPr marL="0" indent="0">
              <a:lnSpc>
                <a:spcPct val="90000"/>
              </a:lnSpc>
              <a:buNone/>
            </a:pPr>
            <a:r>
              <a:rPr lang="en-CA" sz="3400" b="1" dirty="0">
                <a:solidFill>
                  <a:srgbClr val="FFFF00"/>
                </a:solidFill>
              </a:rPr>
              <a:t>Just and reasonable rates</a:t>
            </a:r>
            <a:endParaRPr lang="en-CA" sz="3400" dirty="0">
              <a:solidFill>
                <a:srgbClr val="FFFF00"/>
              </a:solidFill>
            </a:endParaRPr>
          </a:p>
          <a:p>
            <a:pPr marL="0" indent="0">
              <a:lnSpc>
                <a:spcPct val="90000"/>
              </a:lnSpc>
              <a:buNone/>
            </a:pPr>
            <a:r>
              <a:rPr lang="en-CA" sz="3400" b="1" dirty="0">
                <a:solidFill>
                  <a:srgbClr val="FFFFFF"/>
                </a:solidFill>
              </a:rPr>
              <a:t>27</a:t>
            </a:r>
            <a:r>
              <a:rPr lang="en-CA" sz="3400" dirty="0">
                <a:solidFill>
                  <a:srgbClr val="FFFFFF"/>
                </a:solidFill>
              </a:rPr>
              <a:t> </a:t>
            </a:r>
            <a:r>
              <a:rPr lang="en-CA" sz="3400" b="1" dirty="0">
                <a:solidFill>
                  <a:srgbClr val="FFFFFF"/>
                </a:solidFill>
              </a:rPr>
              <a:t>(1)</a:t>
            </a:r>
            <a:r>
              <a:rPr lang="en-CA" sz="3400" dirty="0">
                <a:solidFill>
                  <a:srgbClr val="FFFFFF"/>
                </a:solidFill>
              </a:rPr>
              <a:t> Every rate charged by a Canadian carrier for a telecommunications service shall be just and reasonable.</a:t>
            </a:r>
          </a:p>
          <a:p>
            <a:pPr marL="0" indent="0">
              <a:lnSpc>
                <a:spcPct val="90000"/>
              </a:lnSpc>
              <a:buNone/>
            </a:pPr>
            <a:r>
              <a:rPr lang="en-CA" sz="3400" b="1" dirty="0">
                <a:solidFill>
                  <a:srgbClr val="FFFF00"/>
                </a:solidFill>
              </a:rPr>
              <a:t>Unjust discrimination</a:t>
            </a:r>
            <a:endParaRPr lang="en-CA" sz="3400" dirty="0">
              <a:solidFill>
                <a:srgbClr val="FFFF00"/>
              </a:solidFill>
            </a:endParaRPr>
          </a:p>
          <a:p>
            <a:pPr marL="0" indent="0">
              <a:lnSpc>
                <a:spcPct val="90000"/>
              </a:lnSpc>
              <a:buNone/>
            </a:pPr>
            <a:r>
              <a:rPr lang="en-CA" sz="3400" b="1" dirty="0">
                <a:solidFill>
                  <a:schemeClr val="bg1"/>
                </a:solidFill>
              </a:rPr>
              <a:t>(2)</a:t>
            </a:r>
            <a:r>
              <a:rPr lang="en-CA" sz="3400" dirty="0">
                <a:solidFill>
                  <a:schemeClr val="bg1"/>
                </a:solidFill>
              </a:rPr>
              <a:t> No Canadian carrier shall, in relation to the provision of a telecommunications service or the charging of a rate for it, unjustly discriminate or give an undue or unreasonable preference toward any person, including itself, or subject any person to an undue or unreasonable disadvantage.</a:t>
            </a:r>
          </a:p>
          <a:p>
            <a:pPr marL="0" indent="0">
              <a:buNone/>
            </a:pPr>
            <a:endParaRPr lang="en-US" dirty="0"/>
          </a:p>
        </p:txBody>
      </p:sp>
    </p:spTree>
    <p:extLst>
      <p:ext uri="{BB962C8B-B14F-4D97-AF65-F5344CB8AC3E}">
        <p14:creationId xmlns:p14="http://schemas.microsoft.com/office/powerpoint/2010/main" val="154887556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400" b="1" dirty="0" smtClean="0">
                <a:solidFill>
                  <a:srgbClr val="FFFF00"/>
                </a:solidFill>
              </a:rPr>
              <a:t>Zero rating</a:t>
            </a:r>
            <a:endParaRPr lang="en-US" sz="4400" dirty="0">
              <a:solidFill>
                <a:srgbClr val="FFFF00"/>
              </a:solidFill>
            </a:endParaRPr>
          </a:p>
        </p:txBody>
      </p:sp>
      <p:pic>
        <p:nvPicPr>
          <p:cNvPr id="4" name="Content Placeholder 3" descr="Screen Shot 2017-01-31 at 11.02.14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34" r="-134"/>
          <a:stretch/>
        </p:blipFill>
        <p:spPr>
          <a:xfrm>
            <a:off x="457200" y="1016000"/>
            <a:ext cx="8042494" cy="4710134"/>
          </a:xfrm>
        </p:spPr>
      </p:pic>
    </p:spTree>
    <p:extLst>
      <p:ext uri="{BB962C8B-B14F-4D97-AF65-F5344CB8AC3E}">
        <p14:creationId xmlns:p14="http://schemas.microsoft.com/office/powerpoint/2010/main" val="155639894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940069"/>
            <a:ext cx="8229600" cy="4786065"/>
          </a:xfrm>
        </p:spPr>
        <p:txBody>
          <a:bodyPr>
            <a:normAutofit/>
          </a:bodyPr>
          <a:lstStyle/>
          <a:p>
            <a:pPr marL="0" indent="0" algn="ctr">
              <a:buNone/>
            </a:pPr>
            <a:r>
              <a:rPr lang="en-US" sz="16000" dirty="0" smtClean="0">
                <a:solidFill>
                  <a:schemeClr val="accent6">
                    <a:lumMod val="75000"/>
                  </a:schemeClr>
                </a:solidFill>
              </a:rPr>
              <a:t>Internet Rights</a:t>
            </a:r>
            <a:r>
              <a:rPr lang="en-US" sz="16000" dirty="0" smtClean="0">
                <a:solidFill>
                  <a:srgbClr val="FFFF00"/>
                </a:solidFill>
                <a:latin typeface="American Typewriter"/>
                <a:cs typeface="American Typewriter"/>
              </a:rPr>
              <a:t>?</a:t>
            </a:r>
            <a:endParaRPr lang="en-US" sz="16000" dirty="0">
              <a:solidFill>
                <a:srgbClr val="FFFF00"/>
              </a:solidFill>
              <a:latin typeface="American Typewriter"/>
              <a:cs typeface="American Typewriter"/>
            </a:endParaRPr>
          </a:p>
        </p:txBody>
      </p:sp>
    </p:spTree>
    <p:extLst>
      <p:ext uri="{BB962C8B-B14F-4D97-AF65-F5344CB8AC3E}">
        <p14:creationId xmlns:p14="http://schemas.microsoft.com/office/powerpoint/2010/main" val="229166958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1"/>
            <a:ext cx="8599891" cy="6202098"/>
          </a:xfrm>
        </p:spPr>
        <p:txBody>
          <a:bodyPr>
            <a:normAutofit lnSpcReduction="10000"/>
          </a:bodyPr>
          <a:lstStyle/>
          <a:p>
            <a:pPr marL="457200" lvl="0" indent="-457200">
              <a:lnSpc>
                <a:spcPct val="90000"/>
              </a:lnSpc>
              <a:buFont typeface="+mj-lt"/>
              <a:buAutoNum type="arabicPeriod"/>
            </a:pPr>
            <a:r>
              <a:rPr lang="en-CA" b="1" dirty="0">
                <a:solidFill>
                  <a:srgbClr val="FFFFFF"/>
                </a:solidFill>
              </a:rPr>
              <a:t>RECOGNITION AND SAFEGUARDING OF RIGHTS</a:t>
            </a:r>
            <a:endParaRPr lang="en-CA" dirty="0">
              <a:solidFill>
                <a:srgbClr val="FFFFFF"/>
              </a:solidFill>
            </a:endParaRPr>
          </a:p>
          <a:p>
            <a:pPr marL="457200" lvl="0" indent="-457200">
              <a:lnSpc>
                <a:spcPct val="90000"/>
              </a:lnSpc>
              <a:buFont typeface="+mj-lt"/>
              <a:buAutoNum type="arabicPeriod"/>
            </a:pPr>
            <a:r>
              <a:rPr lang="en-CA" b="1" dirty="0">
                <a:solidFill>
                  <a:srgbClr val="FFFF00"/>
                </a:solidFill>
              </a:rPr>
              <a:t>RIGHT TO INTERNET ACCESS</a:t>
            </a:r>
            <a:endParaRPr lang="en-CA" dirty="0">
              <a:solidFill>
                <a:srgbClr val="FFFF00"/>
              </a:solidFill>
            </a:endParaRPr>
          </a:p>
          <a:p>
            <a:pPr marL="457200" lvl="0" indent="-457200">
              <a:lnSpc>
                <a:spcPct val="90000"/>
              </a:lnSpc>
              <a:buFont typeface="+mj-lt"/>
              <a:buAutoNum type="arabicPeriod"/>
            </a:pPr>
            <a:r>
              <a:rPr lang="en-CA" b="1" dirty="0">
                <a:solidFill>
                  <a:srgbClr val="FFFF00"/>
                </a:solidFill>
              </a:rPr>
              <a:t>NET NEUTRALITY</a:t>
            </a:r>
            <a:endParaRPr lang="en-CA" dirty="0">
              <a:solidFill>
                <a:srgbClr val="FFFF00"/>
              </a:solidFill>
            </a:endParaRPr>
          </a:p>
          <a:p>
            <a:pPr marL="457200" lvl="0" indent="-457200">
              <a:lnSpc>
                <a:spcPct val="90000"/>
              </a:lnSpc>
              <a:buFont typeface="+mj-lt"/>
              <a:buAutoNum type="arabicPeriod"/>
            </a:pPr>
            <a:r>
              <a:rPr lang="en-CA" b="1" dirty="0">
                <a:solidFill>
                  <a:srgbClr val="CCFFCC"/>
                </a:solidFill>
              </a:rPr>
              <a:t>PROTECTION OF PERSONAL DATA</a:t>
            </a:r>
            <a:endParaRPr lang="en-CA" dirty="0">
              <a:solidFill>
                <a:srgbClr val="CCFFCC"/>
              </a:solidFill>
            </a:endParaRPr>
          </a:p>
          <a:p>
            <a:pPr marL="457200" lvl="0" indent="-457200">
              <a:lnSpc>
                <a:spcPct val="90000"/>
              </a:lnSpc>
              <a:buFont typeface="+mj-lt"/>
              <a:buAutoNum type="arabicPeriod"/>
            </a:pPr>
            <a:r>
              <a:rPr lang="en-CA" b="1" dirty="0">
                <a:solidFill>
                  <a:srgbClr val="FFFFFF"/>
                </a:solidFill>
              </a:rPr>
              <a:t>THE RIGHT TO INFORMATIONAL SELF-DETERMINATION</a:t>
            </a:r>
            <a:endParaRPr lang="en-CA" dirty="0">
              <a:solidFill>
                <a:srgbClr val="FFFFFF"/>
              </a:solidFill>
            </a:endParaRPr>
          </a:p>
          <a:p>
            <a:pPr marL="457200" lvl="0" indent="-457200">
              <a:lnSpc>
                <a:spcPct val="90000"/>
              </a:lnSpc>
              <a:buFont typeface="+mj-lt"/>
              <a:buAutoNum type="arabicPeriod"/>
            </a:pPr>
            <a:r>
              <a:rPr lang="en-CA" b="1" dirty="0">
                <a:solidFill>
                  <a:srgbClr val="FFFFFF"/>
                </a:solidFill>
              </a:rPr>
              <a:t>INVIOLABILITY OF COMPUTER SYSTEMS AND COMPUTER DOMICILES</a:t>
            </a:r>
            <a:endParaRPr lang="en-CA" dirty="0">
              <a:solidFill>
                <a:srgbClr val="FFFFFF"/>
              </a:solidFill>
            </a:endParaRPr>
          </a:p>
          <a:p>
            <a:pPr marL="457200" lvl="0" indent="-457200">
              <a:lnSpc>
                <a:spcPct val="90000"/>
              </a:lnSpc>
              <a:buFont typeface="+mj-lt"/>
              <a:buAutoNum type="arabicPeriod"/>
            </a:pPr>
            <a:r>
              <a:rPr lang="en-CA" b="1" dirty="0">
                <a:solidFill>
                  <a:srgbClr val="FFFFFF"/>
                </a:solidFill>
              </a:rPr>
              <a:t>AUTOMATED PROCESSING</a:t>
            </a:r>
            <a:endParaRPr lang="en-CA" dirty="0">
              <a:solidFill>
                <a:srgbClr val="FFFFFF"/>
              </a:solidFill>
            </a:endParaRPr>
          </a:p>
          <a:p>
            <a:pPr marL="457200" lvl="0" indent="-457200">
              <a:lnSpc>
                <a:spcPct val="90000"/>
              </a:lnSpc>
              <a:buFont typeface="+mj-lt"/>
              <a:buAutoNum type="arabicPeriod"/>
            </a:pPr>
            <a:r>
              <a:rPr lang="en-CA" b="1" dirty="0">
                <a:solidFill>
                  <a:srgbClr val="FFFFFF"/>
                </a:solidFill>
              </a:rPr>
              <a:t>RIGHT TO ONE’S IDENTITY</a:t>
            </a:r>
            <a:endParaRPr lang="en-CA" dirty="0">
              <a:solidFill>
                <a:srgbClr val="FFFFFF"/>
              </a:solidFill>
            </a:endParaRPr>
          </a:p>
          <a:p>
            <a:pPr marL="457200" lvl="0" indent="-457200">
              <a:lnSpc>
                <a:spcPct val="90000"/>
              </a:lnSpc>
              <a:buFont typeface="+mj-lt"/>
              <a:buAutoNum type="arabicPeriod"/>
            </a:pPr>
            <a:r>
              <a:rPr lang="en-CA" b="1" dirty="0">
                <a:solidFill>
                  <a:srgbClr val="FFFFFF"/>
                </a:solidFill>
              </a:rPr>
              <a:t>ANONIMITY</a:t>
            </a:r>
            <a:endParaRPr lang="en-CA" dirty="0">
              <a:solidFill>
                <a:srgbClr val="FFFFFF"/>
              </a:solidFill>
            </a:endParaRPr>
          </a:p>
          <a:p>
            <a:pPr marL="457200" lvl="0" indent="-457200">
              <a:lnSpc>
                <a:spcPct val="90000"/>
              </a:lnSpc>
              <a:buFont typeface="+mj-lt"/>
              <a:buAutoNum type="arabicPeriod"/>
            </a:pPr>
            <a:r>
              <a:rPr lang="en-CA" b="1" dirty="0">
                <a:solidFill>
                  <a:srgbClr val="FFFFFF"/>
                </a:solidFill>
              </a:rPr>
              <a:t>RIGHT TO BE FORGOTTEN</a:t>
            </a:r>
            <a:endParaRPr lang="en-CA" dirty="0">
              <a:solidFill>
                <a:srgbClr val="FFFFFF"/>
              </a:solidFill>
            </a:endParaRPr>
          </a:p>
          <a:p>
            <a:pPr marL="457200" lvl="0" indent="-457200">
              <a:lnSpc>
                <a:spcPct val="90000"/>
              </a:lnSpc>
              <a:buFont typeface="+mj-lt"/>
              <a:buAutoNum type="arabicPeriod"/>
            </a:pPr>
            <a:r>
              <a:rPr lang="en-CA" b="1" dirty="0">
                <a:solidFill>
                  <a:srgbClr val="CCFFCC"/>
                </a:solidFill>
              </a:rPr>
              <a:t>RIGHTS AND SAFEGUARDS OF PEOPLE ON PLATFORMS</a:t>
            </a:r>
            <a:endParaRPr lang="en-CA" dirty="0">
              <a:solidFill>
                <a:srgbClr val="CCFFCC"/>
              </a:solidFill>
            </a:endParaRPr>
          </a:p>
          <a:p>
            <a:pPr marL="457200" lvl="0" indent="-457200">
              <a:lnSpc>
                <a:spcPct val="90000"/>
              </a:lnSpc>
              <a:buFont typeface="+mj-lt"/>
              <a:buAutoNum type="arabicPeriod"/>
            </a:pPr>
            <a:r>
              <a:rPr lang="en-CA" b="1" dirty="0">
                <a:solidFill>
                  <a:srgbClr val="CCFFCC"/>
                </a:solidFill>
              </a:rPr>
              <a:t>NETWORK SECURITY</a:t>
            </a:r>
            <a:endParaRPr lang="en-CA" dirty="0">
              <a:solidFill>
                <a:srgbClr val="CCFFCC"/>
              </a:solidFill>
            </a:endParaRPr>
          </a:p>
          <a:p>
            <a:pPr marL="457200" lvl="0" indent="-457200">
              <a:lnSpc>
                <a:spcPct val="90000"/>
              </a:lnSpc>
              <a:buFont typeface="+mj-lt"/>
              <a:buAutoNum type="arabicPeriod"/>
            </a:pPr>
            <a:r>
              <a:rPr lang="en-CA" b="1" dirty="0">
                <a:solidFill>
                  <a:schemeClr val="bg1"/>
                </a:solidFill>
              </a:rPr>
              <a:t>RIGHT TO EDUCATION</a:t>
            </a:r>
            <a:endParaRPr lang="en-CA" dirty="0">
              <a:solidFill>
                <a:schemeClr val="bg1"/>
              </a:solidFill>
            </a:endParaRPr>
          </a:p>
          <a:p>
            <a:pPr marL="457200" lvl="0" indent="-457200">
              <a:lnSpc>
                <a:spcPct val="90000"/>
              </a:lnSpc>
              <a:buFont typeface="+mj-lt"/>
              <a:buAutoNum type="arabicPeriod"/>
            </a:pPr>
            <a:r>
              <a:rPr lang="en-CA" b="1" dirty="0">
                <a:solidFill>
                  <a:srgbClr val="FFFF00"/>
                </a:solidFill>
              </a:rPr>
              <a:t>CRITERIA FOR INTERNET GOVERNANCE</a:t>
            </a:r>
            <a:endParaRPr lang="en-CA" dirty="0">
              <a:solidFill>
                <a:srgbClr val="FFFF00"/>
              </a:solidFill>
            </a:endParaRPr>
          </a:p>
          <a:p>
            <a:pPr marL="0" indent="0">
              <a:buNone/>
            </a:pPr>
            <a:endParaRPr lang="en-US" dirty="0"/>
          </a:p>
        </p:txBody>
      </p:sp>
    </p:spTree>
    <p:extLst>
      <p:ext uri="{BB962C8B-B14F-4D97-AF65-F5344CB8AC3E}">
        <p14:creationId xmlns:p14="http://schemas.microsoft.com/office/powerpoint/2010/main" val="268808797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968"/>
            <a:ext cx="8229600" cy="1016000"/>
          </a:xfrm>
        </p:spPr>
        <p:txBody>
          <a:bodyPr>
            <a:normAutofit/>
          </a:bodyPr>
          <a:lstStyle/>
          <a:p>
            <a:pPr algn="ctr"/>
            <a:r>
              <a:rPr lang="en-US" sz="4400" b="1" dirty="0" smtClean="0">
                <a:solidFill>
                  <a:srgbClr val="FFFF00"/>
                </a:solidFill>
              </a:rPr>
              <a:t>What about this?</a:t>
            </a:r>
            <a:endParaRPr lang="en-US" sz="4400" b="1" dirty="0">
              <a:solidFill>
                <a:srgbClr val="FFFF00"/>
              </a:solidFill>
            </a:endParaRPr>
          </a:p>
        </p:txBody>
      </p:sp>
      <p:pic>
        <p:nvPicPr>
          <p:cNvPr id="4" name="Content Placeholder 3" descr="Screen Shot 2017-01-31 at 3.35.30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422" r="-424" b="2277"/>
          <a:stretch/>
        </p:blipFill>
        <p:spPr>
          <a:xfrm>
            <a:off x="1889125" y="1041401"/>
            <a:ext cx="5365750" cy="4768850"/>
          </a:xfrm>
        </p:spPr>
      </p:pic>
    </p:spTree>
    <p:extLst>
      <p:ext uri="{BB962C8B-B14F-4D97-AF65-F5344CB8AC3E}">
        <p14:creationId xmlns:p14="http://schemas.microsoft.com/office/powerpoint/2010/main" val="30178894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490036"/>
            <a:ext cx="8229600" cy="5236098"/>
          </a:xfrm>
        </p:spPr>
        <p:txBody>
          <a:bodyPr>
            <a:normAutofit/>
          </a:bodyPr>
          <a:lstStyle/>
          <a:p>
            <a:pPr marL="0" indent="0" algn="ctr">
              <a:buNone/>
            </a:pPr>
            <a:r>
              <a:rPr lang="en-US" sz="20000" dirty="0" smtClean="0">
                <a:solidFill>
                  <a:srgbClr val="4BACC6"/>
                </a:solidFill>
                <a:latin typeface="Comic Sans MS"/>
                <a:cs typeface="Comic Sans MS"/>
              </a:rPr>
              <a:t>Other Stuff</a:t>
            </a:r>
            <a:endParaRPr lang="en-US" sz="20000" dirty="0">
              <a:solidFill>
                <a:srgbClr val="4BACC6"/>
              </a:solidFill>
              <a:latin typeface="Comic Sans MS"/>
              <a:cs typeface="Comic Sans MS"/>
            </a:endParaRPr>
          </a:p>
        </p:txBody>
      </p:sp>
    </p:spTree>
    <p:extLst>
      <p:ext uri="{BB962C8B-B14F-4D97-AF65-F5344CB8AC3E}">
        <p14:creationId xmlns:p14="http://schemas.microsoft.com/office/powerpoint/2010/main" val="118790752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res.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522" r="-250"/>
          <a:stretch/>
        </p:blipFill>
        <p:spPr>
          <a:xfrm>
            <a:off x="1938938" y="380029"/>
            <a:ext cx="5461264" cy="5419350"/>
          </a:xfrm>
        </p:spPr>
      </p:pic>
    </p:spTree>
    <p:extLst>
      <p:ext uri="{BB962C8B-B14F-4D97-AF65-F5344CB8AC3E}">
        <p14:creationId xmlns:p14="http://schemas.microsoft.com/office/powerpoint/2010/main" val="381037592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525"/>
            <a:ext cx="8229600" cy="1016000"/>
          </a:xfrm>
        </p:spPr>
        <p:txBody>
          <a:bodyPr>
            <a:normAutofit/>
          </a:bodyPr>
          <a:lstStyle/>
          <a:p>
            <a:r>
              <a:rPr lang="en-US" sz="4800" b="1" dirty="0" smtClean="0">
                <a:solidFill>
                  <a:schemeClr val="bg1"/>
                </a:solidFill>
                <a:latin typeface="+mn-lt"/>
              </a:rPr>
              <a:t>    Everyone is a </a:t>
            </a:r>
            <a:r>
              <a:rPr lang="en-US" sz="4800" b="1" dirty="0" smtClean="0">
                <a:solidFill>
                  <a:schemeClr val="accent5"/>
                </a:solidFill>
                <a:latin typeface="+mn-lt"/>
              </a:rPr>
              <a:t>creator</a:t>
            </a:r>
            <a:r>
              <a:rPr lang="en-US" sz="4800" b="1" dirty="0" smtClean="0">
                <a:solidFill>
                  <a:srgbClr val="FFFF00"/>
                </a:solidFill>
                <a:latin typeface="+mn-lt"/>
              </a:rPr>
              <a:t>?</a:t>
            </a:r>
            <a:endParaRPr lang="en-US" sz="4800" b="1" dirty="0">
              <a:solidFill>
                <a:srgbClr val="FFFF00"/>
              </a:solidFill>
              <a:latin typeface="+mn-lt"/>
            </a:endParaRPr>
          </a:p>
        </p:txBody>
      </p:sp>
      <p:sp>
        <p:nvSpPr>
          <p:cNvPr id="3" name="Content Placeholder 2"/>
          <p:cNvSpPr>
            <a:spLocks noGrp="1"/>
          </p:cNvSpPr>
          <p:nvPr>
            <p:ph sz="quarter" idx="10"/>
          </p:nvPr>
        </p:nvSpPr>
        <p:spPr>
          <a:xfrm>
            <a:off x="254001" y="1430104"/>
            <a:ext cx="8652932" cy="4477760"/>
          </a:xfrm>
        </p:spPr>
        <p:txBody>
          <a:bodyPr>
            <a:noAutofit/>
          </a:bodyPr>
          <a:lstStyle/>
          <a:p>
            <a:pPr marL="0" indent="0">
              <a:buNone/>
            </a:pPr>
            <a:r>
              <a:rPr lang="en-US" sz="7200" b="1" dirty="0" smtClean="0">
                <a:solidFill>
                  <a:srgbClr val="008000"/>
                </a:solidFill>
                <a:latin typeface="American Typewriter"/>
                <a:cs typeface="American Typewriter"/>
              </a:rPr>
              <a:t>  </a:t>
            </a:r>
            <a:r>
              <a:rPr lang="en-US" sz="7200" b="1" dirty="0" smtClean="0">
                <a:solidFill>
                  <a:srgbClr val="FFFF00"/>
                </a:solidFill>
                <a:latin typeface="American Typewriter"/>
                <a:cs typeface="American Typewriter"/>
              </a:rPr>
              <a:t>Should there be </a:t>
            </a:r>
            <a:r>
              <a:rPr lang="en-US" sz="7200" b="1" dirty="0">
                <a:solidFill>
                  <a:srgbClr val="FFFF00"/>
                </a:solidFill>
                <a:latin typeface="American Typewriter"/>
                <a:cs typeface="American Typewriter"/>
              </a:rPr>
              <a:t>a    </a:t>
            </a:r>
          </a:p>
          <a:p>
            <a:pPr marL="0" indent="0">
              <a:buNone/>
            </a:pPr>
            <a:r>
              <a:rPr lang="en-US" sz="7200" b="1" dirty="0">
                <a:solidFill>
                  <a:srgbClr val="0000FF"/>
                </a:solidFill>
                <a:latin typeface="American Typewriter"/>
                <a:cs typeface="American Typewriter"/>
              </a:rPr>
              <a:t>  </a:t>
            </a:r>
            <a:r>
              <a:rPr lang="en-US" sz="7200" b="1" dirty="0" smtClean="0">
                <a:solidFill>
                  <a:srgbClr val="0000FF"/>
                </a:solidFill>
                <a:latin typeface="American Typewriter"/>
                <a:cs typeface="American Typewriter"/>
              </a:rPr>
              <a:t> FREEDOM </a:t>
            </a:r>
            <a:r>
              <a:rPr lang="en-US" sz="7200" b="1" dirty="0">
                <a:solidFill>
                  <a:srgbClr val="800000"/>
                </a:solidFill>
                <a:latin typeface="American Typewriter"/>
                <a:cs typeface="American Typewriter"/>
              </a:rPr>
              <a:t>TO</a:t>
            </a:r>
          </a:p>
          <a:p>
            <a:pPr marL="0" indent="0">
              <a:buNone/>
            </a:pPr>
            <a:r>
              <a:rPr lang="en-US" sz="7200" b="1" dirty="0" err="1" smtClean="0">
                <a:solidFill>
                  <a:srgbClr val="660066"/>
                </a:solidFill>
                <a:latin typeface="American Typewriter"/>
                <a:cs typeface="American Typewriter"/>
              </a:rPr>
              <a:t>C</a:t>
            </a:r>
            <a:r>
              <a:rPr lang="en-US" sz="7200" b="1" dirty="0" err="1" smtClean="0">
                <a:solidFill>
                  <a:srgbClr val="FFFF00"/>
                </a:solidFill>
                <a:latin typeface="American Typewriter"/>
                <a:cs typeface="American Typewriter"/>
              </a:rPr>
              <a:t>R</a:t>
            </a:r>
            <a:r>
              <a:rPr lang="en-US" sz="7200" b="1" dirty="0" err="1" smtClean="0">
                <a:solidFill>
                  <a:schemeClr val="accent5"/>
                </a:solidFill>
                <a:latin typeface="American Typewriter"/>
                <a:cs typeface="American Typewriter"/>
              </a:rPr>
              <a:t>E</a:t>
            </a:r>
            <a:r>
              <a:rPr lang="en-US" sz="7200" b="1" dirty="0" err="1" smtClean="0">
                <a:solidFill>
                  <a:srgbClr val="008000"/>
                </a:solidFill>
                <a:latin typeface="American Typewriter"/>
                <a:cs typeface="American Typewriter"/>
              </a:rPr>
              <a:t>A</a:t>
            </a:r>
            <a:r>
              <a:rPr lang="en-US" sz="7200" b="1" dirty="0" err="1" smtClean="0">
                <a:solidFill>
                  <a:srgbClr val="FF0000"/>
                </a:solidFill>
                <a:latin typeface="American Typewriter"/>
                <a:cs typeface="American Typewriter"/>
              </a:rPr>
              <a:t>t</a:t>
            </a:r>
            <a:r>
              <a:rPr lang="en-US" sz="7200" b="1" dirty="0" err="1" smtClean="0">
                <a:solidFill>
                  <a:srgbClr val="FF6600"/>
                </a:solidFill>
                <a:latin typeface="American Typewriter"/>
                <a:cs typeface="American Typewriter"/>
              </a:rPr>
              <a:t>E</a:t>
            </a:r>
            <a:r>
              <a:rPr lang="en-US" sz="7200" b="1" dirty="0">
                <a:solidFill>
                  <a:srgbClr val="3366FF"/>
                </a:solidFill>
                <a:latin typeface="American Typewriter"/>
                <a:cs typeface="American Typewriter"/>
              </a:rPr>
              <a:t>/</a:t>
            </a:r>
            <a:r>
              <a:rPr lang="en-US" sz="7200" b="1" dirty="0" smtClean="0">
                <a:solidFill>
                  <a:schemeClr val="accent5"/>
                </a:solidFill>
                <a:latin typeface="American Typewriter"/>
                <a:cs typeface="American Typewriter"/>
              </a:rPr>
              <a:t>REMIX</a:t>
            </a:r>
            <a:r>
              <a:rPr lang="en-US" sz="7200" b="1" dirty="0" smtClean="0">
                <a:solidFill>
                  <a:schemeClr val="bg1"/>
                </a:solidFill>
                <a:latin typeface="American Typewriter"/>
                <a:cs typeface="American Typewriter"/>
                <a:sym typeface="Wingdings"/>
              </a:rPr>
              <a:t>?</a:t>
            </a:r>
            <a:endParaRPr lang="en-US" sz="7200" dirty="0">
              <a:solidFill>
                <a:schemeClr val="bg1"/>
              </a:solidFill>
            </a:endParaRPr>
          </a:p>
        </p:txBody>
      </p:sp>
    </p:spTree>
    <p:extLst>
      <p:ext uri="{BB962C8B-B14F-4D97-AF65-F5344CB8AC3E}">
        <p14:creationId xmlns:p14="http://schemas.microsoft.com/office/powerpoint/2010/main" val="83034851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1748964"/>
            <a:ext cx="8548661" cy="3977169"/>
          </a:xfrm>
        </p:spPr>
        <p:txBody>
          <a:bodyPr>
            <a:normAutofit/>
          </a:bodyPr>
          <a:lstStyle/>
          <a:p>
            <a:pPr marL="0" indent="0" algn="ctr">
              <a:buNone/>
            </a:pPr>
            <a:r>
              <a:rPr lang="en-US" sz="1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Yours?</a:t>
            </a:r>
            <a:endParaRPr lang="en-US" sz="14500" dirty="0"/>
          </a:p>
        </p:txBody>
      </p:sp>
    </p:spTree>
    <p:extLst>
      <p:ext uri="{BB962C8B-B14F-4D97-AF65-F5344CB8AC3E}">
        <p14:creationId xmlns:p14="http://schemas.microsoft.com/office/powerpoint/2010/main" val="256890499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11-29 at 3.00.09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524" r="-368"/>
          <a:stretch/>
        </p:blipFill>
        <p:spPr>
          <a:xfrm>
            <a:off x="1013979" y="280020"/>
            <a:ext cx="7068790" cy="5613147"/>
          </a:xfrm>
        </p:spPr>
      </p:pic>
    </p:spTree>
    <p:extLst>
      <p:ext uri="{BB962C8B-B14F-4D97-AF65-F5344CB8AC3E}">
        <p14:creationId xmlns:p14="http://schemas.microsoft.com/office/powerpoint/2010/main" val="251554578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12-01 at 11.40.18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262" r="-123"/>
          <a:stretch/>
        </p:blipFill>
        <p:spPr>
          <a:xfrm>
            <a:off x="597116" y="530039"/>
            <a:ext cx="8015957" cy="5382972"/>
          </a:xfrm>
        </p:spPr>
      </p:pic>
    </p:spTree>
    <p:extLst>
      <p:ext uri="{BB962C8B-B14F-4D97-AF65-F5344CB8AC3E}">
        <p14:creationId xmlns:p14="http://schemas.microsoft.com/office/powerpoint/2010/main" val="412229212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1-11 at 12.12.49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220" b="437"/>
          <a:stretch/>
        </p:blipFill>
        <p:spPr>
          <a:xfrm>
            <a:off x="457200" y="508000"/>
            <a:ext cx="8229600" cy="5147733"/>
          </a:xfrm>
        </p:spPr>
      </p:pic>
    </p:spTree>
    <p:extLst>
      <p:ext uri="{BB962C8B-B14F-4D97-AF65-F5344CB8AC3E}">
        <p14:creationId xmlns:p14="http://schemas.microsoft.com/office/powerpoint/2010/main" val="299922632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2-28 at 11.35.23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260" r="652"/>
          <a:stretch/>
        </p:blipFill>
        <p:spPr>
          <a:xfrm>
            <a:off x="1079500" y="365125"/>
            <a:ext cx="6921500" cy="5360988"/>
          </a:xfrm>
        </p:spPr>
      </p:pic>
    </p:spTree>
    <p:extLst>
      <p:ext uri="{BB962C8B-B14F-4D97-AF65-F5344CB8AC3E}">
        <p14:creationId xmlns:p14="http://schemas.microsoft.com/office/powerpoint/2010/main" val="275590597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767"/>
            <a:ext cx="8229600" cy="1016000"/>
          </a:xfrm>
        </p:spPr>
        <p:txBody>
          <a:bodyPr/>
          <a:lstStyle/>
          <a:p>
            <a:r>
              <a:rPr lang="en-US" b="1" dirty="0" smtClean="0">
                <a:solidFill>
                  <a:srgbClr val="FFFFFF"/>
                </a:solidFill>
                <a:latin typeface="+mn-lt"/>
              </a:rPr>
              <a:t> </a:t>
            </a:r>
            <a:r>
              <a:rPr lang="en-US" b="1" dirty="0" smtClean="0">
                <a:solidFill>
                  <a:srgbClr val="FFFF00"/>
                </a:solidFill>
                <a:latin typeface="+mn-lt"/>
              </a:rPr>
              <a:t>And someday</a:t>
            </a:r>
            <a:r>
              <a:rPr lang="en-US" b="1" dirty="0" smtClean="0">
                <a:solidFill>
                  <a:srgbClr val="FFFFFF"/>
                </a:solidFill>
                <a:latin typeface="+mn-lt"/>
              </a:rPr>
              <a:t>?</a:t>
            </a:r>
            <a:r>
              <a:rPr lang="en-US" b="1" dirty="0" smtClean="0">
                <a:solidFill>
                  <a:srgbClr val="FFFF00"/>
                </a:solidFill>
                <a:latin typeface="+mn-lt"/>
              </a:rPr>
              <a:t>…</a:t>
            </a:r>
            <a:endParaRPr lang="en-US" b="1" dirty="0">
              <a:solidFill>
                <a:srgbClr val="FFFF00"/>
              </a:solidFill>
              <a:latin typeface="+mn-lt"/>
            </a:endParaRPr>
          </a:p>
        </p:txBody>
      </p:sp>
      <p:pic>
        <p:nvPicPr>
          <p:cNvPr id="4" name="Content Placeholder 3" descr="Screen Shot 2014-08-09 at 4.08.14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254" r="-407"/>
          <a:stretch/>
        </p:blipFill>
        <p:spPr>
          <a:xfrm>
            <a:off x="592827" y="971826"/>
            <a:ext cx="7939313" cy="4696325"/>
          </a:xfrm>
        </p:spPr>
      </p:pic>
      <p:sp>
        <p:nvSpPr>
          <p:cNvPr id="3" name="Rectangle 2"/>
          <p:cNvSpPr/>
          <p:nvPr/>
        </p:nvSpPr>
        <p:spPr>
          <a:xfrm>
            <a:off x="592827" y="5668151"/>
            <a:ext cx="8457159" cy="584776"/>
          </a:xfrm>
          <a:prstGeom prst="rect">
            <a:avLst/>
          </a:prstGeom>
        </p:spPr>
        <p:txBody>
          <a:bodyPr wrap="square">
            <a:spAutoFit/>
          </a:bodyPr>
          <a:lstStyle/>
          <a:p>
            <a:r>
              <a:rPr lang="en-US" sz="1400" dirty="0">
                <a:solidFill>
                  <a:prstClr val="black"/>
                </a:solidFill>
                <a:latin typeface="Arial"/>
                <a:hlinkClick r:id="rId3"/>
              </a:rPr>
              <a:t>http://motherboard.vice.com/read/we-need-a-legal-framework-for-biohacking-our-</a:t>
            </a:r>
            <a:r>
              <a:rPr lang="en-US" sz="1400" dirty="0" smtClean="0">
                <a:solidFill>
                  <a:prstClr val="black"/>
                </a:solidFill>
                <a:latin typeface="Arial"/>
                <a:hlinkClick r:id="rId3"/>
              </a:rPr>
              <a:t>brains</a:t>
            </a:r>
            <a:endParaRPr lang="en-US" sz="1400" dirty="0" smtClean="0">
              <a:solidFill>
                <a:prstClr val="black"/>
              </a:solidFill>
              <a:latin typeface="Arial"/>
            </a:endParaRPr>
          </a:p>
          <a:p>
            <a:endParaRPr lang="en-US" dirty="0">
              <a:solidFill>
                <a:prstClr val="black"/>
              </a:solidFill>
              <a:latin typeface="Arial"/>
            </a:endParaRPr>
          </a:p>
        </p:txBody>
      </p:sp>
    </p:spTree>
    <p:extLst>
      <p:ext uri="{BB962C8B-B14F-4D97-AF65-F5344CB8AC3E}">
        <p14:creationId xmlns:p14="http://schemas.microsoft.com/office/powerpoint/2010/main" val="394891460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12-01 at 9.25.59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r="-420"/>
          <a:stretch/>
        </p:blipFill>
        <p:spPr>
          <a:xfrm>
            <a:off x="846751" y="282176"/>
            <a:ext cx="7552655" cy="5588879"/>
          </a:xfrm>
        </p:spPr>
      </p:pic>
    </p:spTree>
    <p:extLst>
      <p:ext uri="{BB962C8B-B14F-4D97-AF65-F5344CB8AC3E}">
        <p14:creationId xmlns:p14="http://schemas.microsoft.com/office/powerpoint/2010/main" val="3959542144"/>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rmAutofit/>
          </a:bodyPr>
          <a:lstStyle/>
          <a:p>
            <a:pPr marL="0" indent="0">
              <a:buNone/>
            </a:pPr>
            <a:r>
              <a:rPr lang="en-US" sz="8800" dirty="0" smtClean="0">
                <a:solidFill>
                  <a:srgbClr val="FFFFFF"/>
                </a:solidFill>
              </a:rPr>
              <a:t>QUESTIONS? DISCUSSION?</a:t>
            </a:r>
            <a:endParaRPr lang="en-US" sz="8800" dirty="0">
              <a:solidFill>
                <a:srgbClr val="FFFFFF"/>
              </a:solidFill>
            </a:endParaRPr>
          </a:p>
        </p:txBody>
      </p:sp>
    </p:spTree>
    <p:extLst>
      <p:ext uri="{BB962C8B-B14F-4D97-AF65-F5344CB8AC3E}">
        <p14:creationId xmlns:p14="http://schemas.microsoft.com/office/powerpoint/2010/main" val="33870619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smtClean="0">
                <a:solidFill>
                  <a:srgbClr val="FFFF00"/>
                </a:solidFill>
              </a:rPr>
              <a:t>Pause</a:t>
            </a:r>
            <a:endParaRPr lang="en-US" sz="9600" b="1" dirty="0">
              <a:solidFill>
                <a:srgbClr val="FFFF00"/>
              </a:solidFill>
            </a:endParaRPr>
          </a:p>
        </p:txBody>
      </p:sp>
      <p:pic>
        <p:nvPicPr>
          <p:cNvPr id="4" name="Content Placeholder 3" descr="Crystal_Project_pause-queue.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729" r="296"/>
          <a:stretch/>
        </p:blipFill>
        <p:spPr>
          <a:xfrm>
            <a:off x="2556609" y="1550988"/>
            <a:ext cx="4090574" cy="4175125"/>
          </a:xfrm>
        </p:spPr>
      </p:pic>
    </p:spTree>
    <p:extLst>
      <p:ext uri="{BB962C8B-B14F-4D97-AF65-F5344CB8AC3E}">
        <p14:creationId xmlns:p14="http://schemas.microsoft.com/office/powerpoint/2010/main" val="1643842956"/>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170"/>
            <a:ext cx="9144000" cy="1361964"/>
          </a:xfrm>
        </p:spPr>
        <p:txBody>
          <a:bodyPr>
            <a:normAutofit/>
          </a:bodyPr>
          <a:lstStyle/>
          <a:p>
            <a:pPr algn="ctr"/>
            <a:r>
              <a:rPr lang="en-US" sz="4400" b="1" dirty="0" smtClean="0">
                <a:solidFill>
                  <a:srgbClr val="FFFF00"/>
                </a:solidFill>
              </a:rPr>
              <a:t>Start </a:t>
            </a:r>
            <a:r>
              <a:rPr lang="en-US" sz="4400" b="1" dirty="0" smtClean="0">
                <a:solidFill>
                  <a:srgbClr val="FF0000"/>
                </a:solidFill>
              </a:rPr>
              <a:t> </a:t>
            </a:r>
            <a:r>
              <a:rPr lang="en-US" sz="4400" b="1" dirty="0" smtClean="0">
                <a:solidFill>
                  <a:srgbClr val="FF0000"/>
                </a:solidFill>
                <a:sym typeface="Wingdings"/>
              </a:rPr>
              <a:t> </a:t>
            </a:r>
            <a:endParaRPr lang="en-US" sz="4400" b="1" dirty="0">
              <a:solidFill>
                <a:srgbClr val="FF0000"/>
              </a:solidFill>
            </a:endParaRPr>
          </a:p>
        </p:txBody>
      </p:sp>
      <p:pic>
        <p:nvPicPr>
          <p:cNvPr id="4" name="Content Placeholder 3" descr="F1_start_light_sequence_animation.gif"/>
          <p:cNvPicPr>
            <a:picLocks noGrp="1" noChangeAspect="1"/>
          </p:cNvPicPr>
          <p:nvPr>
            <p:ph sz="quarter" idx="10"/>
          </p:nvPr>
        </p:nvPicPr>
        <p:blipFill>
          <a:blip r:embed="rId2">
            <a:extLst>
              <a:ext uri="{28A0092B-C50C-407E-A947-70E740481C1C}">
                <a14:useLocalDpi xmlns:a14="http://schemas.microsoft.com/office/drawing/2010/main" val="0"/>
              </a:ext>
            </a:extLst>
          </a:blip>
          <a:srcRect l="-31953" r="-31953"/>
          <a:stretch>
            <a:fillRect/>
          </a:stretch>
        </p:blipFill>
        <p:spPr/>
      </p:pic>
    </p:spTree>
    <p:extLst>
      <p:ext uri="{BB962C8B-B14F-4D97-AF65-F5344CB8AC3E}">
        <p14:creationId xmlns:p14="http://schemas.microsoft.com/office/powerpoint/2010/main" val="37320745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3" y="326593"/>
            <a:ext cx="8990077" cy="1016000"/>
          </a:xfrm>
        </p:spPr>
        <p:txBody>
          <a:bodyPr/>
          <a:lstStyle/>
          <a:p>
            <a:pPr algn="ctr"/>
            <a:r>
              <a:rPr lang="en-US" dirty="0" smtClean="0"/>
              <a:t> </a:t>
            </a:r>
            <a:r>
              <a:rPr lang="en-US" b="1" dirty="0" smtClean="0">
                <a:solidFill>
                  <a:srgbClr val="FFFF00"/>
                </a:solidFill>
                <a:latin typeface="+mn-lt"/>
              </a:rPr>
              <a:t>A MATTER OF PERSPECTIVE</a:t>
            </a:r>
            <a:endParaRPr lang="en-US" b="1" dirty="0">
              <a:solidFill>
                <a:srgbClr val="FFFF00"/>
              </a:solidFill>
              <a:latin typeface="+mn-lt"/>
            </a:endParaRPr>
          </a:p>
        </p:txBody>
      </p:sp>
      <p:pic>
        <p:nvPicPr>
          <p:cNvPr id="4" name="Content Placeholder 3" descr="691px-M&amp;M's_Plain.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841" r="-745" b="3814"/>
          <a:stretch/>
        </p:blipFill>
        <p:spPr>
          <a:xfrm>
            <a:off x="5467077" y="2234088"/>
            <a:ext cx="3676923" cy="3017934"/>
          </a:xfrm>
        </p:spPr>
      </p:pic>
      <p:pic>
        <p:nvPicPr>
          <p:cNvPr id="5" name="Content Placeholder 3" descr="800px-Smarties-UK-Candies.jpg"/>
          <p:cNvPicPr>
            <a:picLocks noChangeAspect="1"/>
          </p:cNvPicPr>
          <p:nvPr/>
        </p:nvPicPr>
        <p:blipFill rotWithShape="1">
          <a:blip r:embed="rId3">
            <a:extLst>
              <a:ext uri="{28A0092B-C50C-407E-A947-70E740481C1C}">
                <a14:useLocalDpi xmlns:a14="http://schemas.microsoft.com/office/drawing/2010/main" val="0"/>
              </a:ext>
            </a:extLst>
          </a:blip>
          <a:srcRect t="314" b="712"/>
          <a:stretch/>
        </p:blipFill>
        <p:spPr>
          <a:xfrm>
            <a:off x="0" y="2925334"/>
            <a:ext cx="5467078" cy="2326688"/>
          </a:xfrm>
          <a:prstGeom prst="rect">
            <a:avLst/>
          </a:prstGeom>
        </p:spPr>
      </p:pic>
    </p:spTree>
    <p:extLst>
      <p:ext uri="{BB962C8B-B14F-4D97-AF65-F5344CB8AC3E}">
        <p14:creationId xmlns:p14="http://schemas.microsoft.com/office/powerpoint/2010/main" val="370947715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4956"/>
            <a:ext cx="8229600" cy="1633054"/>
          </a:xfrm>
        </p:spPr>
        <p:txBody>
          <a:bodyPr>
            <a:normAutofit fontScale="90000"/>
          </a:bodyPr>
          <a:lstStyle/>
          <a:p>
            <a:pPr algn="ctr"/>
            <a:r>
              <a:rPr lang="en-US" sz="9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Mine</a:t>
            </a:r>
            <a:r>
              <a:rPr lang="en-US" sz="9600" dirty="0"/>
              <a:t/>
            </a:r>
            <a:br>
              <a:rPr lang="en-US" sz="9600" dirty="0"/>
            </a:br>
            <a:endParaRPr lang="en-US" dirty="0"/>
          </a:p>
        </p:txBody>
      </p:sp>
      <p:pic>
        <p:nvPicPr>
          <p:cNvPr id="5" name="Content Placeholder 4" descr="Screen Shot 2017-03-03 at 9.22.59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322" r="-606"/>
          <a:stretch/>
        </p:blipFill>
        <p:spPr>
          <a:xfrm>
            <a:off x="2481384" y="1408113"/>
            <a:ext cx="4220307" cy="4511675"/>
          </a:xfrm>
        </p:spPr>
      </p:pic>
    </p:spTree>
    <p:extLst>
      <p:ext uri="{BB962C8B-B14F-4D97-AF65-F5344CB8AC3E}">
        <p14:creationId xmlns:p14="http://schemas.microsoft.com/office/powerpoint/2010/main" val="380357653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pPr algn="ctr"/>
            <a:r>
              <a:rPr lang="en-US" sz="4800" b="1" dirty="0" smtClean="0">
                <a:solidFill>
                  <a:srgbClr val="FFFF00"/>
                </a:solidFill>
                <a:latin typeface="+mn-lt"/>
                <a:cs typeface="Times New Roman"/>
              </a:rPr>
              <a:t>  </a:t>
            </a:r>
            <a:r>
              <a:rPr lang="en-US" b="1" dirty="0" smtClean="0">
                <a:solidFill>
                  <a:srgbClr val="FFFF00"/>
                </a:solidFill>
                <a:latin typeface="+mn-lt"/>
                <a:cs typeface="Times New Roman"/>
              </a:rPr>
              <a:t>Always </a:t>
            </a:r>
            <a:r>
              <a:rPr lang="en-US" b="1" dirty="0">
                <a:solidFill>
                  <a:srgbClr val="FFFF00"/>
                </a:solidFill>
                <a:latin typeface="+mn-lt"/>
                <a:cs typeface="Times New Roman"/>
              </a:rPr>
              <a:t>include a cat </a:t>
            </a:r>
            <a:r>
              <a:rPr lang="en-US" b="1" dirty="0" smtClean="0">
                <a:solidFill>
                  <a:srgbClr val="FFFF00"/>
                </a:solidFill>
                <a:latin typeface="+mn-lt"/>
                <a:cs typeface="Times New Roman"/>
              </a:rPr>
              <a:t>picture</a:t>
            </a:r>
            <a:endParaRPr lang="en-US" b="1" dirty="0">
              <a:solidFill>
                <a:srgbClr val="FFFF00"/>
              </a:solidFill>
              <a:latin typeface="+mn-lt"/>
              <a:cs typeface="Times New Roman"/>
            </a:endParaRP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smtClean="0">
                <a:solidFill>
                  <a:schemeClr val="bg1"/>
                </a:solidFill>
                <a:latin typeface="+mn-lt"/>
                <a:cs typeface="Times New Roman"/>
              </a:rPr>
              <a:t>          </a:t>
            </a:r>
            <a:endParaRPr lang="en-US" sz="3200" dirty="0" smtClean="0">
              <a:solidFill>
                <a:schemeClr val="bg1"/>
              </a:solidFill>
              <a:latin typeface="+mn-lt"/>
              <a:cs typeface="Times New Roman"/>
            </a:endParaRPr>
          </a:p>
          <a:p>
            <a:pPr marL="0" indent="0">
              <a:buNone/>
            </a:pPr>
            <a:r>
              <a:rPr lang="en-US" dirty="0" smtClean="0"/>
              <a:t> </a:t>
            </a:r>
            <a:endParaRPr lang="en-US" dirty="0"/>
          </a:p>
        </p:txBody>
      </p:sp>
      <p:pic>
        <p:nvPicPr>
          <p:cNvPr id="6" name="Content Placeholder 3" descr="cat-1382015906Wuw.jpg"/>
          <p:cNvPicPr>
            <a:picLocks noChangeAspect="1"/>
          </p:cNvPicPr>
          <p:nvPr/>
        </p:nvPicPr>
        <p:blipFill rotWithShape="1">
          <a:blip r:embed="rId2">
            <a:extLst>
              <a:ext uri="{28A0092B-C50C-407E-A947-70E740481C1C}">
                <a14:useLocalDpi xmlns:a14="http://schemas.microsoft.com/office/drawing/2010/main" val="0"/>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9891765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6078"/>
            <a:ext cx="8229600" cy="1016000"/>
          </a:xfrm>
        </p:spPr>
        <p:txBody>
          <a:bodyPr>
            <a:normAutofit/>
          </a:bodyPr>
          <a:lstStyle/>
          <a:p>
            <a:pPr algn="ctr"/>
            <a:r>
              <a:rPr lang="en-US" sz="5400" b="1" dirty="0" smtClean="0">
                <a:solidFill>
                  <a:srgbClr val="FFFFFF"/>
                </a:solidFill>
                <a:latin typeface="Arial"/>
                <a:cs typeface="Arial"/>
              </a:rPr>
              <a:t> </a:t>
            </a:r>
            <a:r>
              <a:rPr lang="en-US" b="1" dirty="0" smtClean="0">
                <a:solidFill>
                  <a:srgbClr val="FFFF00"/>
                </a:solidFill>
                <a:latin typeface="+mn-lt"/>
                <a:cs typeface="Arial"/>
              </a:rPr>
              <a:t>Our Academic Partners</a:t>
            </a:r>
            <a:r>
              <a:rPr lang="en-US" b="1" dirty="0" smtClean="0">
                <a:solidFill>
                  <a:srgbClr val="FFFF00"/>
                </a:solidFill>
                <a:latin typeface="Arial"/>
                <a:cs typeface="Arial"/>
              </a:rPr>
              <a:t> </a:t>
            </a:r>
            <a:endParaRPr lang="en-US" b="1" dirty="0">
              <a:solidFill>
                <a:srgbClr val="FFFF00"/>
              </a:solidFill>
              <a:latin typeface="Arial"/>
              <a:cs typeface="Arial"/>
            </a:endParaRPr>
          </a:p>
        </p:txBody>
      </p:sp>
      <p:pic>
        <p:nvPicPr>
          <p:cNvPr id="10" name="Picture 9"/>
          <p:cNvPicPr>
            <a:picLocks noChangeAspect="1"/>
          </p:cNvPicPr>
          <p:nvPr/>
        </p:nvPicPr>
        <p:blipFill>
          <a:blip r:embed="rId2"/>
          <a:stretch>
            <a:fillRect/>
          </a:stretch>
        </p:blipFill>
        <p:spPr>
          <a:xfrm>
            <a:off x="446536" y="2526632"/>
            <a:ext cx="8210484" cy="1225445"/>
          </a:xfrm>
          <a:prstGeom prst="rect">
            <a:avLst/>
          </a:prstGeom>
        </p:spPr>
      </p:pic>
    </p:spTree>
    <p:extLst>
      <p:ext uri="{BB962C8B-B14F-4D97-AF65-F5344CB8AC3E}">
        <p14:creationId xmlns:p14="http://schemas.microsoft.com/office/powerpoint/2010/main" val="182249539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normAutofit/>
          </a:bodyPr>
          <a:lstStyle/>
          <a:p>
            <a:pPr algn="ctr"/>
            <a:r>
              <a:rPr lang="en-US" sz="4800" b="1" dirty="0" smtClean="0">
                <a:solidFill>
                  <a:srgbClr val="FFFF00"/>
                </a:solidFill>
              </a:rPr>
              <a:t>Explanation </a:t>
            </a:r>
            <a:r>
              <a:rPr lang="en-US" sz="4800" b="1" dirty="0" smtClean="0">
                <a:solidFill>
                  <a:srgbClr val="FFFFFF"/>
                </a:solidFill>
              </a:rPr>
              <a:t>for</a:t>
            </a:r>
            <a:r>
              <a:rPr lang="en-US" sz="4800" b="1" dirty="0" smtClean="0">
                <a:solidFill>
                  <a:srgbClr val="FFFF00"/>
                </a:solidFill>
              </a:rPr>
              <a:t> last week </a:t>
            </a:r>
            <a:r>
              <a:rPr lang="en-US" sz="4800" b="1" dirty="0" smtClean="0">
                <a:solidFill>
                  <a:srgbClr val="FF0000"/>
                </a:solidFill>
              </a:rPr>
              <a:t>?</a:t>
            </a:r>
            <a:endParaRPr lang="en-US" sz="4800" b="1" dirty="0">
              <a:solidFill>
                <a:srgbClr val="FF0000"/>
              </a:solidFill>
            </a:endParaRPr>
          </a:p>
        </p:txBody>
      </p:sp>
      <p:pic>
        <p:nvPicPr>
          <p:cNvPr id="4" name="Content Placeholder 3" descr="Screen Shot 2017-02-28 at 11.56.24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49" t="-1" r="-206" b="-324"/>
          <a:stretch/>
        </p:blipFill>
        <p:spPr>
          <a:xfrm>
            <a:off x="1460500" y="1016000"/>
            <a:ext cx="6238875" cy="4921249"/>
          </a:xfrm>
        </p:spPr>
      </p:pic>
    </p:spTree>
    <p:extLst>
      <p:ext uri="{BB962C8B-B14F-4D97-AF65-F5344CB8AC3E}">
        <p14:creationId xmlns:p14="http://schemas.microsoft.com/office/powerpoint/2010/main" val="298573359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3-07 at 10.58.52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46" r="-107"/>
          <a:stretch/>
        </p:blipFill>
        <p:spPr>
          <a:xfrm>
            <a:off x="1338385" y="195263"/>
            <a:ext cx="6477000" cy="5724525"/>
          </a:xfrm>
        </p:spPr>
      </p:pic>
    </p:spTree>
    <p:extLst>
      <p:ext uri="{BB962C8B-B14F-4D97-AF65-F5344CB8AC3E}">
        <p14:creationId xmlns:p14="http://schemas.microsoft.com/office/powerpoint/2010/main" val="137277297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10765</TotalTime>
  <Words>1014</Words>
  <Application>Microsoft Macintosh PowerPoint</Application>
  <PresentationFormat>On-screen Show (4:3)</PresentationFormat>
  <Paragraphs>173</Paragraphs>
  <Slides>71</Slides>
  <Notes>1</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CDM_PPT_Template </vt:lpstr>
      <vt:lpstr>    “Writing the Communications Act”   </vt:lpstr>
      <vt:lpstr>PowerPoint Presentation</vt:lpstr>
      <vt:lpstr>Questions on..</vt:lpstr>
      <vt:lpstr>Additional resource?</vt:lpstr>
      <vt:lpstr>PowerPoint Presentation</vt:lpstr>
      <vt:lpstr>PowerPoint Presentation</vt:lpstr>
      <vt:lpstr>Mine </vt:lpstr>
      <vt:lpstr>Explanation for last week ?</vt:lpstr>
      <vt:lpstr>PowerPoint Presentation</vt:lpstr>
      <vt:lpstr>PowerPoint Presentation</vt:lpstr>
      <vt:lpstr>Today…</vt:lpstr>
      <vt:lpstr>PowerPoint Presentation</vt:lpstr>
      <vt:lpstr>PowerPoint Presentation</vt:lpstr>
      <vt:lpstr>AKA</vt:lpstr>
      <vt:lpstr>PowerPoint Presentation</vt:lpstr>
      <vt:lpstr>PowerPoint Presentation</vt:lpstr>
      <vt:lpstr>Majority</vt:lpstr>
      <vt:lpstr>PowerPoint Presentation</vt:lpstr>
      <vt:lpstr>PowerPoint Presentation</vt:lpstr>
      <vt:lpstr>Suggested Rules</vt:lpstr>
      <vt:lpstr>Step 1: Divide into Groups</vt:lpstr>
      <vt:lpstr>No Tweeting of proposed Policies </vt:lpstr>
      <vt:lpstr>SREP 2: Form Issue Oriented Lobbying Groups  Some (non-binding) suggestions</vt:lpstr>
      <vt:lpstr>Step 3: </vt:lpstr>
      <vt:lpstr>PowerPoint Presentation</vt:lpstr>
      <vt:lpstr>Results of our one word poll on policy priorities</vt:lpstr>
      <vt:lpstr>Step 4:</vt:lpstr>
      <vt:lpstr>Step 5:</vt:lpstr>
      <vt:lpstr>Step 6:</vt:lpstr>
      <vt:lpstr>PowerPoint Presentation</vt:lpstr>
      <vt:lpstr>Policy question reminders</vt:lpstr>
      <vt:lpstr>Useful resources</vt:lpstr>
      <vt:lpstr>Alignments</vt:lpstr>
      <vt:lpstr>PowerPoint Presentation</vt:lpstr>
      <vt:lpstr>PowerPoint Presentation</vt:lpstr>
      <vt:lpstr>PowerPoint Presentation</vt:lpstr>
      <vt:lpstr>PowerPoint Presentation</vt:lpstr>
      <vt:lpstr>The News</vt:lpstr>
      <vt:lpstr>The CBC</vt:lpstr>
      <vt:lpstr>Tie-breakers</vt:lpstr>
      <vt:lpstr>Consider…</vt:lpstr>
      <vt:lpstr>PowerPoint Presentation</vt:lpstr>
      <vt:lpstr>PowerPoint Presentation</vt:lpstr>
      <vt:lpstr>PowerPoint Presentation</vt:lpstr>
      <vt:lpstr> Simultaneous Programming Service Deletion and Substitution Regulations </vt:lpstr>
      <vt:lpstr>PowerPoint Presentation</vt:lpstr>
      <vt:lpstr>Telecommunications Act S. 7</vt:lpstr>
      <vt:lpstr>PowerPoint Presentation</vt:lpstr>
      <vt:lpstr>PowerPoint Presentation</vt:lpstr>
      <vt:lpstr>Possible Telecom Priorities</vt:lpstr>
      <vt:lpstr>Telecom Act basis for net neutrality</vt:lpstr>
      <vt:lpstr>Telecommunications Act S. 27</vt:lpstr>
      <vt:lpstr>Zero rating</vt:lpstr>
      <vt:lpstr>PowerPoint Presentation</vt:lpstr>
      <vt:lpstr>PowerPoint Presentation</vt:lpstr>
      <vt:lpstr>What about this?</vt:lpstr>
      <vt:lpstr>PowerPoint Presentation</vt:lpstr>
      <vt:lpstr>PowerPoint Presentation</vt:lpstr>
      <vt:lpstr>    Everyone is a creator?</vt:lpstr>
      <vt:lpstr>PowerPoint Presentation</vt:lpstr>
      <vt:lpstr>PowerPoint Presentation</vt:lpstr>
      <vt:lpstr>PowerPoint Presentation</vt:lpstr>
      <vt:lpstr>PowerPoint Presentation</vt:lpstr>
      <vt:lpstr> And someday?…</vt:lpstr>
      <vt:lpstr>PowerPoint Presentation</vt:lpstr>
      <vt:lpstr>PowerPoint Presentation</vt:lpstr>
      <vt:lpstr>Pause</vt:lpstr>
      <vt:lpstr>Start   </vt:lpstr>
      <vt:lpstr> A MATTER OF PERSPECTIVE</vt:lpstr>
      <vt:lpstr>  Always include a cat picture</vt:lpstr>
      <vt:lpstr> Our Academic Partners </vt:lpstr>
    </vt:vector>
  </TitlesOfParts>
  <Company>Festinger Bahniwal Law &amp; Strategy LLP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Wheelbarrows</dc:title>
  <dc:creator>Jon Festinger</dc:creator>
  <cp:lastModifiedBy>Jon Festinger</cp:lastModifiedBy>
  <cp:revision>1001</cp:revision>
  <cp:lastPrinted>2013-12-30T23:16:45Z</cp:lastPrinted>
  <dcterms:created xsi:type="dcterms:W3CDTF">2013-02-08T08:35:59Z</dcterms:created>
  <dcterms:modified xsi:type="dcterms:W3CDTF">2017-03-09T01:39:39Z</dcterms:modified>
</cp:coreProperties>
</file>