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0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8" r:id="rId28"/>
    <p:sldId id="277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52FE7-330D-4553-B9F8-D0803E050748}" type="datetimeFigureOut">
              <a:rPr lang="en-US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28997-3390-4E0D-A5DA-89003B8FF10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8997-3390-4E0D-A5DA-89003B8FF10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2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/>
              <a:t>Click to edit Master text styles</a:t>
            </a:r>
          </a:p>
          <a:p>
            <a:pPr lvl="1" eaLnBrk="1" latinLnBrk="0" hangingPunct="1"/>
            <a:r>
              <a:rPr kumimoji="0" lang="en-CA"/>
              <a:t>Second level</a:t>
            </a:r>
          </a:p>
          <a:p>
            <a:pPr lvl="2" eaLnBrk="1" latinLnBrk="0" hangingPunct="1"/>
            <a:r>
              <a:rPr kumimoji="0" lang="en-CA"/>
              <a:t>Third level</a:t>
            </a:r>
          </a:p>
          <a:p>
            <a:pPr lvl="3" eaLnBrk="1" latinLnBrk="0" hangingPunct="1"/>
            <a:r>
              <a:rPr kumimoji="0" lang="en-CA"/>
              <a:t>Fourth level</a:t>
            </a:r>
          </a:p>
          <a:p>
            <a:pPr lvl="4" eaLnBrk="1" latinLnBrk="0" hangingPunct="1"/>
            <a:r>
              <a:rPr kumimoji="0" lang="en-CA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3/22/2017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zilla.org/en-US/lightbeam/?utm_medium=email&amp;utm_source=mih-02-16-1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https-everywhere" TargetMode="External"/><Relationship Id="rId2" Type="http://schemas.openxmlformats.org/officeDocument/2006/relationships/hyperlink" Target="https://www.eff.org/privacybadge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10minutemail.com/10MinuteMail/index.html?dswid=-4463" TargetMode="External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countkiller.com/e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HSnHj-zKF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vateinternetaccess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rstechnica.com/security/2015/06/hola-vpn-used-to-perform-ddos-attacks-violate-user-privac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vast.com/en-ca/free-antivirus-downloa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rproject.org/projects/torbrowser.html.e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HSnHj-zKF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atsapp.com/" TargetMode="External"/><Relationship Id="rId2" Type="http://schemas.openxmlformats.org/officeDocument/2006/relationships/hyperlink" Target="https://whispersystems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nc.com/" TargetMode="External"/><Relationship Id="rId2" Type="http://schemas.openxmlformats.org/officeDocument/2006/relationships/hyperlink" Target="https://spideroak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lifehacker.com/beware-this-clever-fake-attachment-gmail-phishing-sca-1793264478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society.bc.ca/Website/media/Shared/docs/practice/resources/checklist-cloud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193" y="1949631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en-US" dirty="0"/>
              <a:t>Cyber Safety in the legal world: </a:t>
            </a:r>
            <a:br>
              <a:rPr lang="en-US" dirty="0"/>
            </a:br>
            <a:r>
              <a:rPr lang="en-US" dirty="0"/>
              <a:t>Threats, regulations, and what you can do to protect yourself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626888"/>
          </a:xfrm>
        </p:spPr>
        <p:txBody>
          <a:bodyPr/>
          <a:lstStyle/>
          <a:p>
            <a:r>
              <a:rPr lang="en-US" dirty="0"/>
              <a:t>Dave, Will &amp; Mimi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5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malware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37415" cy="508195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 dirty="0"/>
              <a:t>Record keystrokes </a:t>
            </a:r>
          </a:p>
          <a:p>
            <a:pPr lvl="1"/>
            <a:r>
              <a:rPr lang="en-US" sz="2800" dirty="0"/>
              <a:t>Create a backdoor to access your computer/network</a:t>
            </a:r>
          </a:p>
          <a:p>
            <a:pPr lvl="1"/>
            <a:r>
              <a:rPr lang="en-US" sz="2800" dirty="0"/>
              <a:t>Disable security settings </a:t>
            </a:r>
          </a:p>
          <a:p>
            <a:pPr lvl="1"/>
            <a:r>
              <a:rPr lang="en-US" sz="2800" dirty="0"/>
              <a:t>Use your computer to hack into other computers on your firms network</a:t>
            </a:r>
          </a:p>
          <a:p>
            <a:pPr lvl="1"/>
            <a:r>
              <a:rPr lang="en-US" sz="2800" dirty="0"/>
              <a:t>Use your computer to send emails to others, whose computers will become infected if they click on links/open attachments</a:t>
            </a:r>
          </a:p>
          <a:p>
            <a:pPr lvl="1"/>
            <a:r>
              <a:rPr lang="en-US" sz="2800" dirty="0"/>
              <a:t>Steal, alter or delete your data and files</a:t>
            </a:r>
          </a:p>
          <a:p>
            <a:pPr lvl="1"/>
            <a:r>
              <a:rPr lang="en-US" sz="2800" dirty="0"/>
              <a:t>Allow someone to secretly watch you through your webcam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5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malware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Opening an infected email attachment</a:t>
            </a:r>
          </a:p>
          <a:p>
            <a:pPr lvl="0"/>
            <a:r>
              <a:rPr lang="en-US" dirty="0"/>
              <a:t>Just visiting a website (no need to click on link)</a:t>
            </a:r>
          </a:p>
          <a:p>
            <a:pPr lvl="0"/>
            <a:r>
              <a:rPr lang="en-US" dirty="0"/>
              <a:t>Downloading a program or app</a:t>
            </a:r>
          </a:p>
          <a:p>
            <a:pPr lvl="0"/>
            <a:r>
              <a:rPr lang="en-US" dirty="0"/>
              <a:t>Plugging in an infected USB stick or external hard drive to your computer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2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inside job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Statistics show that the majority of incidents involving the destruction or loss of data are perpetrated by current, soon-to-be dismissed or recently dismissed employees </a:t>
            </a:r>
          </a:p>
          <a:p>
            <a:pPr lvl="0"/>
            <a:r>
              <a:rPr lang="en-US" dirty="0"/>
              <a:t>IT staff are the greatest threats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9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malware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769338"/>
          </a:xfrm>
        </p:spPr>
        <p:txBody>
          <a:bodyPr>
            <a:normAutofit/>
          </a:bodyPr>
          <a:lstStyle/>
          <a:p>
            <a:r>
              <a:rPr lang="en-US" dirty="0"/>
              <a:t>Viruses</a:t>
            </a:r>
          </a:p>
          <a:p>
            <a:r>
              <a:rPr lang="en-US" dirty="0"/>
              <a:t>Worms</a:t>
            </a:r>
          </a:p>
          <a:p>
            <a:r>
              <a:rPr lang="en-US" dirty="0"/>
              <a:t>Trojans</a:t>
            </a:r>
          </a:p>
          <a:p>
            <a:r>
              <a:rPr lang="en-US" dirty="0"/>
              <a:t>Spyware</a:t>
            </a:r>
          </a:p>
          <a:p>
            <a:r>
              <a:rPr lang="en-US" dirty="0"/>
              <a:t>Adware</a:t>
            </a:r>
          </a:p>
          <a:p>
            <a:r>
              <a:rPr lang="en-US" dirty="0"/>
              <a:t>Botnets</a:t>
            </a:r>
          </a:p>
          <a:p>
            <a:r>
              <a:rPr lang="en-US" dirty="0"/>
              <a:t>Rootkits</a:t>
            </a:r>
          </a:p>
          <a:p>
            <a:r>
              <a:rPr lang="en-US" dirty="0" err="1"/>
              <a:t>Scareware</a:t>
            </a:r>
            <a:endParaRPr lang="en-US" dirty="0"/>
          </a:p>
          <a:p>
            <a:r>
              <a:rPr lang="en-US" dirty="0" err="1"/>
              <a:t>Ransomware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trojan malwar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r="19695"/>
          <a:stretch>
            <a:fillRect/>
          </a:stretch>
        </p:blipFill>
        <p:spPr>
          <a:xfrm>
            <a:off x="4794737" y="1600200"/>
            <a:ext cx="4017109" cy="4525963"/>
          </a:xfrm>
        </p:spPr>
      </p:pic>
    </p:spTree>
    <p:extLst>
      <p:ext uri="{BB962C8B-B14F-4D97-AF65-F5344CB8AC3E}">
        <p14:creationId xmlns:p14="http://schemas.microsoft.com/office/powerpoint/2010/main" val="362454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yourself!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037492"/>
          </a:xfrm>
        </p:spPr>
        <p:txBody>
          <a:bodyPr/>
          <a:lstStyle/>
          <a:p>
            <a:r>
              <a:rPr lang="en-US" dirty="0"/>
              <a:t>Basically, stuff Dave uses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Cybersecurity-820x4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7512"/>
            <a:ext cx="9144000" cy="446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add-ons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Firefox </a:t>
            </a:r>
            <a:r>
              <a:rPr lang="en-US" dirty="0" err="1"/>
              <a:t>havers</a:t>
            </a:r>
            <a:r>
              <a:rPr lang="en-US" dirty="0"/>
              <a:t>/users</a:t>
            </a:r>
          </a:p>
          <a:p>
            <a:pPr lvl="1"/>
            <a:r>
              <a:rPr lang="en-US" dirty="0" err="1">
                <a:hlinkClick r:id="rId2"/>
              </a:rPr>
              <a:t>Lightbeam</a:t>
            </a:r>
            <a:r>
              <a:rPr lang="en-US" dirty="0"/>
              <a:t> (</a:t>
            </a:r>
            <a:r>
              <a:rPr lang="en-US" dirty="0" err="1"/>
              <a:t>firefox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Looks at your current browsing session, and visualizes all of the 3</a:t>
            </a:r>
            <a:r>
              <a:rPr lang="en-US" baseline="30000" dirty="0"/>
              <a:t>rd</a:t>
            </a:r>
            <a:r>
              <a:rPr lang="en-US" dirty="0"/>
              <a:t> party sites that are connected to the sites you’ve visited</a:t>
            </a:r>
          </a:p>
        </p:txBody>
      </p:sp>
    </p:spTree>
    <p:extLst>
      <p:ext uri="{BB962C8B-B14F-4D97-AF65-F5344CB8AC3E}">
        <p14:creationId xmlns:p14="http://schemas.microsoft.com/office/powerpoint/2010/main" val="53527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2083551"/>
          </a:xfrm>
        </p:spPr>
        <p:txBody>
          <a:bodyPr>
            <a:normAutofit/>
          </a:bodyPr>
          <a:lstStyle/>
          <a:p>
            <a:r>
              <a:rPr lang="en-US" dirty="0"/>
              <a:t>Browser add-ons: </a:t>
            </a:r>
            <a:r>
              <a:rPr lang="en-US" dirty="0" err="1"/>
              <a:t>Adblock</a:t>
            </a:r>
            <a:r>
              <a:rPr lang="en-US" dirty="0"/>
              <a:t>/</a:t>
            </a:r>
            <a:r>
              <a:rPr lang="en-US" dirty="0" err="1"/>
              <a:t>AdAware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6947"/>
            <a:ext cx="7467600" cy="3479216"/>
          </a:xfrm>
        </p:spPr>
        <p:txBody>
          <a:bodyPr/>
          <a:lstStyle/>
          <a:p>
            <a:r>
              <a:rPr lang="en-US" dirty="0"/>
              <a:t>Blocks adds, but also block many 3</a:t>
            </a:r>
            <a:r>
              <a:rPr lang="en-US" baseline="30000" dirty="0"/>
              <a:t>rd</a:t>
            </a:r>
            <a:r>
              <a:rPr lang="en-US" dirty="0"/>
              <a:t> party applications that try to load on many sites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36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add-ons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>
                <a:hlinkClick r:id="rId2"/>
              </a:rPr>
              <a:t>Privacy Badger</a:t>
            </a:r>
            <a:endParaRPr lang="en-US" dirty="0"/>
          </a:p>
          <a:p>
            <a:r>
              <a:rPr lang="en-US" dirty="0"/>
              <a:t>Actively </a:t>
            </a:r>
            <a:r>
              <a:rPr lang="en-US" dirty="0" err="1"/>
              <a:t>moniters</a:t>
            </a:r>
            <a:r>
              <a:rPr lang="en-US" dirty="0"/>
              <a:t> what additional requests are made</a:t>
            </a:r>
          </a:p>
          <a:p>
            <a:pPr marL="36576" indent="0">
              <a:buNone/>
            </a:pPr>
            <a:r>
              <a:rPr lang="en-US" dirty="0">
                <a:hlinkClick r:id="rId3"/>
              </a:rPr>
              <a:t>Https Everywhere</a:t>
            </a:r>
            <a:endParaRPr lang="en-US" dirty="0"/>
          </a:p>
          <a:p>
            <a:r>
              <a:rPr lang="en-US" dirty="0"/>
              <a:t>Forces a more secure connection wherever possible </a:t>
            </a:r>
          </a:p>
        </p:txBody>
      </p:sp>
    </p:spTree>
    <p:extLst>
      <p:ext uri="{BB962C8B-B14F-4D97-AF65-F5344CB8AC3E}">
        <p14:creationId xmlns:p14="http://schemas.microsoft.com/office/powerpoint/2010/main" val="237886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101492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>
                <a:hlinkClick r:id="rId2"/>
              </a:rPr>
              <a:t>haveibeenpwned?</a:t>
            </a:r>
            <a:endParaRPr lang="en-US" dirty="0"/>
          </a:p>
          <a:p>
            <a:r>
              <a:rPr lang="en-US" dirty="0"/>
              <a:t>Compiles known leaked info, and allows you to check your accounts against them</a:t>
            </a:r>
          </a:p>
          <a:p>
            <a:pPr marL="36576" indent="0">
              <a:buNone/>
            </a:pPr>
            <a:r>
              <a:rPr lang="en-US" dirty="0">
                <a:hlinkClick r:id="rId3"/>
              </a:rPr>
              <a:t>10 Minute Mail</a:t>
            </a:r>
            <a:endParaRPr lang="en-US" dirty="0"/>
          </a:p>
          <a:p>
            <a:r>
              <a:rPr lang="en-US" dirty="0"/>
              <a:t>Temporary, functional email account for registrations, </a:t>
            </a:r>
            <a:r>
              <a:rPr lang="en-US" dirty="0" err="1"/>
              <a:t>etc</a:t>
            </a:r>
            <a:endParaRPr lang="en-US" dirty="0"/>
          </a:p>
          <a:p>
            <a:pPr marL="36576" indent="0">
              <a:buNone/>
            </a:pPr>
            <a:r>
              <a:rPr lang="en-US" dirty="0">
                <a:hlinkClick r:id="rId4"/>
              </a:rPr>
              <a:t>Account Killer</a:t>
            </a:r>
            <a:endParaRPr lang="en-US" dirty="0"/>
          </a:p>
          <a:p>
            <a:r>
              <a:rPr lang="en-US" dirty="0"/>
              <a:t>Lets you know what steps to go through to close various online accounts</a:t>
            </a:r>
          </a:p>
        </p:txBody>
      </p:sp>
    </p:spTree>
    <p:extLst>
      <p:ext uri="{BB962C8B-B14F-4D97-AF65-F5344CB8AC3E}">
        <p14:creationId xmlns:p14="http://schemas.microsoft.com/office/powerpoint/2010/main" val="3251471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pic>
        <p:nvPicPr>
          <p:cNvPr id="4" name="Content Placeholder 3" descr="pasted image 0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r="1086"/>
          <a:stretch>
            <a:fillRect/>
          </a:stretch>
        </p:blipFill>
        <p:spPr>
          <a:xfrm>
            <a:off x="5133152" y="1600200"/>
            <a:ext cx="3657600" cy="4525963"/>
          </a:xfrm>
        </p:spPr>
      </p:pic>
      <p:pic>
        <p:nvPicPr>
          <p:cNvPr id="6" name="Picture 5" descr="pasted image 0 (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7" y="1417638"/>
            <a:ext cx="4708525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“The problem with terms like “</a:t>
            </a:r>
            <a:r>
              <a:rPr lang="en-US" dirty="0" err="1"/>
              <a:t>cyberlaw</a:t>
            </a:r>
            <a:r>
              <a:rPr lang="en-US" dirty="0"/>
              <a:t>” and “</a:t>
            </a:r>
            <a:r>
              <a:rPr lang="en-US" dirty="0" err="1"/>
              <a:t>cybersecurity</a:t>
            </a:r>
            <a:r>
              <a:rPr lang="en-US" dirty="0"/>
              <a:t>” is that they imply a single discipline. </a:t>
            </a:r>
            <a:r>
              <a:rPr lang="en-US" dirty="0">
                <a:solidFill>
                  <a:srgbClr val="FF0000"/>
                </a:solidFill>
              </a:rPr>
              <a:t>The truth is that both are really a hodge-podge of many related but distinct disciplines</a:t>
            </a:r>
            <a:r>
              <a:rPr lang="en-US" dirty="0"/>
              <a:t>. In order to fully understand liability for </a:t>
            </a:r>
            <a:r>
              <a:rPr lang="en-US" dirty="0" err="1"/>
              <a:t>cybersecurity</a:t>
            </a:r>
            <a:r>
              <a:rPr lang="en-US" dirty="0"/>
              <a:t> breaches and its potential ramifications for law firms, it is </a:t>
            </a:r>
            <a:r>
              <a:rPr lang="en-US" u="sng" dirty="0"/>
              <a:t>necessary to explore a mix of telecommunications laws, privacy and health statutes, corporate regulations, and court cases</a:t>
            </a:r>
            <a:r>
              <a:rPr lang="en-US" dirty="0"/>
              <a:t>”</a:t>
            </a:r>
          </a:p>
          <a:p>
            <a:pPr lvl="1"/>
            <a:r>
              <a:rPr lang="en-US" sz="1900" dirty="0" err="1"/>
              <a:t>McNerney</a:t>
            </a:r>
            <a:r>
              <a:rPr lang="en-US" sz="1900" dirty="0"/>
              <a:t> and </a:t>
            </a:r>
            <a:r>
              <a:rPr lang="pt-BR" sz="1800" dirty="0"/>
              <a:t>Papadopoulos</a:t>
            </a:r>
            <a:r>
              <a:rPr lang="en-US" sz="1900" dirty="0"/>
              <a:t>, “Hacker's Delight: Law Firm Risk and Liability in the Cyber Age”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58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 managers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3657600"/>
            <a:ext cx="8314689" cy="2468563"/>
          </a:xfrm>
        </p:spPr>
        <p:txBody>
          <a:bodyPr/>
          <a:lstStyle/>
          <a:p>
            <a:r>
              <a:rPr lang="en-US" dirty="0"/>
              <a:t>Allow for much stronger passwords</a:t>
            </a:r>
          </a:p>
          <a:p>
            <a:r>
              <a:rPr lang="en-US" dirty="0"/>
              <a:t>Simplify online transactions</a:t>
            </a:r>
          </a:p>
          <a:p>
            <a:r>
              <a:rPr lang="en-US" dirty="0"/>
              <a:t>Can be a safe means of retaining various wallet info w/o having cards on you</a:t>
            </a:r>
          </a:p>
        </p:txBody>
      </p:sp>
      <p:pic>
        <p:nvPicPr>
          <p:cNvPr id="2" name="xHSnHj-zKF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90543" y="1371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Encrypt your communications</a:t>
            </a:r>
          </a:p>
          <a:p>
            <a:pPr lvl="1"/>
            <a:r>
              <a:rPr lang="en-US" dirty="0"/>
              <a:t>The connection you are on cannot monitor you</a:t>
            </a:r>
          </a:p>
          <a:p>
            <a:r>
              <a:rPr lang="en-US" dirty="0"/>
              <a:t>Change your ‘geographic location’</a:t>
            </a:r>
          </a:p>
          <a:p>
            <a:pPr lvl="1"/>
            <a:r>
              <a:rPr lang="en-US" dirty="0"/>
              <a:t>Prevents the site you access from knowing where you really are</a:t>
            </a:r>
          </a:p>
          <a:p>
            <a:pPr lvl="1"/>
            <a:r>
              <a:rPr lang="en-US" dirty="0"/>
              <a:t>Allows you to access services as if you were there</a:t>
            </a:r>
          </a:p>
          <a:p>
            <a:r>
              <a:rPr lang="en-US" dirty="0"/>
              <a:t>Typically no noticeable slowdown</a:t>
            </a:r>
          </a:p>
          <a:p>
            <a:pPr lvl="1"/>
            <a:r>
              <a:rPr lang="en-US" dirty="0"/>
              <a:t>(I use </a:t>
            </a:r>
            <a:r>
              <a:rPr lang="en-US" dirty="0">
                <a:hlinkClick r:id="rId2"/>
              </a:rPr>
              <a:t>Private Internet Access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6355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VPNs - Be careful!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some research</a:t>
            </a:r>
          </a:p>
          <a:p>
            <a:r>
              <a:rPr lang="en-US" dirty="0"/>
              <a:t>Don’t use ‘free’ VPNs – they’re making money somehow </a:t>
            </a:r>
          </a:p>
          <a:p>
            <a:pPr lvl="1"/>
            <a:r>
              <a:rPr lang="en-US" dirty="0" err="1">
                <a:hlinkClick r:id="rId2"/>
              </a:rPr>
              <a:t>Hola</a:t>
            </a:r>
            <a:r>
              <a:rPr lang="en-US" dirty="0">
                <a:hlinkClick r:id="rId2"/>
              </a:rPr>
              <a:t> VPN used to perform DDOS attacks &amp; violate user 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01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Anti-virus/Anti-malware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have browser plug ins &amp; will recognize known threats</a:t>
            </a:r>
          </a:p>
          <a:p>
            <a:pPr lvl="1"/>
            <a:r>
              <a:rPr lang="en-US" dirty="0"/>
              <a:t>(I use </a:t>
            </a:r>
            <a:r>
              <a:rPr lang="en-US" dirty="0">
                <a:hlinkClick r:id="rId2"/>
              </a:rPr>
              <a:t>Avast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160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Routs your traffic through different locations, masking your actual location</a:t>
            </a:r>
          </a:p>
          <a:p>
            <a:r>
              <a:rPr lang="en-US" dirty="0"/>
              <a:t>(Know your exit nodes, if possible)</a:t>
            </a:r>
          </a:p>
          <a:p>
            <a:pPr lvl="1"/>
            <a:r>
              <a:rPr lang="en-US" dirty="0"/>
              <a:t>(what a node, Dave?)</a:t>
            </a:r>
          </a:p>
          <a:p>
            <a:pPr lvl="1"/>
            <a:r>
              <a:rPr lang="en-US" dirty="0"/>
              <a:t>The FBI is known to make nodes so that they can monitor them</a:t>
            </a:r>
          </a:p>
        </p:txBody>
      </p:sp>
    </p:spTree>
    <p:extLst>
      <p:ext uri="{BB962C8B-B14F-4D97-AF65-F5344CB8AC3E}">
        <p14:creationId xmlns:p14="http://schemas.microsoft.com/office/powerpoint/2010/main" val="442252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2-Factor ID</a:t>
            </a:r>
          </a:p>
          <a:p>
            <a:r>
              <a:rPr lang="en-US" dirty="0"/>
              <a:t>Often very easy to set up</a:t>
            </a:r>
          </a:p>
          <a:p>
            <a:r>
              <a:rPr lang="en-US" dirty="0"/>
              <a:t>Can just be email</a:t>
            </a:r>
          </a:p>
          <a:p>
            <a:r>
              <a:rPr lang="en-US" dirty="0"/>
              <a:t>Often apps</a:t>
            </a:r>
          </a:p>
          <a:p>
            <a:r>
              <a:rPr lang="en-US" dirty="0"/>
              <a:t>Dedicated</a:t>
            </a:r>
          </a:p>
          <a:p>
            <a:endParaRPr lang="en-US" dirty="0"/>
          </a:p>
          <a:p>
            <a:pPr marL="36576" indent="0">
              <a:buNone/>
            </a:pPr>
            <a:r>
              <a:rPr lang="en-US" dirty="0">
                <a:hlinkClick r:id="rId2"/>
              </a:rPr>
              <a:t>YubiKey from Yubico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5204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Messagers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>
                <a:hlinkClick r:id="rId2"/>
              </a:rPr>
              <a:t>Signal</a:t>
            </a:r>
            <a:endParaRPr lang="en-US" dirty="0"/>
          </a:p>
          <a:p>
            <a:r>
              <a:rPr lang="en-US" dirty="0" err="1"/>
              <a:t>Encryped</a:t>
            </a:r>
            <a:r>
              <a:rPr lang="en-US" dirty="0"/>
              <a:t> </a:t>
            </a:r>
            <a:r>
              <a:rPr lang="en-US" dirty="0" err="1"/>
              <a:t>sms</a:t>
            </a:r>
            <a:r>
              <a:rPr lang="en-US" dirty="0"/>
              <a:t> &amp; video chat</a:t>
            </a:r>
          </a:p>
          <a:p>
            <a:endParaRPr lang="en-US" dirty="0"/>
          </a:p>
          <a:p>
            <a:pPr marL="36576" indent="0">
              <a:buNone/>
            </a:pPr>
            <a:r>
              <a:rPr lang="en-US" dirty="0" err="1">
                <a:hlinkClick r:id="rId3"/>
              </a:rPr>
              <a:t>Whats</a:t>
            </a:r>
            <a:r>
              <a:rPr lang="en-US" dirty="0">
                <a:hlinkClick r:id="rId3"/>
              </a:rPr>
              <a:t> App</a:t>
            </a:r>
            <a:endParaRPr lang="en-US" dirty="0"/>
          </a:p>
          <a:p>
            <a:r>
              <a:rPr lang="en-US" dirty="0"/>
              <a:t>Owned now by Facebook so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68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Cloud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Don’t rely on Dropbox for *secure* storage</a:t>
            </a:r>
          </a:p>
          <a:p>
            <a:pPr marL="36576" indent="0">
              <a:buNone/>
            </a:pPr>
            <a:endParaRPr lang="en-CA" dirty="0"/>
          </a:p>
          <a:p>
            <a:pPr marL="36576" indent="0">
              <a:buNone/>
            </a:pPr>
            <a:r>
              <a:rPr lang="en-CA" dirty="0"/>
              <a:t>Recommended programs</a:t>
            </a:r>
          </a:p>
          <a:p>
            <a:r>
              <a:rPr lang="en-CA" dirty="0"/>
              <a:t>ACLU’s IT recommended </a:t>
            </a:r>
            <a:r>
              <a:rPr lang="en-CA" dirty="0" err="1">
                <a:hlinkClick r:id="rId2"/>
              </a:rPr>
              <a:t>SpiderOak</a:t>
            </a:r>
            <a:endParaRPr lang="en-CA" dirty="0"/>
          </a:p>
          <a:p>
            <a:r>
              <a:rPr lang="en-CA" dirty="0"/>
              <a:t>LSBC (unofficially) recommends </a:t>
            </a:r>
            <a:r>
              <a:rPr lang="en-CA" dirty="0">
                <a:hlinkClick r:id="rId3"/>
              </a:rPr>
              <a:t>Sync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2747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474"/>
            <a:ext cx="7467600" cy="4802689"/>
          </a:xfrm>
        </p:spPr>
        <p:txBody>
          <a:bodyPr/>
          <a:lstStyle/>
          <a:p>
            <a:pPr marL="36576" indent="0">
              <a:buNone/>
            </a:pPr>
            <a:r>
              <a:rPr lang="en-US" sz="2000" dirty="0">
                <a:hlinkClick r:id="rId2"/>
              </a:rPr>
              <a:t>Beware this clever 'fake attachment' Gmail phishing scam</a:t>
            </a:r>
            <a:endParaRPr lang="en-US" sz="2000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1026" name="Picture 2" descr="https://lh6.googleusercontent.com/VehIw9vttFVR9NBLMewnHMwwBRR1QIXDoh29VxT9383LUcE2oAWeJv4g0lkUic41EZ1zpyDYaHYSaLXpc4_mtPVHLL0G8h0tYhyulX8UzMsJ9kPLWDkrB_U2_VfKS6epUEFBTMs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0" y="1866398"/>
            <a:ext cx="573405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98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2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Legal </a:t>
            </a:r>
            <a:r>
              <a:rPr lang="it-IT" dirty="0" err="1"/>
              <a:t>Motley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International</a:t>
            </a:r>
          </a:p>
          <a:p>
            <a:r>
              <a:rPr lang="en-US" dirty="0"/>
              <a:t>Statutory</a:t>
            </a:r>
          </a:p>
          <a:p>
            <a:pPr lvl="1"/>
            <a:r>
              <a:rPr lang="en-US" dirty="0"/>
              <a:t>Privacy:</a:t>
            </a:r>
          </a:p>
          <a:p>
            <a:pPr lvl="2"/>
            <a:r>
              <a:rPr lang="en-US" i="1" dirty="0"/>
              <a:t>Personal Information Protection and Electronic Documents Act</a:t>
            </a:r>
            <a:r>
              <a:rPr lang="en-US" dirty="0"/>
              <a:t> (PIPEDA)</a:t>
            </a:r>
          </a:p>
          <a:p>
            <a:pPr lvl="3"/>
            <a:r>
              <a:rPr lang="en-US" dirty="0"/>
              <a:t>Safeguards 4.7.3 “passwords and encryption”</a:t>
            </a:r>
          </a:p>
          <a:p>
            <a:pPr lvl="2"/>
            <a:r>
              <a:rPr lang="en-US" i="1" dirty="0"/>
              <a:t>Personal Information Protection Act </a:t>
            </a:r>
            <a:r>
              <a:rPr lang="en-US" dirty="0"/>
              <a:t>(BC)</a:t>
            </a:r>
          </a:p>
          <a:p>
            <a:pPr lvl="2"/>
            <a:r>
              <a:rPr lang="en-US" i="1" dirty="0"/>
              <a:t>Federal Personal Information Protection and Electronic Documents Act </a:t>
            </a:r>
          </a:p>
          <a:p>
            <a:pPr lvl="2"/>
            <a:r>
              <a:rPr lang="en-US" dirty="0"/>
              <a:t>Freedom of Information and Protection of Privacy Act </a:t>
            </a:r>
            <a:endParaRPr lang="en-US" i="1" dirty="0"/>
          </a:p>
          <a:p>
            <a:pPr lvl="1"/>
            <a:r>
              <a:rPr lang="en-US" dirty="0"/>
              <a:t>Privacy in financial services and health care</a:t>
            </a:r>
          </a:p>
          <a:p>
            <a:pPr lvl="1"/>
            <a:r>
              <a:rPr lang="en-US" dirty="0"/>
              <a:t>Consumer protection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Common law negligence</a:t>
            </a:r>
          </a:p>
          <a:p>
            <a:r>
              <a:rPr lang="en-US" dirty="0">
                <a:solidFill>
                  <a:srgbClr val="FF0000"/>
                </a:solidFill>
              </a:rPr>
              <a:t>Professional Codes of Conduct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3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Codes of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Duty of Confidentiality 3.3-1</a:t>
            </a:r>
          </a:p>
          <a:p>
            <a:r>
              <a:rPr lang="en-US" dirty="0"/>
              <a:t>Duty of Competence 3.1-1</a:t>
            </a:r>
          </a:p>
          <a:p>
            <a:pPr lvl="1"/>
            <a:r>
              <a:rPr lang="en-US" dirty="0"/>
              <a:t>ABA </a:t>
            </a:r>
            <a:r>
              <a:rPr lang="es-ES_tradnl" dirty="0" err="1"/>
              <a:t>Model</a:t>
            </a:r>
            <a:r>
              <a:rPr lang="es-ES_tradnl" dirty="0"/>
              <a:t> Rule 1.1</a:t>
            </a:r>
            <a:endParaRPr lang="en-US" dirty="0"/>
          </a:p>
          <a:p>
            <a:pPr lvl="2"/>
            <a:r>
              <a:rPr lang="en-US" dirty="0"/>
              <a:t>“keep abreast of changes in the law... including the benefits and risks associated with relevant technology” </a:t>
            </a:r>
          </a:p>
          <a:p>
            <a:pPr lvl="1"/>
            <a:r>
              <a:rPr lang="en-US" dirty="0"/>
              <a:t>In Canada, it is not explicitly mentioned</a:t>
            </a:r>
          </a:p>
          <a:p>
            <a:pPr lvl="2"/>
            <a:r>
              <a:rPr lang="en-US" dirty="0"/>
              <a:t>But consider (1) data integrity (2) back-ups</a:t>
            </a:r>
          </a:p>
          <a:p>
            <a:r>
              <a:rPr lang="en-US" dirty="0"/>
              <a:t>Also see duty comply with Law Society and records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4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LSBC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LSBC</a:t>
            </a:r>
          </a:p>
          <a:p>
            <a:pPr lvl="1"/>
            <a:r>
              <a:rPr lang="en-US" dirty="0"/>
              <a:t>Cloud computing working group</a:t>
            </a:r>
          </a:p>
          <a:p>
            <a:pPr lvl="2"/>
            <a:r>
              <a:rPr lang="en-US" dirty="0"/>
              <a:t>Concerns about the ability to discharge professional obligations of confidentiality and security of record keeping</a:t>
            </a:r>
            <a:endParaRPr lang="en-US" dirty="0">
              <a:hlinkClick r:id="rId2"/>
            </a:endParaRPr>
          </a:p>
          <a:p>
            <a:pPr lvl="2"/>
            <a:r>
              <a:rPr lang="nl-NL" dirty="0">
                <a:hlinkClick r:id="rId2"/>
              </a:rPr>
              <a:t>Cloud computing guidelines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 of lawyers rather than firms</a:t>
            </a:r>
          </a:p>
          <a:p>
            <a:pPr lvl="1"/>
            <a:r>
              <a:rPr lang="en-US" dirty="0"/>
              <a:t>Ethical decisions are often about individual accountability</a:t>
            </a:r>
          </a:p>
          <a:p>
            <a:pPr lvl="1"/>
            <a:r>
              <a:rPr lang="en-US" dirty="0"/>
              <a:t>IT tech and security are often a firm practice </a:t>
            </a:r>
          </a:p>
          <a:p>
            <a:pPr lvl="1"/>
            <a:r>
              <a:rPr lang="en-US" dirty="0"/>
              <a:t>Is this a problem?</a:t>
            </a:r>
          </a:p>
          <a:p>
            <a:r>
              <a:rPr lang="en-US" dirty="0"/>
              <a:t>Underdeveloped regulation </a:t>
            </a:r>
          </a:p>
          <a:p>
            <a:pPr lvl="1"/>
            <a:r>
              <a:rPr lang="en-US" dirty="0"/>
              <a:t>How to operate without clear guidance?</a:t>
            </a:r>
          </a:p>
        </p:txBody>
      </p:sp>
    </p:spTree>
    <p:extLst>
      <p:ext uri="{BB962C8B-B14F-4D97-AF65-F5344CB8AC3E}">
        <p14:creationId xmlns:p14="http://schemas.microsoft.com/office/powerpoint/2010/main" val="34931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502" r="502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5833"/>
            <a:ext cx="2978757" cy="1675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960" y="274638"/>
            <a:ext cx="3227912" cy="32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2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law firms targets for cyber crime?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large amount of sensitive and confidential info</a:t>
            </a:r>
          </a:p>
          <a:p>
            <a:r>
              <a:rPr lang="en-US" dirty="0"/>
              <a:t>Have large amounts of money in their bank accounts</a:t>
            </a:r>
          </a:p>
          <a:p>
            <a:r>
              <a:rPr lang="en-US" dirty="0"/>
              <a:t>Tend to have weaker security protection on their networks and systems (relative to their clients)</a:t>
            </a:r>
          </a:p>
        </p:txBody>
      </p:sp>
    </p:spTree>
    <p:extLst>
      <p:ext uri="{BB962C8B-B14F-4D97-AF65-F5344CB8AC3E}">
        <p14:creationId xmlns:p14="http://schemas.microsoft.com/office/powerpoint/2010/main" val="280803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Malware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Malicious software! Fun fact!</a:t>
            </a:r>
          </a:p>
          <a:p>
            <a:pPr marL="36576" indent="0">
              <a:buNone/>
            </a:pPr>
            <a:endParaRPr lang="en-US" dirty="0"/>
          </a:p>
          <a:p>
            <a:pPr lvl="1"/>
            <a:r>
              <a:rPr lang="en-US" dirty="0"/>
              <a:t>One of the most common ways law firm computers and networks are infiltrated and compromised by cyber criminals</a:t>
            </a:r>
          </a:p>
          <a:p>
            <a:pPr marL="448056" lvl="1" indent="0">
              <a:buNone/>
            </a:pPr>
            <a:endParaRPr lang="en-US" dirty="0"/>
          </a:p>
          <a:p>
            <a:pPr lvl="1"/>
            <a:r>
              <a:rPr lang="en-US" dirty="0"/>
              <a:t>Often people done know their computer is infected, and its difficult to remove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2094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155</TotalTime>
  <Words>895</Words>
  <Application>Microsoft Office PowerPoint</Application>
  <PresentationFormat>On-screen Show (4:3)</PresentationFormat>
  <Paragraphs>145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Franklin Gothic Book</vt:lpstr>
      <vt:lpstr>Arial</vt:lpstr>
      <vt:lpstr>Calibri</vt:lpstr>
      <vt:lpstr>Wingdings 2</vt:lpstr>
      <vt:lpstr>Technic</vt:lpstr>
      <vt:lpstr>Cyber Safety in the legal world:  Threats, regulations, and what you can do to protect yourself </vt:lpstr>
      <vt:lpstr>Story Time…</vt:lpstr>
      <vt:lpstr>A Legal Motley </vt:lpstr>
      <vt:lpstr>Professional Codes of Conduct</vt:lpstr>
      <vt:lpstr>LSBC</vt:lpstr>
      <vt:lpstr>Potential Issues</vt:lpstr>
      <vt:lpstr>Threats</vt:lpstr>
      <vt:lpstr>Why are law firms targets for cyber crime?</vt:lpstr>
      <vt:lpstr>Malware</vt:lpstr>
      <vt:lpstr>What can malware do</vt:lpstr>
      <vt:lpstr>How malware attacks</vt:lpstr>
      <vt:lpstr>An inside job…</vt:lpstr>
      <vt:lpstr>Common types of malware</vt:lpstr>
      <vt:lpstr>Protect yourself!</vt:lpstr>
      <vt:lpstr>Browser add-ons</vt:lpstr>
      <vt:lpstr>Browser add-ons: Adblock/AdAware</vt:lpstr>
      <vt:lpstr>Browser add-ons</vt:lpstr>
      <vt:lpstr>Websites</vt:lpstr>
      <vt:lpstr>Software</vt:lpstr>
      <vt:lpstr>Password managers</vt:lpstr>
      <vt:lpstr>VPNs</vt:lpstr>
      <vt:lpstr>VPNs - Be careful!</vt:lpstr>
      <vt:lpstr>Anti-virus/Anti-malware</vt:lpstr>
      <vt:lpstr>Tor</vt:lpstr>
      <vt:lpstr>Further Tools</vt:lpstr>
      <vt:lpstr>Messagers</vt:lpstr>
      <vt:lpstr>Cloud Storage</vt:lpstr>
      <vt:lpstr>Pay Attention!</vt:lpstr>
      <vt:lpstr>PowerPoint Presentation</vt:lpstr>
    </vt:vector>
  </TitlesOfParts>
  <Company>Acrodex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Safety:  Threats, regulations, and what you can do to protect yourself </dc:title>
  <dc:creator>Mimi Marani</dc:creator>
  <cp:lastModifiedBy>Dave H</cp:lastModifiedBy>
  <cp:revision>21</cp:revision>
  <dcterms:created xsi:type="dcterms:W3CDTF">2017-03-21T20:04:53Z</dcterms:created>
  <dcterms:modified xsi:type="dcterms:W3CDTF">2017-03-22T16:25:11Z</dcterms:modified>
</cp:coreProperties>
</file>