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1257" r:id="rId2"/>
    <p:sldId id="1084" r:id="rId3"/>
    <p:sldId id="1086" r:id="rId4"/>
    <p:sldId id="1209" r:id="rId5"/>
    <p:sldId id="1459" r:id="rId6"/>
    <p:sldId id="1464" r:id="rId7"/>
    <p:sldId id="1466" r:id="rId8"/>
    <p:sldId id="1565" r:id="rId9"/>
    <p:sldId id="1081" r:id="rId10"/>
    <p:sldId id="1156" r:id="rId11"/>
    <p:sldId id="1319" r:id="rId12"/>
    <p:sldId id="1420" r:id="rId13"/>
    <p:sldId id="1467" r:id="rId14"/>
    <p:sldId id="1460" r:id="rId15"/>
    <p:sldId id="1468" r:id="rId16"/>
    <p:sldId id="1470" r:id="rId17"/>
    <p:sldId id="1553" r:id="rId18"/>
    <p:sldId id="1552" r:id="rId19"/>
    <p:sldId id="1471" r:id="rId20"/>
    <p:sldId id="1472" r:id="rId21"/>
    <p:sldId id="1475" r:id="rId22"/>
    <p:sldId id="1476" r:id="rId23"/>
    <p:sldId id="1477" r:id="rId24"/>
    <p:sldId id="1473" r:id="rId25"/>
    <p:sldId id="1465" r:id="rId26"/>
    <p:sldId id="1517" r:id="rId27"/>
    <p:sldId id="1516" r:id="rId28"/>
    <p:sldId id="1518" r:id="rId29"/>
    <p:sldId id="1519" r:id="rId30"/>
    <p:sldId id="1540" r:id="rId31"/>
    <p:sldId id="1541" r:id="rId32"/>
    <p:sldId id="1520" r:id="rId33"/>
    <p:sldId id="1542" r:id="rId34"/>
    <p:sldId id="1543" r:id="rId35"/>
    <p:sldId id="1544" r:id="rId36"/>
    <p:sldId id="1545" r:id="rId37"/>
    <p:sldId id="1546" r:id="rId38"/>
    <p:sldId id="1512" r:id="rId39"/>
    <p:sldId id="1521" r:id="rId40"/>
    <p:sldId id="1524" r:id="rId41"/>
    <p:sldId id="1532" r:id="rId42"/>
    <p:sldId id="1533" r:id="rId43"/>
    <p:sldId id="1525" r:id="rId44"/>
    <p:sldId id="1526" r:id="rId45"/>
    <p:sldId id="1527" r:id="rId46"/>
    <p:sldId id="1528" r:id="rId47"/>
    <p:sldId id="1529" r:id="rId48"/>
    <p:sldId id="1530" r:id="rId49"/>
    <p:sldId id="1531" r:id="rId50"/>
    <p:sldId id="1363" r:id="rId51"/>
    <p:sldId id="1365" r:id="rId52"/>
    <p:sldId id="1497" r:id="rId53"/>
    <p:sldId id="1507" r:id="rId54"/>
    <p:sldId id="1498" r:id="rId55"/>
    <p:sldId id="1499" r:id="rId56"/>
    <p:sldId id="1500" r:id="rId57"/>
    <p:sldId id="1504" r:id="rId58"/>
    <p:sldId id="1506" r:id="rId59"/>
    <p:sldId id="1508" r:id="rId60"/>
    <p:sldId id="1366" r:id="rId61"/>
    <p:sldId id="1367" r:id="rId62"/>
    <p:sldId id="1368" r:id="rId63"/>
    <p:sldId id="1478" r:id="rId64"/>
    <p:sldId id="1490" r:id="rId65"/>
    <p:sldId id="1557" r:id="rId66"/>
    <p:sldId id="1491" r:id="rId67"/>
    <p:sldId id="1558" r:id="rId68"/>
    <p:sldId id="1492" r:id="rId69"/>
    <p:sldId id="1559" r:id="rId70"/>
    <p:sldId id="1547" r:id="rId71"/>
    <p:sldId id="1560" r:id="rId72"/>
    <p:sldId id="1561" r:id="rId73"/>
    <p:sldId id="1562" r:id="rId74"/>
    <p:sldId id="1563" r:id="rId75"/>
    <p:sldId id="1548" r:id="rId76"/>
    <p:sldId id="1549" r:id="rId77"/>
    <p:sldId id="1550" r:id="rId78"/>
    <p:sldId id="1551"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9BF04"/>
    <a:srgbClr val="D10405"/>
    <a:srgbClr val="B40703"/>
    <a:srgbClr val="800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51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17-02-08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commlaw.allard.ubc" TargetMode="External"/><Relationship Id="rId5" Type="http://schemas.openxmlformats.org/officeDocument/2006/relationships/hyperlink" Target="mailto:jon_festinger@thecdm.ca"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mmlaw.allard.ubc.ca" TargetMode="Externa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hyperlink" Target="https://youtu.be/9Q7Vr3yQYWQ"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blog.fagstein.com/2017/02/07/super-bowl-ads-ctv-vs-fo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996"/>
            <a:ext cx="8646082" cy="2048933"/>
          </a:xfrm>
        </p:spPr>
        <p:txBody>
          <a:bodyPr>
            <a:noAutofit/>
          </a:bodyPr>
          <a:lstStyle/>
          <a:p>
            <a:r>
              <a:rPr lang="en-US" sz="4800" b="1" dirty="0" smtClean="0">
                <a:solidFill>
                  <a:srgbClr val="FFFF00"/>
                </a:solidFill>
                <a:cs typeface="OCR A Std"/>
              </a:rPr>
              <a:t/>
            </a:r>
            <a:br>
              <a:rPr lang="en-US" sz="4800" b="1" dirty="0" smtClean="0">
                <a:solidFill>
                  <a:srgbClr val="FFFF00"/>
                </a:solidFill>
                <a:cs typeface="OCR A Std"/>
              </a:rPr>
            </a:br>
            <a:r>
              <a:rPr lang="en-US" sz="4800" b="1" dirty="0" smtClean="0">
                <a:solidFill>
                  <a:srgbClr val="FFFF00"/>
                </a:solidFill>
              </a:rPr>
              <a:t> </a:t>
            </a:r>
            <a:br>
              <a:rPr lang="en-US" sz="4800" b="1" dirty="0" smtClean="0">
                <a:solidFill>
                  <a:srgbClr val="FFFF00"/>
                </a:solidFill>
              </a:rPr>
            </a:br>
            <a:r>
              <a:rPr lang="en-CA" sz="4700" b="1" i="1" dirty="0" smtClean="0">
                <a:solidFill>
                  <a:srgbClr val="FFFF00"/>
                </a:solidFill>
              </a:rPr>
              <a:t>“</a:t>
            </a:r>
            <a:r>
              <a:rPr lang="en-CA" sz="4700" b="1" i="1" dirty="0">
                <a:solidFill>
                  <a:schemeClr val="bg1"/>
                </a:solidFill>
              </a:rPr>
              <a:t>Broadcasting Policy</a:t>
            </a:r>
            <a:r>
              <a:rPr lang="en-CA" sz="4700" b="1" i="1" dirty="0">
                <a:solidFill>
                  <a:srgbClr val="FF0000"/>
                </a:solidFill>
              </a:rPr>
              <a:t>:</a:t>
            </a:r>
            <a:r>
              <a:rPr lang="en-CA" sz="4700" b="1" i="1" dirty="0">
                <a:solidFill>
                  <a:srgbClr val="FFFF00"/>
                </a:solidFill>
              </a:rPr>
              <a:t> Origins, Regulation </a:t>
            </a:r>
            <a:r>
              <a:rPr lang="en-CA" sz="4700" b="1" i="1" dirty="0">
                <a:solidFill>
                  <a:schemeClr val="bg1"/>
                </a:solidFill>
              </a:rPr>
              <a:t>&amp;</a:t>
            </a:r>
            <a:r>
              <a:rPr lang="en-CA" sz="4700" b="1" i="1" dirty="0">
                <a:solidFill>
                  <a:srgbClr val="FFFF00"/>
                </a:solidFill>
              </a:rPr>
              <a:t> Cases”</a:t>
            </a:r>
            <a:r>
              <a:rPr lang="en-CA" sz="4700" b="1" dirty="0">
                <a:solidFill>
                  <a:srgbClr val="FFFF00"/>
                </a:solidFill>
              </a:rPr>
              <a:t/>
            </a:r>
            <a:br>
              <a:rPr lang="en-CA" sz="4700" b="1" dirty="0">
                <a:solidFill>
                  <a:srgbClr val="FFFF00"/>
                </a:solidFill>
              </a:rPr>
            </a:br>
            <a:r>
              <a:rPr lang="en-US" sz="4800" dirty="0"/>
              <a:t/>
            </a:r>
            <a:br>
              <a:rPr lang="en-US" sz="4800" dirty="0"/>
            </a:br>
            <a:endParaRPr lang="en-US" sz="48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lnSpcReduction="10000"/>
          </a:bodyPr>
          <a:lstStyle/>
          <a:p>
            <a:pPr marL="0" indent="0">
              <a:buNone/>
            </a:pPr>
            <a:r>
              <a:rPr lang="en-US" b="1" dirty="0" smtClean="0">
                <a:solidFill>
                  <a:srgbClr val="CCFFCC"/>
                </a:solidFill>
                <a:cs typeface="Lucida Console"/>
              </a:rPr>
              <a:t>Talk 6</a:t>
            </a:r>
            <a:endParaRPr lang="en-US" b="1" dirty="0">
              <a:solidFill>
                <a:srgbClr val="CCFFCC"/>
              </a:solidFill>
              <a:cs typeface="Lucida Console"/>
            </a:endParaRPr>
          </a:p>
          <a:p>
            <a:pPr marL="0" indent="0">
              <a:buNone/>
            </a:pPr>
            <a:r>
              <a:rPr lang="en-US" b="1" dirty="0">
                <a:solidFill>
                  <a:srgbClr val="CCFFCC"/>
                </a:solidFill>
                <a:cs typeface="Lucida Console"/>
              </a:rPr>
              <a:t>LAW </a:t>
            </a:r>
            <a:r>
              <a:rPr lang="en-US" b="1" dirty="0" smtClean="0">
                <a:solidFill>
                  <a:srgbClr val="CCFFCC"/>
                </a:solidFill>
                <a:cs typeface="Lucida Console"/>
              </a:rPr>
              <a:t>424 001</a:t>
            </a:r>
            <a:endParaRPr lang="en-US" b="1" dirty="0">
              <a:solidFill>
                <a:srgbClr val="CCFFCC"/>
              </a:solidFill>
              <a:cs typeface="Lucida Console"/>
            </a:endParaRPr>
          </a:p>
          <a:p>
            <a:pPr marL="0" indent="0">
              <a:buNone/>
            </a:pPr>
            <a:r>
              <a:rPr lang="en-US" b="1" dirty="0" smtClean="0">
                <a:solidFill>
                  <a:srgbClr val="CCFFCC"/>
                </a:solidFill>
                <a:cs typeface="Lucida Console"/>
              </a:rPr>
              <a:t>Communications Law 2.0</a:t>
            </a:r>
            <a:endParaRPr lang="en-US" b="1" dirty="0">
              <a:solidFill>
                <a:srgbClr val="CCFFCC"/>
              </a:solidFill>
              <a:cs typeface="Lucida Console"/>
            </a:endParaRPr>
          </a:p>
          <a:p>
            <a:pPr marL="0" indent="0">
              <a:buNone/>
            </a:pPr>
            <a:r>
              <a:rPr lang="en-US" b="1" dirty="0">
                <a:solidFill>
                  <a:srgbClr val="CCFFCC"/>
                </a:solidFill>
                <a:cs typeface="Lucida Console"/>
              </a:rPr>
              <a:t>Allard School of Law, UBC</a:t>
            </a:r>
          </a:p>
          <a:p>
            <a:pPr marL="0" indent="0">
              <a:buNone/>
            </a:pPr>
            <a:r>
              <a:rPr lang="en-US" b="1" dirty="0" smtClean="0">
                <a:solidFill>
                  <a:srgbClr val="CCFFCC"/>
                </a:solidFill>
                <a:cs typeface="Lucida Console"/>
              </a:rPr>
              <a:t>Spring, 2017</a:t>
            </a:r>
            <a:endParaRPr lang="en-US" b="1" dirty="0">
              <a:solidFill>
                <a:srgbClr val="CCFFCC"/>
              </a:solidFill>
              <a:cs typeface="Lucida Console"/>
            </a:endParaRPr>
          </a:p>
          <a:p>
            <a:pPr marL="0" indent="0">
              <a:buNone/>
            </a:pPr>
            <a:endParaRPr lang="en-US" sz="4000" b="1" dirty="0" smtClean="0">
              <a:solidFill>
                <a:schemeClr val="bg1"/>
              </a:solidFill>
              <a:latin typeface="+mn-lt"/>
              <a:cs typeface="Lucida Console"/>
            </a:endParaRPr>
          </a:p>
          <a:p>
            <a:pPr marL="0" indent="0">
              <a:buNone/>
            </a:pPr>
            <a:r>
              <a:rPr lang="en-US" sz="1800" b="1" dirty="0" smtClean="0">
                <a:solidFill>
                  <a:srgbClr val="FFFFFF"/>
                </a:solidFill>
                <a:latin typeface="+mn-lt"/>
                <a:cs typeface="Lucida Console"/>
              </a:rPr>
              <a:t>Jon </a:t>
            </a:r>
            <a:r>
              <a:rPr lang="en-US" sz="1800" b="1" dirty="0">
                <a:solidFill>
                  <a:srgbClr val="FFFFFF"/>
                </a:solidFill>
                <a:latin typeface="+mn-lt"/>
                <a:cs typeface="Lucida Console"/>
              </a:rPr>
              <a:t>Festinger Q.C.</a:t>
            </a:r>
          </a:p>
          <a:p>
            <a:pPr marL="0" indent="0">
              <a:buNone/>
            </a:pPr>
            <a:r>
              <a:rPr lang="en-US" sz="1800" b="1" dirty="0">
                <a:solidFill>
                  <a:srgbClr val="FFFFFF"/>
                </a:solidFill>
                <a:latin typeface="+mn-lt"/>
                <a:cs typeface="Lucida Console"/>
              </a:rPr>
              <a:t>Centre for Digital Media</a:t>
            </a:r>
          </a:p>
          <a:p>
            <a:pPr marL="0" indent="0">
              <a:buNone/>
            </a:pPr>
            <a:r>
              <a:rPr lang="en-US" sz="1800" b="1" dirty="0">
                <a:solidFill>
                  <a:srgbClr val="FFFFFF"/>
                </a:solidFill>
                <a:latin typeface="+mn-lt"/>
                <a:cs typeface="Lucida Console"/>
              </a:rPr>
              <a:t>Festinger Law &amp; Strategy </a:t>
            </a:r>
          </a:p>
          <a:p>
            <a:pPr marL="0" indent="0">
              <a:buNone/>
            </a:pPr>
            <a:r>
              <a:rPr lang="en-US" sz="1800" b="1" dirty="0" smtClean="0">
                <a:solidFill>
                  <a:srgbClr val="FFFF00"/>
                </a:solidFill>
                <a:latin typeface="+mn-lt"/>
                <a:cs typeface="Lucida Console"/>
                <a:hlinkClick r:id="rId4"/>
              </a:rPr>
              <a:t>http://commlaw.allard.ubc</a:t>
            </a:r>
            <a:r>
              <a:rPr lang="en-US" sz="1800" b="1" dirty="0" smtClean="0">
                <a:solidFill>
                  <a:srgbClr val="FFFF00"/>
                </a:solidFill>
                <a:latin typeface="+mn-lt"/>
                <a:cs typeface="Lucida Console"/>
              </a:rPr>
              <a:t> </a:t>
            </a:r>
          </a:p>
          <a:p>
            <a:pPr marL="0" indent="0">
              <a:buNone/>
            </a:pPr>
            <a:r>
              <a:rPr lang="en-US" sz="1800" b="1" dirty="0" smtClean="0">
                <a:solidFill>
                  <a:srgbClr val="FFFFFF"/>
                </a:solidFill>
                <a:latin typeface="+mn-lt"/>
                <a:cs typeface="Lucida Console"/>
              </a:rPr>
              <a:t>@</a:t>
            </a:r>
            <a:r>
              <a:rPr lang="en-US" sz="1800" b="1" dirty="0" err="1" smtClean="0">
                <a:solidFill>
                  <a:srgbClr val="FFFFFF"/>
                </a:solidFill>
                <a:latin typeface="+mn-lt"/>
                <a:cs typeface="Lucida Console"/>
              </a:rPr>
              <a:t>jonfestinger</a:t>
            </a:r>
            <a:endParaRPr lang="en-US" sz="1800" b="1" dirty="0">
              <a:solidFill>
                <a:srgbClr val="FFFFFF"/>
              </a:solidFill>
              <a:latin typeface="+mn-lt"/>
              <a:cs typeface="Lucida Console"/>
            </a:endParaRPr>
          </a:p>
          <a:p>
            <a:pPr marL="0" indent="0">
              <a:buNone/>
            </a:pPr>
            <a:r>
              <a:rPr lang="en-US" sz="1800" b="1" dirty="0">
                <a:solidFill>
                  <a:srgbClr val="FFFF00"/>
                </a:solidFill>
                <a:latin typeface="+mn-lt"/>
                <a:cs typeface="Lucida Console"/>
                <a:hlinkClick r:id="rId5"/>
              </a:rPr>
              <a:t>jon_festinger@thecdm.ca</a:t>
            </a:r>
            <a:endParaRPr lang="en-US" sz="1800" b="1"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9591918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7624209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956"/>
            <a:ext cx="8229600" cy="1633054"/>
          </a:xfrm>
        </p:spPr>
        <p:txBody>
          <a:bodyPr>
            <a:normAutofit fontScale="90000"/>
          </a:bodyPr>
          <a:lstStyle/>
          <a:p>
            <a:pPr algn="ct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Mine</a:t>
            </a:r>
            <a:r>
              <a:rPr lang="en-US" sz="9600" dirty="0"/>
              <a:t/>
            </a:r>
            <a:br>
              <a:rPr lang="en-US" sz="9600" dirty="0"/>
            </a:br>
            <a:endParaRPr lang="en-US" dirty="0"/>
          </a:p>
        </p:txBody>
      </p:sp>
      <p:pic>
        <p:nvPicPr>
          <p:cNvPr id="5" name="Content Placeholder 4" descr="Screen Shot 2017-02-05 at 2.59.5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55" r="-169"/>
          <a:stretch/>
        </p:blipFill>
        <p:spPr>
          <a:xfrm>
            <a:off x="2810933" y="1408134"/>
            <a:ext cx="3640666" cy="4484878"/>
          </a:xfrm>
        </p:spPr>
      </p:pic>
    </p:spTree>
    <p:extLst>
      <p:ext uri="{BB962C8B-B14F-4D97-AF65-F5344CB8AC3E}">
        <p14:creationId xmlns:p14="http://schemas.microsoft.com/office/powerpoint/2010/main" val="3085016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2-01 at 5.44.1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29" r="-996"/>
          <a:stretch/>
        </p:blipFill>
        <p:spPr>
          <a:xfrm>
            <a:off x="2252132" y="220663"/>
            <a:ext cx="4656667" cy="5689600"/>
          </a:xfrm>
        </p:spPr>
      </p:pic>
    </p:spTree>
    <p:extLst>
      <p:ext uri="{BB962C8B-B14F-4D97-AF65-F5344CB8AC3E}">
        <p14:creationId xmlns:p14="http://schemas.microsoft.com/office/powerpoint/2010/main" val="18032988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0.40.4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56" r="-25"/>
          <a:stretch/>
        </p:blipFill>
        <p:spPr>
          <a:xfrm>
            <a:off x="1998133" y="304800"/>
            <a:ext cx="5130800" cy="5605463"/>
          </a:xfrm>
        </p:spPr>
      </p:pic>
    </p:spTree>
    <p:extLst>
      <p:ext uri="{BB962C8B-B14F-4D97-AF65-F5344CB8AC3E}">
        <p14:creationId xmlns:p14="http://schemas.microsoft.com/office/powerpoint/2010/main" val="120259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0.39.55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84" r="-384"/>
          <a:stretch/>
        </p:blipFill>
        <p:spPr>
          <a:xfrm>
            <a:off x="829733" y="271463"/>
            <a:ext cx="7484534" cy="5638800"/>
          </a:xfrm>
        </p:spPr>
      </p:pic>
    </p:spTree>
    <p:extLst>
      <p:ext uri="{BB962C8B-B14F-4D97-AF65-F5344CB8AC3E}">
        <p14:creationId xmlns:p14="http://schemas.microsoft.com/office/powerpoint/2010/main" val="91211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0"/>
            <a:ext cx="8229600" cy="1016000"/>
          </a:xfrm>
        </p:spPr>
        <p:txBody>
          <a:bodyPr>
            <a:normAutofit/>
          </a:bodyPr>
          <a:lstStyle/>
          <a:p>
            <a:pPr algn="ctr"/>
            <a:r>
              <a:rPr lang="en-US" sz="4400" b="1" dirty="0" smtClean="0">
                <a:solidFill>
                  <a:srgbClr val="FFFF00"/>
                </a:solidFill>
              </a:rPr>
              <a:t>Other </a:t>
            </a:r>
            <a:r>
              <a:rPr lang="en-US" sz="4400" b="1" dirty="0" smtClean="0">
                <a:solidFill>
                  <a:schemeClr val="bg1"/>
                </a:solidFill>
              </a:rPr>
              <a:t>News of the Week </a:t>
            </a:r>
            <a:r>
              <a:rPr lang="mr-IN" sz="4400" b="1" dirty="0" smtClean="0">
                <a:solidFill>
                  <a:srgbClr val="FFFF00"/>
                </a:solidFill>
              </a:rPr>
              <a:t>…</a:t>
            </a:r>
            <a:endParaRPr lang="en-US" sz="4400" b="1" dirty="0">
              <a:solidFill>
                <a:srgbClr val="FFFF00"/>
              </a:solidFill>
            </a:endParaRPr>
          </a:p>
        </p:txBody>
      </p:sp>
      <p:pic>
        <p:nvPicPr>
          <p:cNvPr id="4" name="Content Placeholder 3" descr="Screen Shot 2017-02-07 at 11.22.0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37" r="-200"/>
          <a:stretch/>
        </p:blipFill>
        <p:spPr>
          <a:xfrm>
            <a:off x="2912533" y="1020763"/>
            <a:ext cx="3251200" cy="4872037"/>
          </a:xfrm>
        </p:spPr>
      </p:pic>
    </p:spTree>
    <p:extLst>
      <p:ext uri="{BB962C8B-B14F-4D97-AF65-F5344CB8AC3E}">
        <p14:creationId xmlns:p14="http://schemas.microsoft.com/office/powerpoint/2010/main" val="258843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1.31.37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3" r="14"/>
          <a:stretch/>
        </p:blipFill>
        <p:spPr>
          <a:xfrm>
            <a:off x="1117600" y="220663"/>
            <a:ext cx="6891867" cy="5689600"/>
          </a:xfrm>
        </p:spPr>
      </p:pic>
    </p:spTree>
    <p:extLst>
      <p:ext uri="{BB962C8B-B14F-4D97-AF65-F5344CB8AC3E}">
        <p14:creationId xmlns:p14="http://schemas.microsoft.com/office/powerpoint/2010/main" val="371286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988" y="13179"/>
            <a:ext cx="7218812" cy="1016000"/>
          </a:xfrm>
        </p:spPr>
        <p:txBody>
          <a:bodyPr/>
          <a:lstStyle/>
          <a:p>
            <a:r>
              <a:rPr lang="en-US" b="1" dirty="0" smtClean="0">
                <a:solidFill>
                  <a:srgbClr val="FFFF00"/>
                </a:solidFill>
              </a:rPr>
              <a:t>Oops</a:t>
            </a:r>
            <a:r>
              <a:rPr lang="mr-IN" b="1" dirty="0" smtClean="0">
                <a:solidFill>
                  <a:schemeClr val="bg1"/>
                </a:solidFill>
              </a:rPr>
              <a:t>…</a:t>
            </a:r>
            <a:endParaRPr lang="en-US" b="1" dirty="0">
              <a:solidFill>
                <a:schemeClr val="bg1"/>
              </a:solidFill>
            </a:endParaRPr>
          </a:p>
        </p:txBody>
      </p:sp>
      <p:pic>
        <p:nvPicPr>
          <p:cNvPr id="4" name="Content Placeholder 3" descr="Screen Shot 2017-02-07 at 7.26.4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38" r="-237"/>
          <a:stretch/>
        </p:blipFill>
        <p:spPr>
          <a:xfrm>
            <a:off x="1467988" y="1028700"/>
            <a:ext cx="6201838" cy="4876800"/>
          </a:xfrm>
        </p:spPr>
      </p:pic>
    </p:spTree>
    <p:extLst>
      <p:ext uri="{BB962C8B-B14F-4D97-AF65-F5344CB8AC3E}">
        <p14:creationId xmlns:p14="http://schemas.microsoft.com/office/powerpoint/2010/main" val="1541088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b="1" dirty="0" smtClean="0">
                <a:solidFill>
                  <a:srgbClr val="FFFF00"/>
                </a:solidFill>
              </a:rPr>
              <a:t>The</a:t>
            </a:r>
            <a:r>
              <a:rPr lang="en-US" b="1" dirty="0" smtClean="0">
                <a:solidFill>
                  <a:srgbClr val="008000"/>
                </a:solidFill>
              </a:rPr>
              <a:t> </a:t>
            </a:r>
            <a:r>
              <a:rPr lang="en-US" b="1" dirty="0" smtClean="0">
                <a:solidFill>
                  <a:srgbClr val="19BF04"/>
                </a:solidFill>
              </a:rPr>
              <a:t>Green Bowling Ball </a:t>
            </a:r>
            <a:r>
              <a:rPr lang="en-US" b="1" dirty="0" smtClean="0">
                <a:solidFill>
                  <a:srgbClr val="FFFF00"/>
                </a:solidFill>
              </a:rPr>
              <a:t>Massacre</a:t>
            </a:r>
            <a:endParaRPr lang="en-US" b="1" dirty="0">
              <a:solidFill>
                <a:srgbClr val="FFFF00"/>
              </a:solidFill>
            </a:endParaRPr>
          </a:p>
        </p:txBody>
      </p:sp>
      <p:pic>
        <p:nvPicPr>
          <p:cNvPr id="4" name="Content Placeholder 3" descr="Screen Shot 2017-02-07 at 7.21.3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17" t="1197" r="-303" b="-1197"/>
          <a:stretch/>
        </p:blipFill>
        <p:spPr>
          <a:xfrm>
            <a:off x="405299" y="1171180"/>
            <a:ext cx="8281501" cy="4606639"/>
          </a:xfrm>
        </p:spPr>
      </p:pic>
    </p:spTree>
    <p:extLst>
      <p:ext uri="{BB962C8B-B14F-4D97-AF65-F5344CB8AC3E}">
        <p14:creationId xmlns:p14="http://schemas.microsoft.com/office/powerpoint/2010/main" val="2048163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74037" cy="1016000"/>
          </a:xfrm>
        </p:spPr>
        <p:txBody>
          <a:bodyPr/>
          <a:lstStyle/>
          <a:p>
            <a:r>
              <a:rPr lang="en-US" b="1" dirty="0" smtClean="0">
                <a:solidFill>
                  <a:srgbClr val="CCFFCC"/>
                </a:solidFill>
              </a:rPr>
              <a:t>Today</a:t>
            </a:r>
            <a:r>
              <a:rPr lang="mr-IN" b="1" dirty="0" smtClean="0">
                <a:solidFill>
                  <a:srgbClr val="CCFFCC"/>
                </a:solidFill>
              </a:rPr>
              <a:t>…</a:t>
            </a:r>
            <a:endParaRPr lang="en-US" b="1" dirty="0">
              <a:solidFill>
                <a:srgbClr val="CCFFCC"/>
              </a:solidFill>
            </a:endParaRPr>
          </a:p>
        </p:txBody>
      </p:sp>
      <p:sp>
        <p:nvSpPr>
          <p:cNvPr id="3" name="Content Placeholder 2"/>
          <p:cNvSpPr>
            <a:spLocks noGrp="1"/>
          </p:cNvSpPr>
          <p:nvPr>
            <p:ph sz="quarter" idx="10"/>
          </p:nvPr>
        </p:nvSpPr>
        <p:spPr>
          <a:xfrm>
            <a:off x="457201" y="1507066"/>
            <a:ext cx="6074036" cy="4219067"/>
          </a:xfrm>
        </p:spPr>
        <p:txBody>
          <a:bodyPr>
            <a:noAutofit/>
          </a:bodyPr>
          <a:lstStyle/>
          <a:p>
            <a:pPr marL="0" indent="0" algn="ctr">
              <a:buNone/>
            </a:pPr>
            <a:r>
              <a:rPr lang="en-CA" sz="6000" dirty="0">
                <a:solidFill>
                  <a:srgbClr val="FFFF00"/>
                </a:solidFill>
                <a:latin typeface="American Typewriter"/>
                <a:cs typeface="American Typewriter"/>
              </a:rPr>
              <a:t>“</a:t>
            </a:r>
            <a:r>
              <a:rPr lang="en-CA" sz="6000" dirty="0">
                <a:solidFill>
                  <a:schemeClr val="bg1"/>
                </a:solidFill>
                <a:latin typeface="American Typewriter"/>
                <a:cs typeface="American Typewriter"/>
              </a:rPr>
              <a:t>Broadcasting Policy</a:t>
            </a:r>
            <a:r>
              <a:rPr lang="en-CA" sz="6000" dirty="0">
                <a:solidFill>
                  <a:srgbClr val="FF0000"/>
                </a:solidFill>
                <a:latin typeface="American Typewriter"/>
                <a:cs typeface="American Typewriter"/>
              </a:rPr>
              <a:t>:</a:t>
            </a:r>
            <a:r>
              <a:rPr lang="en-CA" sz="6000" dirty="0">
                <a:solidFill>
                  <a:srgbClr val="FFFF00"/>
                </a:solidFill>
                <a:latin typeface="American Typewriter"/>
                <a:cs typeface="American Typewriter"/>
              </a:rPr>
              <a:t> Origins, Regulation </a:t>
            </a:r>
            <a:r>
              <a:rPr lang="en-CA" sz="6000" dirty="0">
                <a:solidFill>
                  <a:schemeClr val="bg1"/>
                </a:solidFill>
                <a:latin typeface="American Typewriter"/>
                <a:cs typeface="American Typewriter"/>
              </a:rPr>
              <a:t>&amp;</a:t>
            </a:r>
            <a:r>
              <a:rPr lang="en-CA" sz="6000" dirty="0">
                <a:solidFill>
                  <a:srgbClr val="FFFF00"/>
                </a:solidFill>
                <a:latin typeface="American Typewriter"/>
                <a:cs typeface="American Typewriter"/>
              </a:rPr>
              <a:t> Cases”</a:t>
            </a:r>
            <a:br>
              <a:rPr lang="en-CA" sz="6000" dirty="0">
                <a:solidFill>
                  <a:srgbClr val="FFFF00"/>
                </a:solidFill>
                <a:latin typeface="American Typewriter"/>
                <a:cs typeface="American Typewriter"/>
              </a:rPr>
            </a:br>
            <a:endParaRPr lang="en-US" sz="6000" dirty="0">
              <a:latin typeface="American Typewriter"/>
              <a:cs typeface="American Typewriter"/>
            </a:endParaRPr>
          </a:p>
        </p:txBody>
      </p:sp>
      <p:pic>
        <p:nvPicPr>
          <p:cNvPr id="5" name="Content Placeholder 3" descr="CKVR-TV_Towers.jpg"/>
          <p:cNvPicPr>
            <a:picLocks noChangeAspect="1"/>
          </p:cNvPicPr>
          <p:nvPr/>
        </p:nvPicPr>
        <p:blipFill rotWithShape="1">
          <a:blip r:embed="rId2">
            <a:extLst>
              <a:ext uri="{28A0092B-C50C-407E-A947-70E740481C1C}">
                <a14:useLocalDpi xmlns:a14="http://schemas.microsoft.com/office/drawing/2010/main" val="0"/>
              </a:ext>
            </a:extLst>
          </a:blip>
          <a:srcRect l="3233" r="47875" b="-331"/>
          <a:stretch/>
        </p:blipFill>
        <p:spPr>
          <a:xfrm>
            <a:off x="6531237" y="169333"/>
            <a:ext cx="2155563" cy="5994400"/>
          </a:xfrm>
          <a:prstGeom prst="rect">
            <a:avLst/>
          </a:prstGeom>
        </p:spPr>
      </p:pic>
    </p:spTree>
    <p:extLst>
      <p:ext uri="{BB962C8B-B14F-4D97-AF65-F5344CB8AC3E}">
        <p14:creationId xmlns:p14="http://schemas.microsoft.com/office/powerpoint/2010/main" val="4021003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smtClean="0">
                <a:solidFill>
                  <a:schemeClr val="bg1"/>
                </a:solidFill>
              </a:rPr>
              <a:t>1</a:t>
            </a:r>
            <a:r>
              <a:rPr lang="en-US" sz="4400" b="1" dirty="0" smtClean="0">
                <a:solidFill>
                  <a:srgbClr val="FF0000"/>
                </a:solidFill>
              </a:rPr>
              <a:t>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25315852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26"/>
            <a:ext cx="8686800" cy="1016000"/>
          </a:xfrm>
        </p:spPr>
        <p:txBody>
          <a:bodyPr>
            <a:normAutofit/>
          </a:bodyPr>
          <a:lstStyle/>
          <a:p>
            <a:r>
              <a:rPr lang="en-US" sz="4400" b="1" dirty="0" smtClean="0">
                <a:solidFill>
                  <a:srgbClr val="FFFFFF"/>
                </a:solidFill>
              </a:rPr>
              <a:t>Q: </a:t>
            </a:r>
            <a:r>
              <a:rPr lang="en-US" sz="4400" b="1" dirty="0" smtClean="0">
                <a:solidFill>
                  <a:srgbClr val="FFFF00"/>
                </a:solidFill>
              </a:rPr>
              <a:t>Where did we lose our way</a:t>
            </a:r>
            <a:r>
              <a:rPr lang="en-US" sz="4400" b="1" dirty="0" smtClean="0">
                <a:solidFill>
                  <a:srgbClr val="FFFFFF"/>
                </a:solidFill>
              </a:rPr>
              <a:t>?</a:t>
            </a:r>
            <a:endParaRPr lang="en-US" sz="4400" b="1" dirty="0">
              <a:solidFill>
                <a:srgbClr val="FFFFFF"/>
              </a:solidFill>
            </a:endParaRPr>
          </a:p>
        </p:txBody>
      </p:sp>
      <p:pic>
        <p:nvPicPr>
          <p:cNvPr id="4" name="Content Placeholder 3" descr="IMG_0467.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444" r="-648" b="-123"/>
          <a:stretch/>
        </p:blipFill>
        <p:spPr>
          <a:xfrm>
            <a:off x="3136663" y="1201739"/>
            <a:ext cx="2999197" cy="4295794"/>
          </a:xfrm>
        </p:spPr>
      </p:pic>
      <p:sp>
        <p:nvSpPr>
          <p:cNvPr id="5" name="TextBox 4"/>
          <p:cNvSpPr txBox="1"/>
          <p:nvPr/>
        </p:nvSpPr>
        <p:spPr>
          <a:xfrm>
            <a:off x="4265007" y="5592917"/>
            <a:ext cx="4060577" cy="646331"/>
          </a:xfrm>
          <a:prstGeom prst="rect">
            <a:avLst/>
          </a:prstGeom>
          <a:noFill/>
        </p:spPr>
        <p:txBody>
          <a:bodyPr wrap="none" rtlCol="0">
            <a:spAutoFit/>
          </a:bodyPr>
          <a:lstStyle/>
          <a:p>
            <a:r>
              <a:rPr lang="en-US" dirty="0" err="1" smtClean="0">
                <a:solidFill>
                  <a:schemeClr val="bg1"/>
                </a:solidFill>
              </a:rPr>
              <a:t>Caplan</a:t>
            </a:r>
            <a:r>
              <a:rPr lang="en-US" dirty="0" smtClean="0">
                <a:solidFill>
                  <a:schemeClr val="bg1"/>
                </a:solidFill>
              </a:rPr>
              <a:t>/</a:t>
            </a:r>
            <a:r>
              <a:rPr lang="en-US" dirty="0" err="1" smtClean="0">
                <a:solidFill>
                  <a:schemeClr val="bg1"/>
                </a:solidFill>
              </a:rPr>
              <a:t>Sauvageau</a:t>
            </a:r>
            <a:r>
              <a:rPr lang="en-US" dirty="0" smtClean="0">
                <a:solidFill>
                  <a:schemeClr val="bg1"/>
                </a:solidFill>
              </a:rPr>
              <a:t> Report, </a:t>
            </a:r>
            <a:r>
              <a:rPr lang="en-US" sz="3600" dirty="0" smtClean="0">
                <a:solidFill>
                  <a:srgbClr val="FFFF00"/>
                </a:solidFill>
              </a:rPr>
              <a:t>1986</a:t>
            </a:r>
            <a:endParaRPr lang="en-US" sz="3600" dirty="0">
              <a:solidFill>
                <a:srgbClr val="FFFF00"/>
              </a:solidFill>
            </a:endParaRPr>
          </a:p>
        </p:txBody>
      </p:sp>
    </p:spTree>
    <p:extLst>
      <p:ext uri="{BB962C8B-B14F-4D97-AF65-F5344CB8AC3E}">
        <p14:creationId xmlns:p14="http://schemas.microsoft.com/office/powerpoint/2010/main" val="2770591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3600"/>
          </a:xfrm>
        </p:spPr>
        <p:txBody>
          <a:bodyPr>
            <a:normAutofit/>
          </a:bodyPr>
          <a:lstStyle/>
          <a:p>
            <a:r>
              <a:rPr lang="en-US" sz="4400" b="1" dirty="0" smtClean="0">
                <a:solidFill>
                  <a:schemeClr val="bg1"/>
                </a:solidFill>
              </a:rPr>
              <a:t>A: </a:t>
            </a:r>
            <a:r>
              <a:rPr lang="en-US" sz="4400" b="1" dirty="0" smtClean="0">
                <a:solidFill>
                  <a:srgbClr val="CCFFCC"/>
                </a:solidFill>
              </a:rPr>
              <a:t>Precisely here</a:t>
            </a:r>
            <a:r>
              <a:rPr lang="en-US" sz="4400" b="1" dirty="0" smtClean="0">
                <a:solidFill>
                  <a:srgbClr val="FFFF00"/>
                </a:solidFill>
              </a:rPr>
              <a:t>?...</a:t>
            </a:r>
            <a:endParaRPr lang="en-US" sz="4400" b="1" dirty="0">
              <a:solidFill>
                <a:srgbClr val="FFFF00"/>
              </a:solidFill>
            </a:endParaRPr>
          </a:p>
        </p:txBody>
      </p:sp>
      <p:sp>
        <p:nvSpPr>
          <p:cNvPr id="3" name="Content Placeholder 2"/>
          <p:cNvSpPr>
            <a:spLocks noGrp="1"/>
          </p:cNvSpPr>
          <p:nvPr>
            <p:ph sz="quarter" idx="10"/>
          </p:nvPr>
        </p:nvSpPr>
        <p:spPr>
          <a:xfrm>
            <a:off x="457199" y="863601"/>
            <a:ext cx="8517467" cy="5503332"/>
          </a:xfrm>
        </p:spPr>
        <p:txBody>
          <a:bodyPr>
            <a:normAutofit fontScale="92500"/>
          </a:bodyPr>
          <a:lstStyle/>
          <a:p>
            <a:pPr marL="0" indent="0">
              <a:lnSpc>
                <a:spcPct val="90000"/>
              </a:lnSpc>
              <a:buNone/>
            </a:pPr>
            <a:r>
              <a:rPr lang="en-US" sz="3600" i="1" dirty="0" smtClean="0">
                <a:solidFill>
                  <a:schemeClr val="bg1"/>
                </a:solidFill>
              </a:rPr>
              <a:t>“</a:t>
            </a:r>
            <a:r>
              <a:rPr lang="en-US" sz="3600" i="1" dirty="0">
                <a:solidFill>
                  <a:schemeClr val="bg1"/>
                </a:solidFill>
              </a:rPr>
              <a:t>But whatever kind of Buck Rogers Future is in store for us, </a:t>
            </a:r>
            <a:r>
              <a:rPr lang="en-US" sz="3600" i="1" dirty="0">
                <a:solidFill>
                  <a:srgbClr val="FFFF00"/>
                </a:solidFill>
              </a:rPr>
              <a:t>surely the Canadian tradition demands that we must continue to entrench the Canadian presence in our broadcasting system</a:t>
            </a:r>
            <a:r>
              <a:rPr lang="en-US" sz="3600" i="1" dirty="0">
                <a:solidFill>
                  <a:schemeClr val="bg1"/>
                </a:solidFill>
              </a:rPr>
              <a:t>, and we must adopt policies to do </a:t>
            </a:r>
            <a:r>
              <a:rPr lang="en-US" sz="3600" i="1" dirty="0" smtClean="0">
                <a:solidFill>
                  <a:schemeClr val="bg1"/>
                </a:solidFill>
              </a:rPr>
              <a:t>so in a new world in which substantially greater choice may be available to Canadian viewers</a:t>
            </a:r>
            <a:r>
              <a:rPr lang="en-US" sz="3600" i="1" dirty="0" smtClean="0">
                <a:solidFill>
                  <a:srgbClr val="FFFF00"/>
                </a:solidFill>
              </a:rPr>
              <a:t>. More than ever, broadcasting must be seen as a fundamental part of cultural policy</a:t>
            </a:r>
            <a:r>
              <a:rPr lang="en-US" sz="3600" i="1" dirty="0" smtClean="0">
                <a:solidFill>
                  <a:schemeClr val="bg1"/>
                </a:solidFill>
              </a:rPr>
              <a:t>. It must be program-driven, not hardware-driven as in its first decades.</a:t>
            </a:r>
            <a:r>
              <a:rPr lang="en-US" sz="3600" dirty="0" smtClean="0">
                <a:solidFill>
                  <a:schemeClr val="bg1"/>
                </a:solidFill>
              </a:rPr>
              <a:t>”</a:t>
            </a:r>
            <a:endParaRPr lang="en-US" sz="3600" dirty="0">
              <a:solidFill>
                <a:schemeClr val="bg1"/>
              </a:solidFill>
            </a:endParaRPr>
          </a:p>
          <a:p>
            <a:pPr marL="0" indent="0">
              <a:buNone/>
            </a:pPr>
            <a:endParaRPr lang="en-US" dirty="0"/>
          </a:p>
        </p:txBody>
      </p:sp>
    </p:spTree>
    <p:extLst>
      <p:ext uri="{BB962C8B-B14F-4D97-AF65-F5344CB8AC3E}">
        <p14:creationId xmlns:p14="http://schemas.microsoft.com/office/powerpoint/2010/main" val="193766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89467"/>
            <a:ext cx="8229600" cy="5336667"/>
          </a:xfrm>
        </p:spPr>
        <p:txBody>
          <a:bodyPr>
            <a:normAutofit/>
          </a:bodyPr>
          <a:lstStyle/>
          <a:p>
            <a:pPr algn="ctr"/>
            <a:r>
              <a:rPr lang="en-US" sz="4000" dirty="0" smtClean="0">
                <a:solidFill>
                  <a:srgbClr val="FFFF00"/>
                </a:solidFill>
              </a:rPr>
              <a:t>Entrench</a:t>
            </a:r>
            <a:r>
              <a:rPr lang="en-US" sz="4000" dirty="0" smtClean="0">
                <a:solidFill>
                  <a:schemeClr val="bg1"/>
                </a:solidFill>
              </a:rPr>
              <a:t> because </a:t>
            </a:r>
            <a:r>
              <a:rPr lang="en-US" sz="4000" dirty="0" smtClean="0">
                <a:solidFill>
                  <a:srgbClr val="FFFF00"/>
                </a:solidFill>
              </a:rPr>
              <a:t>tradition demands it</a:t>
            </a:r>
          </a:p>
          <a:p>
            <a:pPr algn="ctr"/>
            <a:r>
              <a:rPr lang="en-US" sz="4000" dirty="0" smtClean="0">
                <a:solidFill>
                  <a:srgbClr val="FFFF00"/>
                </a:solidFill>
              </a:rPr>
              <a:t>Broadcasting</a:t>
            </a:r>
            <a:r>
              <a:rPr lang="en-US" sz="4000" dirty="0" smtClean="0">
                <a:solidFill>
                  <a:schemeClr val="bg1"/>
                </a:solidFill>
              </a:rPr>
              <a:t> </a:t>
            </a:r>
            <a:r>
              <a:rPr lang="en-US" sz="4000" dirty="0">
                <a:solidFill>
                  <a:srgbClr val="FF0000"/>
                </a:solidFill>
              </a:rPr>
              <a:t>m</a:t>
            </a:r>
            <a:r>
              <a:rPr lang="en-US" sz="4000" dirty="0" smtClean="0">
                <a:solidFill>
                  <a:srgbClr val="FF0000"/>
                </a:solidFill>
              </a:rPr>
              <a:t>ust</a:t>
            </a:r>
            <a:r>
              <a:rPr lang="en-US" sz="4000" dirty="0" smtClean="0">
                <a:solidFill>
                  <a:schemeClr val="bg1"/>
                </a:solidFill>
              </a:rPr>
              <a:t> be seen as </a:t>
            </a:r>
            <a:r>
              <a:rPr lang="en-US" sz="4000" dirty="0" smtClean="0">
                <a:solidFill>
                  <a:srgbClr val="FFFF00"/>
                </a:solidFill>
              </a:rPr>
              <a:t>cultural policy</a:t>
            </a:r>
            <a:endParaRPr lang="en-US" sz="4000" dirty="0">
              <a:solidFill>
                <a:srgbClr val="FFFF00"/>
              </a:solidFill>
            </a:endParaRPr>
          </a:p>
        </p:txBody>
      </p:sp>
      <p:pic>
        <p:nvPicPr>
          <p:cNvPr id="4" name="Picture 3" descr="Screen Shot 2017-02-07 at 12.4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15" y="2960243"/>
            <a:ext cx="8252585" cy="2737825"/>
          </a:xfrm>
          <a:prstGeom prst="rect">
            <a:avLst/>
          </a:prstGeom>
        </p:spPr>
      </p:pic>
    </p:spTree>
    <p:extLst>
      <p:ext uri="{BB962C8B-B14F-4D97-AF65-F5344CB8AC3E}">
        <p14:creationId xmlns:p14="http://schemas.microsoft.com/office/powerpoint/2010/main" val="2005549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2.50.0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 r="-389"/>
          <a:stretch/>
        </p:blipFill>
        <p:spPr>
          <a:xfrm>
            <a:off x="2082800" y="271463"/>
            <a:ext cx="4995333" cy="5621337"/>
          </a:xfrm>
        </p:spPr>
      </p:pic>
    </p:spTree>
    <p:extLst>
      <p:ext uri="{BB962C8B-B14F-4D97-AF65-F5344CB8AC3E}">
        <p14:creationId xmlns:p14="http://schemas.microsoft.com/office/powerpoint/2010/main" val="130381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29811"/>
            <a:ext cx="8590038" cy="5842000"/>
          </a:xfrm>
        </p:spPr>
        <p:txBody>
          <a:bodyPr>
            <a:normAutofit/>
          </a:bodyPr>
          <a:lstStyle/>
          <a:p>
            <a:pPr marL="0" indent="0">
              <a:buNone/>
            </a:pPr>
            <a:r>
              <a:rPr lang="en-US" b="1" dirty="0" smtClean="0">
                <a:solidFill>
                  <a:schemeClr val="bg1"/>
                </a:solidFill>
                <a:latin typeface="+mn-lt"/>
                <a:cs typeface="Lucida Console"/>
              </a:rPr>
              <a:t>D.L </a:t>
            </a:r>
            <a:r>
              <a:rPr lang="en-US" b="1" dirty="0">
                <a:solidFill>
                  <a:schemeClr val="bg1"/>
                </a:solidFill>
                <a:latin typeface="+mn-lt"/>
                <a:cs typeface="Lucida Console"/>
              </a:rPr>
              <a:t>Shaw, “The Rise and Fall of American Mass </a:t>
            </a:r>
          </a:p>
          <a:p>
            <a:pPr marL="0" indent="0">
              <a:buNone/>
            </a:pPr>
            <a:r>
              <a:rPr lang="en-US" b="1" dirty="0" smtClean="0">
                <a:solidFill>
                  <a:schemeClr val="bg1"/>
                </a:solidFill>
                <a:latin typeface="+mn-lt"/>
                <a:cs typeface="Lucida Console"/>
              </a:rPr>
              <a:t>Media</a:t>
            </a:r>
            <a:r>
              <a:rPr lang="en-US" b="1" dirty="0">
                <a:solidFill>
                  <a:schemeClr val="bg1"/>
                </a:solidFill>
                <a:latin typeface="+mn-lt"/>
                <a:cs typeface="Lucida Console"/>
              </a:rPr>
              <a:t>: Roles of Technology and Leadership”, April 1991 “Roy W. Howard Lecture” Indiana University</a:t>
            </a:r>
            <a:r>
              <a:rPr lang="en-US" b="1" dirty="0" smtClean="0">
                <a:solidFill>
                  <a:schemeClr val="bg1"/>
                </a:solidFill>
                <a:latin typeface="+mn-lt"/>
                <a:cs typeface="Lucida Console"/>
              </a:rPr>
              <a:t>.</a:t>
            </a:r>
          </a:p>
          <a:p>
            <a:pPr marL="0" indent="0">
              <a:buNone/>
            </a:pPr>
            <a:endParaRPr lang="en-US" b="1" dirty="0">
              <a:solidFill>
                <a:schemeClr val="bg1"/>
              </a:solidFill>
              <a:latin typeface="+mn-lt"/>
              <a:cs typeface="Lucida Console"/>
            </a:endParaRPr>
          </a:p>
          <a:p>
            <a:pPr>
              <a:lnSpc>
                <a:spcPct val="90000"/>
              </a:lnSpc>
            </a:pPr>
            <a:r>
              <a:rPr lang="en-US" dirty="0" smtClean="0">
                <a:solidFill>
                  <a:srgbClr val="FFFF00"/>
                </a:solidFill>
                <a:latin typeface="+mn-lt"/>
                <a:cs typeface="Lucida Console"/>
              </a:rPr>
              <a:t>“</a:t>
            </a:r>
            <a:r>
              <a:rPr lang="en-US" i="1" u="sng" dirty="0">
                <a:solidFill>
                  <a:srgbClr val="FFFF00"/>
                </a:solidFill>
                <a:latin typeface="+mn-lt"/>
                <a:cs typeface="Lucida Console"/>
              </a:rPr>
              <a:t>No medium, once it has lost it’s dominant position has ever returned to the top”</a:t>
            </a:r>
          </a:p>
          <a:p>
            <a:pPr>
              <a:lnSpc>
                <a:spcPct val="90000"/>
              </a:lnSpc>
            </a:pPr>
            <a:r>
              <a:rPr lang="en-US" dirty="0" smtClean="0">
                <a:solidFill>
                  <a:schemeClr val="bg1"/>
                </a:solidFill>
                <a:latin typeface="+mn-lt"/>
                <a:cs typeface="Lucida Console"/>
              </a:rPr>
              <a:t>“</a:t>
            </a:r>
            <a:r>
              <a:rPr lang="en-US" i="1" dirty="0" smtClean="0">
                <a:solidFill>
                  <a:schemeClr val="bg1"/>
                </a:solidFill>
                <a:latin typeface="+mn-lt"/>
                <a:cs typeface="Lucida Console"/>
              </a:rPr>
              <a:t>Audience </a:t>
            </a:r>
            <a:r>
              <a:rPr lang="en-US" i="1" dirty="0">
                <a:solidFill>
                  <a:schemeClr val="bg1"/>
                </a:solidFill>
                <a:latin typeface="+mn-lt"/>
                <a:cs typeface="Lucida Console"/>
              </a:rPr>
              <a:t>choice, made possible by modern technologies, has made the concept of “mass media” obsolete; and </a:t>
            </a:r>
            <a:r>
              <a:rPr lang="en-US" i="1" dirty="0">
                <a:solidFill>
                  <a:srgbClr val="FF0000"/>
                </a:solidFill>
                <a:latin typeface="+mn-lt"/>
                <a:cs typeface="Lucida Console"/>
              </a:rPr>
              <a:t>audiences are not necessarily loyal</a:t>
            </a:r>
            <a:r>
              <a:rPr lang="en-US" i="1" dirty="0">
                <a:solidFill>
                  <a:srgbClr val="CCFFCC"/>
                </a:solidFill>
                <a:latin typeface="+mn-lt"/>
                <a:cs typeface="Lucida Console"/>
              </a:rPr>
              <a:t>, exercising choices when available to </a:t>
            </a:r>
            <a:r>
              <a:rPr lang="en-US" b="1" i="1" dirty="0">
                <a:solidFill>
                  <a:srgbClr val="CCFFCC"/>
                </a:solidFill>
                <a:latin typeface="+mn-lt"/>
                <a:cs typeface="Lucida Console"/>
              </a:rPr>
              <a:t>obtain information and entertainment in the most efficient way </a:t>
            </a:r>
            <a:r>
              <a:rPr lang="en-US" b="1" i="1" dirty="0">
                <a:solidFill>
                  <a:schemeClr val="bg1"/>
                </a:solidFill>
                <a:latin typeface="+mn-lt"/>
                <a:cs typeface="Lucida Console"/>
              </a:rPr>
              <a:t>possible</a:t>
            </a:r>
            <a:r>
              <a:rPr lang="en-US" dirty="0">
                <a:solidFill>
                  <a:schemeClr val="bg1"/>
                </a:solidFill>
                <a:latin typeface="+mn-lt"/>
                <a:cs typeface="Lucida Console"/>
              </a:rPr>
              <a:t>.”</a:t>
            </a:r>
          </a:p>
          <a:p>
            <a:pPr>
              <a:lnSpc>
                <a:spcPct val="90000"/>
              </a:lnSpc>
            </a:pPr>
            <a:r>
              <a:rPr lang="en-US" dirty="0">
                <a:solidFill>
                  <a:schemeClr val="tx2">
                    <a:lumMod val="20000"/>
                    <a:lumOff val="80000"/>
                  </a:schemeClr>
                </a:solidFill>
                <a:latin typeface="+mn-lt"/>
                <a:cs typeface="Lucida Console"/>
              </a:rPr>
              <a:t>“Historically mass media seem to play the role of </a:t>
            </a:r>
            <a:r>
              <a:rPr lang="en-US" b="1" u="sng" dirty="0">
                <a:solidFill>
                  <a:schemeClr val="tx2">
                    <a:lumMod val="20000"/>
                    <a:lumOff val="80000"/>
                  </a:schemeClr>
                </a:solidFill>
                <a:latin typeface="+mn-lt"/>
                <a:cs typeface="Lucida Console"/>
              </a:rPr>
              <a:t>Trojan Horse to social change</a:t>
            </a:r>
            <a:r>
              <a:rPr lang="en-US" dirty="0">
                <a:solidFill>
                  <a:schemeClr val="tx2">
                    <a:lumMod val="20000"/>
                    <a:lumOff val="80000"/>
                  </a:schemeClr>
                </a:solidFill>
                <a:latin typeface="+mn-lt"/>
                <a:cs typeface="Lucida Console"/>
              </a:rPr>
              <a:t>. That seems to be an effect of evolving communication technologies.</a:t>
            </a:r>
            <a:r>
              <a:rPr lang="en-US" dirty="0" smtClean="0">
                <a:solidFill>
                  <a:schemeClr val="tx2">
                    <a:lumMod val="40000"/>
                    <a:lumOff val="60000"/>
                  </a:schemeClr>
                </a:solidFill>
                <a:latin typeface="+mn-lt"/>
                <a:cs typeface="Lucida Console"/>
              </a:rPr>
              <a:t>”</a:t>
            </a:r>
          </a:p>
          <a:p>
            <a:pPr>
              <a:lnSpc>
                <a:spcPct val="90000"/>
              </a:lnSpc>
            </a:pPr>
            <a:endParaRPr lang="en-US" dirty="0">
              <a:solidFill>
                <a:schemeClr val="tx2">
                  <a:lumMod val="40000"/>
                  <a:lumOff val="60000"/>
                </a:schemeClr>
              </a:solidFill>
              <a:latin typeface="+mn-lt"/>
              <a:cs typeface="Lucida Console"/>
            </a:endParaRPr>
          </a:p>
          <a:p>
            <a:pPr marL="0" indent="0">
              <a:lnSpc>
                <a:spcPct val="90000"/>
              </a:lnSpc>
              <a:buNone/>
            </a:pPr>
            <a:r>
              <a:rPr lang="en-US" dirty="0">
                <a:solidFill>
                  <a:srgbClr val="FFFF00"/>
                </a:solidFill>
                <a:latin typeface="+mn-lt"/>
                <a:cs typeface="Lucida Console"/>
              </a:rPr>
              <a:t>Limitation</a:t>
            </a:r>
            <a:r>
              <a:rPr lang="en-US" dirty="0">
                <a:solidFill>
                  <a:srgbClr val="FFFFFF"/>
                </a:solidFill>
                <a:latin typeface="+mn-lt"/>
                <a:cs typeface="Lucida Console"/>
              </a:rPr>
              <a:t> – does not foresee audience as </a:t>
            </a:r>
            <a:r>
              <a:rPr lang="en-US" b="1" dirty="0">
                <a:solidFill>
                  <a:srgbClr val="CCFFCC"/>
                </a:solidFill>
                <a:latin typeface="+mn-lt"/>
                <a:cs typeface="Lucida Console"/>
              </a:rPr>
              <a:t>CREATOR</a:t>
            </a:r>
          </a:p>
          <a:p>
            <a:endParaRPr lang="en-US" dirty="0"/>
          </a:p>
        </p:txBody>
      </p:sp>
    </p:spTree>
    <p:extLst>
      <p:ext uri="{BB962C8B-B14F-4D97-AF65-F5344CB8AC3E}">
        <p14:creationId xmlns:p14="http://schemas.microsoft.com/office/powerpoint/2010/main" val="2576514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2</a:t>
            </a:r>
            <a:r>
              <a:rPr lang="en-US" sz="4400" b="1" dirty="0" smtClean="0">
                <a:solidFill>
                  <a:srgbClr val="FF0000"/>
                </a:solidFill>
              </a:rPr>
              <a:t>:</a:t>
            </a:r>
            <a:r>
              <a:rPr lang="en-US" sz="4400" b="1" dirty="0" smtClean="0">
                <a:solidFill>
                  <a:srgbClr val="FFFFFF"/>
                </a:solidFill>
              </a:rPr>
              <a:t> History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a:xfrm>
            <a:off x="820074" y="1408134"/>
            <a:ext cx="7443546" cy="3905564"/>
          </a:xfrm>
        </p:spPr>
      </p:pic>
      <p:sp>
        <p:nvSpPr>
          <p:cNvPr id="3" name="TextBox 2"/>
          <p:cNvSpPr txBox="1"/>
          <p:nvPr/>
        </p:nvSpPr>
        <p:spPr>
          <a:xfrm>
            <a:off x="605649" y="5343889"/>
            <a:ext cx="7806081" cy="646331"/>
          </a:xfrm>
          <a:prstGeom prst="rect">
            <a:avLst/>
          </a:prstGeom>
          <a:noFill/>
        </p:spPr>
        <p:txBody>
          <a:bodyPr wrap="none" rtlCol="0">
            <a:spAutoFit/>
          </a:bodyPr>
          <a:lstStyle/>
          <a:p>
            <a:pPr algn="ctr"/>
            <a:r>
              <a:rPr lang="en-US" dirty="0" smtClean="0">
                <a:solidFill>
                  <a:schemeClr val="bg1"/>
                </a:solidFill>
              </a:rPr>
              <a:t>Most slides in this section are only slightly adapted from those prepared by </a:t>
            </a:r>
          </a:p>
          <a:p>
            <a:pPr algn="ctr"/>
            <a:r>
              <a:rPr lang="en-US" dirty="0" smtClean="0">
                <a:solidFill>
                  <a:schemeClr val="bg1"/>
                </a:solidFill>
              </a:rPr>
              <a:t>Hank </a:t>
            </a:r>
            <a:r>
              <a:rPr lang="en-US" dirty="0" err="1" smtClean="0">
                <a:solidFill>
                  <a:schemeClr val="bg1"/>
                </a:solidFill>
              </a:rPr>
              <a:t>Intven</a:t>
            </a:r>
            <a:r>
              <a:rPr lang="en-US" dirty="0" smtClean="0">
                <a:solidFill>
                  <a:schemeClr val="bg1"/>
                </a:solidFill>
              </a:rPr>
              <a:t> of McCarthy’s for his Communications Law materials.</a:t>
            </a:r>
            <a:endParaRPr lang="en-US" dirty="0">
              <a:solidFill>
                <a:schemeClr val="bg1"/>
              </a:solidFill>
            </a:endParaRPr>
          </a:p>
        </p:txBody>
      </p:sp>
    </p:spTree>
    <p:extLst>
      <p:ext uri="{BB962C8B-B14F-4D97-AF65-F5344CB8AC3E}">
        <p14:creationId xmlns:p14="http://schemas.microsoft.com/office/powerpoint/2010/main" val="27890307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rPr>
              <a:t>Say again…</a:t>
            </a:r>
            <a:endParaRPr lang="en-US" sz="4800" b="1" dirty="0">
              <a:solidFill>
                <a:srgbClr val="FFFF00"/>
              </a:solidFill>
            </a:endParaRPr>
          </a:p>
        </p:txBody>
      </p:sp>
      <p:sp>
        <p:nvSpPr>
          <p:cNvPr id="3" name="Content Placeholder 2"/>
          <p:cNvSpPr>
            <a:spLocks noGrp="1"/>
          </p:cNvSpPr>
          <p:nvPr>
            <p:ph sz="quarter" idx="10"/>
          </p:nvPr>
        </p:nvSpPr>
        <p:spPr/>
        <p:txBody>
          <a:bodyPr/>
          <a:lstStyle/>
          <a:p>
            <a:pPr marL="0" indent="0">
              <a:buNone/>
            </a:pPr>
            <a:r>
              <a:rPr lang="en-US" sz="3200" dirty="0">
                <a:solidFill>
                  <a:schemeClr val="bg1"/>
                </a:solidFill>
                <a:latin typeface="+mn-lt"/>
              </a:rPr>
              <a:t>Prime Minister R.B. Bennett 1932; “…this country must be assured of </a:t>
            </a:r>
            <a:r>
              <a:rPr lang="en-US" sz="3200" dirty="0">
                <a:solidFill>
                  <a:srgbClr val="FFFF00"/>
                </a:solidFill>
                <a:latin typeface="+mn-lt"/>
              </a:rPr>
              <a:t>complete Canadian control of broadcasting </a:t>
            </a:r>
            <a:r>
              <a:rPr lang="en-US" sz="3200" dirty="0">
                <a:solidFill>
                  <a:schemeClr val="bg1"/>
                </a:solidFill>
                <a:latin typeface="+mn-lt"/>
              </a:rPr>
              <a:t>from Canadian sources. </a:t>
            </a:r>
            <a:r>
              <a:rPr lang="en-US" sz="3200" dirty="0">
                <a:solidFill>
                  <a:srgbClr val="FFFF00"/>
                </a:solidFill>
                <a:latin typeface="+mn-lt"/>
              </a:rPr>
              <a:t>Without</a:t>
            </a:r>
            <a:r>
              <a:rPr lang="en-US" sz="3200" dirty="0">
                <a:solidFill>
                  <a:schemeClr val="bg1"/>
                </a:solidFill>
                <a:latin typeface="+mn-lt"/>
              </a:rPr>
              <a:t> such </a:t>
            </a:r>
            <a:r>
              <a:rPr lang="en-US" sz="3200" dirty="0">
                <a:solidFill>
                  <a:srgbClr val="FFFF00"/>
                </a:solidFill>
                <a:latin typeface="+mn-lt"/>
              </a:rPr>
              <a:t>control, broadcasting can never be the agency by which national consciousness may be fostered </a:t>
            </a:r>
            <a:r>
              <a:rPr lang="en-US" sz="3200" dirty="0">
                <a:solidFill>
                  <a:schemeClr val="bg1"/>
                </a:solidFill>
                <a:latin typeface="+mn-lt"/>
              </a:rPr>
              <a:t>and sustained and national unity still further strengthened….</a:t>
            </a:r>
            <a:r>
              <a:rPr lang="en-US" dirty="0"/>
              <a:t>”</a:t>
            </a:r>
          </a:p>
          <a:p>
            <a:pPr marL="0" indent="0">
              <a:buNone/>
            </a:pPr>
            <a:endParaRPr lang="en-US" dirty="0"/>
          </a:p>
        </p:txBody>
      </p:sp>
      <p:pic>
        <p:nvPicPr>
          <p:cNvPr id="4" name="Picture 3" descr="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974" y="4425720"/>
            <a:ext cx="1774239" cy="1774239"/>
          </a:xfrm>
          <a:prstGeom prst="rect">
            <a:avLst/>
          </a:prstGeom>
        </p:spPr>
      </p:pic>
    </p:spTree>
    <p:extLst>
      <p:ext uri="{BB962C8B-B14F-4D97-AF65-F5344CB8AC3E}">
        <p14:creationId xmlns:p14="http://schemas.microsoft.com/office/powerpoint/2010/main" val="94356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229600" cy="828091"/>
          </a:xfrm>
        </p:spPr>
        <p:txBody>
          <a:bodyPr/>
          <a:lstStyle/>
          <a:p>
            <a:r>
              <a:rPr lang="en-US" b="1" dirty="0" smtClean="0">
                <a:solidFill>
                  <a:srgbClr val="FFFF00"/>
                </a:solidFill>
              </a:rPr>
              <a:t>Early Radio</a:t>
            </a:r>
            <a:endParaRPr lang="en-US" b="1" dirty="0">
              <a:solidFill>
                <a:srgbClr val="FFFF00"/>
              </a:solidFill>
            </a:endParaRPr>
          </a:p>
        </p:txBody>
      </p:sp>
      <p:sp>
        <p:nvSpPr>
          <p:cNvPr id="3" name="Content Placeholder 2"/>
          <p:cNvSpPr>
            <a:spLocks noGrp="1"/>
          </p:cNvSpPr>
          <p:nvPr>
            <p:ph sz="quarter" idx="10"/>
          </p:nvPr>
        </p:nvSpPr>
        <p:spPr>
          <a:xfrm>
            <a:off x="457200" y="841270"/>
            <a:ext cx="8686800" cy="5509493"/>
          </a:xfrm>
        </p:spPr>
        <p:txBody>
          <a:bodyPr>
            <a:normAutofit lnSpcReduction="10000"/>
          </a:bodyPr>
          <a:lstStyle/>
          <a:p>
            <a:pPr marL="0" indent="0">
              <a:lnSpc>
                <a:spcPct val="100000"/>
              </a:lnSpc>
              <a:buNone/>
            </a:pPr>
            <a:r>
              <a:rPr lang="en-CA" sz="2800" b="1" dirty="0">
                <a:solidFill>
                  <a:srgbClr val="FFFF00"/>
                </a:solidFill>
              </a:rPr>
              <a:t>1913 Radiotelegraph </a:t>
            </a:r>
            <a:r>
              <a:rPr lang="en-CA" sz="2800" b="1" dirty="0" smtClean="0">
                <a:solidFill>
                  <a:srgbClr val="FFFF00"/>
                </a:solidFill>
              </a:rPr>
              <a:t>Act </a:t>
            </a:r>
          </a:p>
          <a:p>
            <a:pPr marL="0" indent="0">
              <a:lnSpc>
                <a:spcPct val="100000"/>
              </a:lnSpc>
              <a:buNone/>
            </a:pPr>
            <a:r>
              <a:rPr lang="en-CA" sz="2800" dirty="0">
                <a:solidFill>
                  <a:srgbClr val="FFFFFF"/>
                </a:solidFill>
              </a:rPr>
              <a:t>F</a:t>
            </a:r>
            <a:r>
              <a:rPr lang="en-CA" sz="2800" dirty="0" smtClean="0">
                <a:solidFill>
                  <a:srgbClr val="FFFFFF"/>
                </a:solidFill>
              </a:rPr>
              <a:t>ederal </a:t>
            </a:r>
            <a:r>
              <a:rPr lang="en-CA" sz="2800" dirty="0">
                <a:solidFill>
                  <a:srgbClr val="FFFFFF"/>
                </a:solidFill>
              </a:rPr>
              <a:t>government Minister </a:t>
            </a:r>
            <a:r>
              <a:rPr lang="en-CA" sz="2800" dirty="0" smtClean="0">
                <a:solidFill>
                  <a:srgbClr val="FFFF00"/>
                </a:solidFill>
              </a:rPr>
              <a:t>authorized licensed </a:t>
            </a:r>
            <a:r>
              <a:rPr lang="en-CA" sz="2800" dirty="0">
                <a:solidFill>
                  <a:srgbClr val="FFFF00"/>
                </a:solidFill>
              </a:rPr>
              <a:t>radio </a:t>
            </a:r>
            <a:r>
              <a:rPr lang="en-CA" sz="2800" dirty="0" smtClean="0">
                <a:solidFill>
                  <a:srgbClr val="FFFF00"/>
                </a:solidFill>
              </a:rPr>
              <a:t>broadcasters</a:t>
            </a:r>
            <a:r>
              <a:rPr lang="en-CA" sz="2800" dirty="0" smtClean="0">
                <a:solidFill>
                  <a:srgbClr val="FFFFFF"/>
                </a:solidFill>
              </a:rPr>
              <a:t>. There was small </a:t>
            </a:r>
            <a:r>
              <a:rPr lang="en-CA" sz="2800" dirty="0">
                <a:solidFill>
                  <a:srgbClr val="FFFFFF"/>
                </a:solidFill>
              </a:rPr>
              <a:t>license fee for each radio receiver </a:t>
            </a:r>
            <a:r>
              <a:rPr lang="en-CA" sz="1900" dirty="0">
                <a:solidFill>
                  <a:srgbClr val="FFFFFF"/>
                </a:solidFill>
              </a:rPr>
              <a:t>[remnant in </a:t>
            </a:r>
            <a:r>
              <a:rPr lang="en-CA" sz="1900" dirty="0" err="1">
                <a:solidFill>
                  <a:srgbClr val="FFFFFF"/>
                </a:solidFill>
              </a:rPr>
              <a:t>Radiocommunication</a:t>
            </a:r>
            <a:r>
              <a:rPr lang="en-CA" sz="1900" dirty="0">
                <a:solidFill>
                  <a:srgbClr val="FFFFFF"/>
                </a:solidFill>
              </a:rPr>
              <a:t> Act - p. 65 “Black Book” - 4 (1) </a:t>
            </a:r>
            <a:r>
              <a:rPr lang="en-CA" sz="1900" dirty="0">
                <a:solidFill>
                  <a:srgbClr val="FFFF00"/>
                </a:solidFill>
              </a:rPr>
              <a:t>No person shall, except under and in accordance with a radio authorization, install, operate or possess radio apparatus</a:t>
            </a:r>
            <a:r>
              <a:rPr lang="en-CA" sz="1900" dirty="0">
                <a:solidFill>
                  <a:srgbClr val="FFFFFF"/>
                </a:solidFill>
              </a:rPr>
              <a:t>, other </a:t>
            </a:r>
            <a:r>
              <a:rPr lang="en-CA" sz="1900" dirty="0" smtClean="0">
                <a:solidFill>
                  <a:srgbClr val="FFFFFF"/>
                </a:solidFill>
              </a:rPr>
              <a:t>than: (</a:t>
            </a:r>
            <a:r>
              <a:rPr lang="en-CA" sz="1900" dirty="0">
                <a:solidFill>
                  <a:srgbClr val="FFFFFF"/>
                </a:solidFill>
              </a:rPr>
              <a:t>a) radio apparatus exempted by or under regulations made under paragraph 6(1)(m); </a:t>
            </a:r>
            <a:r>
              <a:rPr lang="en-CA" sz="1900" dirty="0" smtClean="0">
                <a:solidFill>
                  <a:srgbClr val="FFFFFF"/>
                </a:solidFill>
              </a:rPr>
              <a:t>or (</a:t>
            </a:r>
            <a:r>
              <a:rPr lang="en-CA" sz="1900" dirty="0">
                <a:solidFill>
                  <a:srgbClr val="FFFFFF"/>
                </a:solidFill>
              </a:rPr>
              <a:t>b) radio apparatus that is capable only of the reception of broadcasting and that is not a distribution undertaking.</a:t>
            </a:r>
            <a:r>
              <a:rPr lang="en-CA" sz="1900" dirty="0" smtClean="0">
                <a:solidFill>
                  <a:srgbClr val="FFFFFF"/>
                </a:solidFill>
              </a:rPr>
              <a:t>]</a:t>
            </a:r>
            <a:endParaRPr lang="en-CA" sz="1900" dirty="0">
              <a:solidFill>
                <a:srgbClr val="FFFFFF"/>
              </a:solidFill>
            </a:endParaRPr>
          </a:p>
          <a:p>
            <a:pPr marL="0" indent="0">
              <a:lnSpc>
                <a:spcPct val="100000"/>
              </a:lnSpc>
              <a:buNone/>
            </a:pPr>
            <a:r>
              <a:rPr lang="en-CA" sz="2800" dirty="0" smtClean="0">
                <a:solidFill>
                  <a:srgbClr val="FF0000"/>
                </a:solidFill>
              </a:rPr>
              <a:t>1928</a:t>
            </a:r>
            <a:r>
              <a:rPr lang="en-CA" sz="2800" dirty="0" smtClean="0">
                <a:solidFill>
                  <a:srgbClr val="FFFFFF"/>
                </a:solidFill>
              </a:rPr>
              <a:t> - </a:t>
            </a:r>
            <a:r>
              <a:rPr lang="en-CA" sz="2800" dirty="0" smtClean="0">
                <a:solidFill>
                  <a:srgbClr val="FFFF00"/>
                </a:solidFill>
              </a:rPr>
              <a:t>68 </a:t>
            </a:r>
            <a:r>
              <a:rPr lang="en-CA" sz="2800" dirty="0">
                <a:solidFill>
                  <a:srgbClr val="FFFF00"/>
                </a:solidFill>
              </a:rPr>
              <a:t>radio stations</a:t>
            </a:r>
            <a:r>
              <a:rPr lang="en-CA" sz="2800" dirty="0">
                <a:solidFill>
                  <a:schemeClr val="bg1"/>
                </a:solidFill>
              </a:rPr>
              <a:t>;</a:t>
            </a:r>
            <a:r>
              <a:rPr lang="en-CA" sz="2800" dirty="0">
                <a:solidFill>
                  <a:srgbClr val="FFFF00"/>
                </a:solidFill>
              </a:rPr>
              <a:t> 400,000 </a:t>
            </a:r>
            <a:r>
              <a:rPr lang="en-CA" sz="2800" dirty="0">
                <a:solidFill>
                  <a:srgbClr val="FFFFFF"/>
                </a:solidFill>
              </a:rPr>
              <a:t>battery-operated </a:t>
            </a:r>
            <a:r>
              <a:rPr lang="en-CA" sz="2800" dirty="0">
                <a:solidFill>
                  <a:srgbClr val="FFFF00"/>
                </a:solidFill>
              </a:rPr>
              <a:t>radios</a:t>
            </a:r>
          </a:p>
          <a:p>
            <a:pPr>
              <a:lnSpc>
                <a:spcPct val="100000"/>
              </a:lnSpc>
            </a:pPr>
            <a:r>
              <a:rPr lang="en-CA" sz="2800" dirty="0" smtClean="0">
                <a:solidFill>
                  <a:srgbClr val="FFFFFF"/>
                </a:solidFill>
              </a:rPr>
              <a:t>Mostly </a:t>
            </a:r>
            <a:r>
              <a:rPr lang="en-CA" sz="2800" dirty="0">
                <a:solidFill>
                  <a:srgbClr val="FFFFFF"/>
                </a:solidFill>
              </a:rPr>
              <a:t>private stations</a:t>
            </a:r>
          </a:p>
          <a:p>
            <a:pPr>
              <a:lnSpc>
                <a:spcPct val="100000"/>
              </a:lnSpc>
            </a:pPr>
            <a:r>
              <a:rPr lang="en-CA" sz="2800" dirty="0" smtClean="0">
                <a:solidFill>
                  <a:srgbClr val="FFFFFF"/>
                </a:solidFill>
              </a:rPr>
              <a:t>CNR </a:t>
            </a:r>
            <a:r>
              <a:rPr lang="en-CA" sz="2800" dirty="0">
                <a:solidFill>
                  <a:srgbClr val="FFFFFF"/>
                </a:solidFill>
              </a:rPr>
              <a:t>radio department formed 1</a:t>
            </a:r>
            <a:r>
              <a:rPr lang="en-CA" sz="2800" baseline="30000" dirty="0">
                <a:solidFill>
                  <a:srgbClr val="FFFFFF"/>
                </a:solidFill>
              </a:rPr>
              <a:t>st</a:t>
            </a:r>
            <a:r>
              <a:rPr lang="en-CA" sz="2800" dirty="0">
                <a:solidFill>
                  <a:srgbClr val="FFFFFF"/>
                </a:solidFill>
              </a:rPr>
              <a:t> national broadcasting </a:t>
            </a:r>
            <a:r>
              <a:rPr lang="en-CA" sz="2800" dirty="0" smtClean="0">
                <a:solidFill>
                  <a:srgbClr val="FFFFFF"/>
                </a:solidFill>
              </a:rPr>
              <a:t>network</a:t>
            </a:r>
            <a:r>
              <a:rPr lang="en-CA" sz="2800" dirty="0">
                <a:solidFill>
                  <a:srgbClr val="FFFFFF"/>
                </a:solidFill>
              </a:rPr>
              <a:t> </a:t>
            </a:r>
          </a:p>
          <a:p>
            <a:pPr marL="0" indent="0">
              <a:buNone/>
            </a:pPr>
            <a:endParaRPr lang="en-US" dirty="0"/>
          </a:p>
        </p:txBody>
      </p:sp>
    </p:spTree>
    <p:extLst>
      <p:ext uri="{BB962C8B-B14F-4D97-AF65-F5344CB8AC3E}">
        <p14:creationId xmlns:p14="http://schemas.microsoft.com/office/powerpoint/2010/main" val="380097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CA" dirty="0" smtClean="0"/>
              <a:t/>
            </a:r>
            <a:br>
              <a:rPr lang="en-CA" dirty="0" smtClean="0"/>
            </a:br>
            <a:r>
              <a:rPr lang="en-CA" b="1" dirty="0" smtClean="0">
                <a:solidFill>
                  <a:schemeClr val="bg1"/>
                </a:solidFill>
              </a:rPr>
              <a:t>1928</a:t>
            </a:r>
            <a:r>
              <a:rPr lang="en-CA" b="1" dirty="0">
                <a:solidFill>
                  <a:schemeClr val="bg1"/>
                </a:solidFill>
              </a:rPr>
              <a:t>-9: </a:t>
            </a:r>
            <a:r>
              <a:rPr lang="en-CA" b="1" dirty="0" err="1">
                <a:solidFill>
                  <a:srgbClr val="FFFF00"/>
                </a:solidFill>
              </a:rPr>
              <a:t>Aird</a:t>
            </a:r>
            <a:r>
              <a:rPr lang="en-CA" b="1" dirty="0">
                <a:solidFill>
                  <a:srgbClr val="FFFF00"/>
                </a:solidFill>
              </a:rPr>
              <a:t> Royal Commission</a:t>
            </a:r>
            <a:r>
              <a:rPr lang="en-CA" dirty="0"/>
              <a:t/>
            </a:r>
            <a:br>
              <a:rPr lang="en-CA" dirty="0"/>
            </a:br>
            <a:endParaRPr lang="en-US" dirty="0"/>
          </a:p>
        </p:txBody>
      </p:sp>
      <p:sp>
        <p:nvSpPr>
          <p:cNvPr id="3" name="Content Placeholder 2"/>
          <p:cNvSpPr>
            <a:spLocks noGrp="1"/>
          </p:cNvSpPr>
          <p:nvPr>
            <p:ph sz="quarter" idx="10"/>
          </p:nvPr>
        </p:nvSpPr>
        <p:spPr>
          <a:xfrm>
            <a:off x="457200" y="1015999"/>
            <a:ext cx="8686800" cy="5235792"/>
          </a:xfrm>
        </p:spPr>
        <p:txBody>
          <a:bodyPr>
            <a:normAutofit/>
          </a:bodyPr>
          <a:lstStyle/>
          <a:p>
            <a:pPr marL="0" indent="0">
              <a:buNone/>
            </a:pPr>
            <a:r>
              <a:rPr lang="en-CA" sz="3400" dirty="0">
                <a:solidFill>
                  <a:srgbClr val="FFFF00"/>
                </a:solidFill>
              </a:rPr>
              <a:t>First major policy review </a:t>
            </a:r>
            <a:r>
              <a:rPr lang="en-CA" sz="3400" dirty="0">
                <a:solidFill>
                  <a:srgbClr val="FFFFFF"/>
                </a:solidFill>
              </a:rPr>
              <a:t>of Canadian </a:t>
            </a:r>
            <a:r>
              <a:rPr lang="en-CA" sz="3400" dirty="0" smtClean="0">
                <a:solidFill>
                  <a:srgbClr val="FFFFFF"/>
                </a:solidFill>
              </a:rPr>
              <a:t>broadcasting. Key issues:</a:t>
            </a:r>
            <a:endParaRPr lang="en-CA" sz="3400" dirty="0">
              <a:solidFill>
                <a:srgbClr val="FFFFFF"/>
              </a:solidFill>
            </a:endParaRPr>
          </a:p>
          <a:p>
            <a:pPr marL="0" indent="0">
              <a:buNone/>
            </a:pPr>
            <a:r>
              <a:rPr lang="en-CA" sz="3400" dirty="0">
                <a:solidFill>
                  <a:srgbClr val="FFFFFF"/>
                </a:solidFill>
              </a:rPr>
              <a:t>1. </a:t>
            </a:r>
            <a:r>
              <a:rPr lang="en-CA" sz="3400" dirty="0">
                <a:solidFill>
                  <a:srgbClr val="FFFF00"/>
                </a:solidFill>
              </a:rPr>
              <a:t>Lack of Canadian programming</a:t>
            </a:r>
            <a:r>
              <a:rPr lang="en-CA" sz="3400" dirty="0">
                <a:solidFill>
                  <a:srgbClr val="FFFFFF"/>
                </a:solidFill>
              </a:rPr>
              <a:t>: “the majority of programs heard are from sources outside of Canada…[this] has a </a:t>
            </a:r>
            <a:r>
              <a:rPr lang="en-CA" sz="3400" dirty="0">
                <a:solidFill>
                  <a:srgbClr val="FFFF00"/>
                </a:solidFill>
              </a:rPr>
              <a:t>tendency to </a:t>
            </a:r>
            <a:r>
              <a:rPr lang="en-CA" sz="3400" dirty="0" err="1">
                <a:solidFill>
                  <a:srgbClr val="FFFF00"/>
                </a:solidFill>
              </a:rPr>
              <a:t>mold</a:t>
            </a:r>
            <a:r>
              <a:rPr lang="en-CA" sz="3400" dirty="0">
                <a:solidFill>
                  <a:srgbClr val="FFFF00"/>
                </a:solidFill>
              </a:rPr>
              <a:t> the minds of young people in the home to ideas and opinions that are not Canadian</a:t>
            </a:r>
            <a:r>
              <a:rPr lang="en-CA" sz="3400" dirty="0">
                <a:solidFill>
                  <a:srgbClr val="FFFFFF"/>
                </a:solidFill>
              </a:rPr>
              <a:t>”</a:t>
            </a:r>
          </a:p>
          <a:p>
            <a:pPr marL="0" indent="0">
              <a:buNone/>
            </a:pPr>
            <a:r>
              <a:rPr lang="en-CA" sz="3400" dirty="0">
                <a:solidFill>
                  <a:srgbClr val="FFFFFF"/>
                </a:solidFill>
              </a:rPr>
              <a:t>2. </a:t>
            </a:r>
            <a:r>
              <a:rPr lang="en-CA" sz="3400" dirty="0">
                <a:solidFill>
                  <a:srgbClr val="FFFF00"/>
                </a:solidFill>
              </a:rPr>
              <a:t>Universal service issues</a:t>
            </a:r>
            <a:r>
              <a:rPr lang="en-CA" sz="3400" dirty="0">
                <a:solidFill>
                  <a:srgbClr val="FFFFFF"/>
                </a:solidFill>
              </a:rPr>
              <a:t>: Uneven availability of Canadian services and programming in different parts of the country.</a:t>
            </a:r>
          </a:p>
          <a:p>
            <a:pPr marL="0" indent="0">
              <a:buNone/>
            </a:pPr>
            <a:endParaRPr lang="en-US" dirty="0"/>
          </a:p>
        </p:txBody>
      </p:sp>
    </p:spTree>
    <p:extLst>
      <p:ext uri="{BB962C8B-B14F-4D97-AF65-F5344CB8AC3E}">
        <p14:creationId xmlns:p14="http://schemas.microsoft.com/office/powerpoint/2010/main" val="237610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00"/>
            <a:ext cx="9144000" cy="2062623"/>
          </a:xfrm>
        </p:spPr>
        <p:txBody>
          <a:bodyPr>
            <a:normAutofit fontScale="90000"/>
          </a:bodyPr>
          <a:lstStyle/>
          <a:p>
            <a:pPr algn="ctr"/>
            <a:r>
              <a:rPr lang="en-US" sz="5400" b="1" dirty="0" smtClean="0">
                <a:solidFill>
                  <a:schemeClr val="bg1"/>
                </a:solidFill>
                <a:latin typeface="+mn-lt"/>
              </a:rPr>
              <a:t>Course Website: </a:t>
            </a:r>
            <a:r>
              <a:rPr lang="en-US" sz="5400" b="1" dirty="0" smtClean="0">
                <a:solidFill>
                  <a:srgbClr val="FFFF00"/>
                </a:solidFill>
                <a:latin typeface="+mn-lt"/>
              </a:rPr>
              <a:t>Is everyone who wants to be </a:t>
            </a:r>
            <a:r>
              <a:rPr lang="en-US" sz="5400" b="1" dirty="0" smtClean="0">
                <a:solidFill>
                  <a:srgbClr val="FF0000"/>
                </a:solidFill>
                <a:latin typeface="+mn-lt"/>
              </a:rPr>
              <a:t>on</a:t>
            </a:r>
            <a:r>
              <a:rPr lang="en-US" sz="5400" b="1" dirty="0" smtClean="0">
                <a:solidFill>
                  <a:srgbClr val="FFFF00"/>
                </a:solidFill>
                <a:latin typeface="+mn-lt"/>
              </a:rPr>
              <a:t>?</a:t>
            </a:r>
            <a:endParaRPr lang="en-US" sz="5400" b="1" dirty="0">
              <a:solidFill>
                <a:srgbClr val="FFFF00"/>
              </a:solidFill>
              <a:latin typeface="+mn-lt"/>
            </a:endParaRPr>
          </a:p>
        </p:txBody>
      </p:sp>
      <p:sp>
        <p:nvSpPr>
          <p:cNvPr id="3" name="Content Placeholder 2"/>
          <p:cNvSpPr>
            <a:spLocks noGrp="1"/>
          </p:cNvSpPr>
          <p:nvPr>
            <p:ph sz="quarter" idx="10"/>
          </p:nvPr>
        </p:nvSpPr>
        <p:spPr>
          <a:xfrm>
            <a:off x="674760" y="2111424"/>
            <a:ext cx="8469240" cy="3614710"/>
          </a:xfrm>
        </p:spPr>
        <p:txBody>
          <a:bodyPr>
            <a:normAutofit/>
          </a:bodyPr>
          <a:lstStyle/>
          <a:p>
            <a:pPr marL="0" indent="0">
              <a:buNone/>
            </a:pPr>
            <a:r>
              <a:rPr lang="en-US" sz="4800" dirty="0" smtClean="0">
                <a:solidFill>
                  <a:schemeClr val="bg1"/>
                </a:solidFill>
                <a:latin typeface="+mn-lt"/>
                <a:hlinkClick r:id="rId2"/>
              </a:rPr>
              <a:t>http:/</a:t>
            </a:r>
            <a:r>
              <a:rPr lang="en-US" sz="4800" dirty="0">
                <a:solidFill>
                  <a:schemeClr val="bg1"/>
                </a:solidFill>
                <a:latin typeface="+mn-lt"/>
                <a:hlinkClick r:id="rId2"/>
              </a:rPr>
              <a:t>/</a:t>
            </a:r>
            <a:r>
              <a:rPr lang="en-US" sz="4800" dirty="0" smtClean="0">
                <a:solidFill>
                  <a:schemeClr val="bg1"/>
                </a:solidFill>
                <a:latin typeface="+mn-lt"/>
                <a:hlinkClick r:id="rId2"/>
              </a:rPr>
              <a:t>commlaw.allard.ubc.ca</a:t>
            </a:r>
            <a:r>
              <a:rPr lang="en-US" sz="4800" dirty="0" smtClean="0">
                <a:solidFill>
                  <a:schemeClr val="bg1"/>
                </a:solidFill>
                <a:latin typeface="+mn-lt"/>
              </a:rPr>
              <a:t> </a:t>
            </a:r>
            <a:endParaRPr lang="en-US" sz="4800" dirty="0">
              <a:solidFill>
                <a:schemeClr val="bg1"/>
              </a:solidFill>
              <a:latin typeface="+mn-lt"/>
            </a:endParaRPr>
          </a:p>
        </p:txBody>
      </p:sp>
      <p:pic>
        <p:nvPicPr>
          <p:cNvPr id="5" name="Picture 4" descr="Screen Shot 2017-01-16 at 4.38.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49" y="3233116"/>
            <a:ext cx="2833358" cy="2671030"/>
          </a:xfrm>
          <a:prstGeom prst="rect">
            <a:avLst/>
          </a:prstGeom>
        </p:spPr>
      </p:pic>
    </p:spTree>
    <p:extLst>
      <p:ext uri="{BB962C8B-B14F-4D97-AF65-F5344CB8AC3E}">
        <p14:creationId xmlns:p14="http://schemas.microsoft.com/office/powerpoint/2010/main" val="7186189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229600" cy="1016000"/>
          </a:xfrm>
        </p:spPr>
        <p:txBody>
          <a:bodyPr/>
          <a:lstStyle/>
          <a:p>
            <a:r>
              <a:rPr lang="en-US" b="1" dirty="0" err="1" smtClean="0">
                <a:solidFill>
                  <a:schemeClr val="bg1"/>
                </a:solidFill>
              </a:rPr>
              <a:t>Aird</a:t>
            </a:r>
            <a:r>
              <a:rPr lang="en-US" b="1" dirty="0" smtClean="0">
                <a:solidFill>
                  <a:schemeClr val="bg1"/>
                </a:solidFill>
              </a:rPr>
              <a:t>:</a:t>
            </a:r>
            <a:r>
              <a:rPr lang="en-US" b="1" dirty="0" smtClean="0">
                <a:solidFill>
                  <a:srgbClr val="FFFF00"/>
                </a:solidFill>
              </a:rPr>
              <a:t> Key Recommendations</a:t>
            </a:r>
            <a:endParaRPr lang="en-US" b="1" dirty="0">
              <a:solidFill>
                <a:srgbClr val="FFFF00"/>
              </a:solidFill>
            </a:endParaRPr>
          </a:p>
        </p:txBody>
      </p:sp>
      <p:sp>
        <p:nvSpPr>
          <p:cNvPr id="3" name="Content Placeholder 2"/>
          <p:cNvSpPr>
            <a:spLocks noGrp="1"/>
          </p:cNvSpPr>
          <p:nvPr>
            <p:ph sz="quarter" idx="10"/>
          </p:nvPr>
        </p:nvSpPr>
        <p:spPr>
          <a:xfrm>
            <a:off x="457200" y="1029179"/>
            <a:ext cx="8229600" cy="4876206"/>
          </a:xfrm>
        </p:spPr>
        <p:txBody>
          <a:bodyPr/>
          <a:lstStyle/>
          <a:p>
            <a:pPr marL="457200" lvl="0" indent="-457200">
              <a:buFont typeface="+mj-lt"/>
              <a:buAutoNum type="arabicPeriod"/>
            </a:pPr>
            <a:r>
              <a:rPr lang="en-CA" sz="3600" dirty="0">
                <a:solidFill>
                  <a:srgbClr val="FFFFFF"/>
                </a:solidFill>
              </a:rPr>
              <a:t>The federal government should </a:t>
            </a:r>
            <a:r>
              <a:rPr lang="en-CA" sz="3600" dirty="0">
                <a:solidFill>
                  <a:srgbClr val="FFFF00"/>
                </a:solidFill>
              </a:rPr>
              <a:t>create a national broadcaster to promote Canadian unity and development </a:t>
            </a:r>
            <a:r>
              <a:rPr lang="en-CA" sz="3600" dirty="0" smtClean="0">
                <a:solidFill>
                  <a:srgbClr val="FFFFFF"/>
                </a:solidFill>
              </a:rPr>
              <a:t>– and </a:t>
            </a:r>
            <a:r>
              <a:rPr lang="en-CA" sz="3600" dirty="0">
                <a:solidFill>
                  <a:srgbClr val="FFFFFF"/>
                </a:solidFill>
              </a:rPr>
              <a:t>to inform the public on questions of Canadian national interest</a:t>
            </a:r>
          </a:p>
          <a:p>
            <a:pPr marL="457200" lvl="0" indent="-457200">
              <a:buFont typeface="+mj-lt"/>
              <a:buAutoNum type="arabicPeriod"/>
            </a:pPr>
            <a:r>
              <a:rPr lang="en-CA" sz="3600" dirty="0">
                <a:solidFill>
                  <a:srgbClr val="FFFFFF"/>
                </a:solidFill>
              </a:rPr>
              <a:t>“…</a:t>
            </a:r>
            <a:r>
              <a:rPr lang="en-CA" sz="3600" dirty="0">
                <a:solidFill>
                  <a:srgbClr val="FFFF00"/>
                </a:solidFill>
              </a:rPr>
              <a:t>broadcasting</a:t>
            </a:r>
            <a:r>
              <a:rPr lang="en-CA" sz="3600" dirty="0">
                <a:solidFill>
                  <a:srgbClr val="FFFFFF"/>
                </a:solidFill>
              </a:rPr>
              <a:t> will undoubtedly become a great force in </a:t>
            </a:r>
            <a:r>
              <a:rPr lang="en-CA" sz="3600" dirty="0">
                <a:solidFill>
                  <a:srgbClr val="FFFF00"/>
                </a:solidFill>
              </a:rPr>
              <a:t>fostering a national spirit</a:t>
            </a:r>
            <a:r>
              <a:rPr lang="en-CA" sz="3600" dirty="0">
                <a:solidFill>
                  <a:srgbClr val="FFFFFF"/>
                </a:solidFill>
              </a:rPr>
              <a:t> and interpreting national </a:t>
            </a:r>
            <a:r>
              <a:rPr lang="en-CA" sz="3600" dirty="0" smtClean="0">
                <a:solidFill>
                  <a:srgbClr val="FFFFFF"/>
                </a:solidFill>
              </a:rPr>
              <a:t>citizenship</a:t>
            </a:r>
            <a:r>
              <a:rPr lang="mr-IN" sz="3600" dirty="0" smtClean="0">
                <a:solidFill>
                  <a:srgbClr val="FFFFFF"/>
                </a:solidFill>
              </a:rPr>
              <a:t>…</a:t>
            </a:r>
            <a:r>
              <a:rPr lang="en-CA" sz="3600" dirty="0" smtClean="0">
                <a:solidFill>
                  <a:srgbClr val="FFFFFF"/>
                </a:solidFill>
              </a:rPr>
              <a:t>”</a:t>
            </a:r>
            <a:endParaRPr lang="en-CA" sz="3600" dirty="0">
              <a:solidFill>
                <a:srgbClr val="FFFFFF"/>
              </a:solidFill>
            </a:endParaRPr>
          </a:p>
          <a:p>
            <a:pPr marL="0" indent="0">
              <a:buNone/>
            </a:pPr>
            <a:endParaRPr lang="en-US" dirty="0"/>
          </a:p>
        </p:txBody>
      </p:sp>
    </p:spTree>
    <p:extLst>
      <p:ext uri="{BB962C8B-B14F-4D97-AF65-F5344CB8AC3E}">
        <p14:creationId xmlns:p14="http://schemas.microsoft.com/office/powerpoint/2010/main" val="3754875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298" y="29674"/>
            <a:ext cx="8566702" cy="828091"/>
          </a:xfrm>
        </p:spPr>
        <p:txBody>
          <a:bodyPr/>
          <a:lstStyle/>
          <a:p>
            <a:r>
              <a:rPr lang="en-US" dirty="0" smtClean="0">
                <a:solidFill>
                  <a:srgbClr val="FFFF00"/>
                </a:solidFill>
              </a:rPr>
              <a:t>1932 Radio Reference </a:t>
            </a:r>
            <a:r>
              <a:rPr lang="en-US" dirty="0" smtClean="0">
                <a:solidFill>
                  <a:schemeClr val="bg1"/>
                </a:solidFill>
              </a:rPr>
              <a:t>intervenes</a:t>
            </a:r>
            <a:endParaRPr lang="en-US" dirty="0">
              <a:solidFill>
                <a:schemeClr val="bg1"/>
              </a:solidFill>
            </a:endParaRPr>
          </a:p>
        </p:txBody>
      </p:sp>
      <p:sp>
        <p:nvSpPr>
          <p:cNvPr id="3" name="Content Placeholder 2"/>
          <p:cNvSpPr>
            <a:spLocks noGrp="1"/>
          </p:cNvSpPr>
          <p:nvPr>
            <p:ph sz="quarter" idx="10"/>
          </p:nvPr>
        </p:nvSpPr>
        <p:spPr>
          <a:xfrm>
            <a:off x="263908" y="857765"/>
            <a:ext cx="8880092" cy="5558981"/>
          </a:xfrm>
        </p:spPr>
        <p:txBody>
          <a:bodyPr>
            <a:normAutofit/>
          </a:bodyPr>
          <a:lstStyle/>
          <a:p>
            <a:r>
              <a:rPr lang="en-CA" sz="2800" dirty="0">
                <a:solidFill>
                  <a:srgbClr val="FFFFFF"/>
                </a:solidFill>
              </a:rPr>
              <a:t>During the </a:t>
            </a:r>
            <a:r>
              <a:rPr lang="en-CA" sz="2800" dirty="0" err="1">
                <a:solidFill>
                  <a:srgbClr val="FFFFFF"/>
                </a:solidFill>
              </a:rPr>
              <a:t>Aird</a:t>
            </a:r>
            <a:r>
              <a:rPr lang="en-CA" sz="2800" dirty="0">
                <a:solidFill>
                  <a:srgbClr val="FFFFFF"/>
                </a:solidFill>
              </a:rPr>
              <a:t> Commission’s work, </a:t>
            </a:r>
            <a:r>
              <a:rPr lang="en-CA" sz="2800" dirty="0">
                <a:solidFill>
                  <a:srgbClr val="FFFF00"/>
                </a:solidFill>
              </a:rPr>
              <a:t>Québec</a:t>
            </a:r>
            <a:r>
              <a:rPr lang="en-CA" sz="2800" dirty="0">
                <a:solidFill>
                  <a:srgbClr val="FFFFFF"/>
                </a:solidFill>
              </a:rPr>
              <a:t> passed </a:t>
            </a:r>
            <a:r>
              <a:rPr lang="en-CA" sz="2800" dirty="0">
                <a:solidFill>
                  <a:srgbClr val="FFFF00"/>
                </a:solidFill>
              </a:rPr>
              <a:t>legislation </a:t>
            </a:r>
            <a:r>
              <a:rPr lang="en-CA" sz="2800" dirty="0" smtClean="0">
                <a:solidFill>
                  <a:srgbClr val="FFFF00"/>
                </a:solidFill>
              </a:rPr>
              <a:t>authorizing </a:t>
            </a:r>
            <a:r>
              <a:rPr lang="en-CA" sz="2800" dirty="0">
                <a:solidFill>
                  <a:srgbClr val="FFFF00"/>
                </a:solidFill>
              </a:rPr>
              <a:t>provincial licensing </a:t>
            </a:r>
            <a:r>
              <a:rPr lang="en-CA" sz="2800" dirty="0">
                <a:solidFill>
                  <a:srgbClr val="FFFFFF"/>
                </a:solidFill>
              </a:rPr>
              <a:t>and regulation of radio </a:t>
            </a:r>
            <a:r>
              <a:rPr lang="en-CA" sz="2800" dirty="0" smtClean="0">
                <a:solidFill>
                  <a:srgbClr val="FFFFFF"/>
                </a:solidFill>
              </a:rPr>
              <a:t>broadcasting.</a:t>
            </a:r>
            <a:endParaRPr lang="en-CA" sz="2800" dirty="0">
              <a:solidFill>
                <a:srgbClr val="FFFFFF"/>
              </a:solidFill>
            </a:endParaRPr>
          </a:p>
          <a:p>
            <a:r>
              <a:rPr lang="en-CA" sz="2800" dirty="0" smtClean="0">
                <a:solidFill>
                  <a:srgbClr val="FFFFFF"/>
                </a:solidFill>
              </a:rPr>
              <a:t>In </a:t>
            </a:r>
            <a:r>
              <a:rPr lang="en-CA" sz="2800" i="1" dirty="0" smtClean="0">
                <a:solidFill>
                  <a:srgbClr val="FFFF00"/>
                </a:solidFill>
              </a:rPr>
              <a:t>Re Regulation and Control of Radio Communication</a:t>
            </a:r>
            <a:r>
              <a:rPr lang="en-CA" sz="2800" dirty="0" smtClean="0">
                <a:solidFill>
                  <a:srgbClr val="FFFFFF"/>
                </a:solidFill>
              </a:rPr>
              <a:t>, [1932] A.C. 304 Privy </a:t>
            </a:r>
            <a:r>
              <a:rPr lang="en-CA" sz="2800" dirty="0">
                <a:solidFill>
                  <a:srgbClr val="FFFFFF"/>
                </a:solidFill>
              </a:rPr>
              <a:t>Council ruled </a:t>
            </a:r>
            <a:r>
              <a:rPr lang="en-CA" sz="2800" dirty="0" smtClean="0">
                <a:solidFill>
                  <a:srgbClr val="FFFFFF"/>
                </a:solidFill>
              </a:rPr>
              <a:t>jurisdiction </a:t>
            </a:r>
            <a:r>
              <a:rPr lang="en-CA" sz="2800" dirty="0">
                <a:solidFill>
                  <a:srgbClr val="FFFFFF"/>
                </a:solidFill>
              </a:rPr>
              <a:t>over broadcasting was </a:t>
            </a:r>
            <a:r>
              <a:rPr lang="en-CA" sz="2800" dirty="0" smtClean="0">
                <a:solidFill>
                  <a:srgbClr val="FFFFFF"/>
                </a:solidFill>
              </a:rPr>
              <a:t>federal only.</a:t>
            </a:r>
          </a:p>
          <a:p>
            <a:r>
              <a:rPr lang="en-CA" sz="2800" dirty="0" smtClean="0">
                <a:solidFill>
                  <a:srgbClr val="FFFFFF"/>
                </a:solidFill>
              </a:rPr>
              <a:t>Case </a:t>
            </a:r>
            <a:r>
              <a:rPr lang="en-CA" sz="2800" dirty="0" smtClean="0">
                <a:solidFill>
                  <a:srgbClr val="FFFF00"/>
                </a:solidFill>
              </a:rPr>
              <a:t>did not address the “</a:t>
            </a:r>
            <a:r>
              <a:rPr lang="en-CA" sz="2800" dirty="0" smtClean="0">
                <a:solidFill>
                  <a:srgbClr val="FF0000"/>
                </a:solidFill>
              </a:rPr>
              <a:t>content question</a:t>
            </a:r>
            <a:r>
              <a:rPr lang="en-CA" sz="2800" dirty="0" smtClean="0">
                <a:solidFill>
                  <a:srgbClr val="FFFF00"/>
                </a:solidFill>
              </a:rPr>
              <a:t>” </a:t>
            </a:r>
            <a:r>
              <a:rPr lang="en-CA" sz="2800" dirty="0" smtClean="0">
                <a:solidFill>
                  <a:srgbClr val="FFFFFF"/>
                </a:solidFill>
              </a:rPr>
              <a:t>directly. Q</a:t>
            </a:r>
            <a:r>
              <a:rPr lang="en-CA" sz="2800" dirty="0" smtClean="0">
                <a:solidFill>
                  <a:schemeClr val="bg1"/>
                </a:solidFill>
              </a:rPr>
              <a:t>uestion </a:t>
            </a:r>
            <a:r>
              <a:rPr lang="en-CA" sz="2800" dirty="0">
                <a:solidFill>
                  <a:schemeClr val="bg1"/>
                </a:solidFill>
              </a:rPr>
              <a:t>referred to the </a:t>
            </a:r>
            <a:r>
              <a:rPr lang="en-CA" sz="2800" dirty="0" smtClean="0">
                <a:solidFill>
                  <a:schemeClr val="bg1"/>
                </a:solidFill>
              </a:rPr>
              <a:t>court was:</a:t>
            </a:r>
            <a:r>
              <a:rPr lang="en-CA" sz="2800" i="1" dirty="0" smtClean="0">
                <a:solidFill>
                  <a:schemeClr val="bg1"/>
                </a:solidFill>
              </a:rPr>
              <a:t> </a:t>
            </a:r>
            <a:r>
              <a:rPr lang="en-CA" sz="2800" i="1" dirty="0" smtClean="0">
                <a:solidFill>
                  <a:srgbClr val="FFFF00"/>
                </a:solidFill>
              </a:rPr>
              <a:t>“</a:t>
            </a:r>
            <a:r>
              <a:rPr lang="en-CA" sz="2800" i="1" dirty="0" smtClean="0">
                <a:solidFill>
                  <a:srgbClr val="CCFFCC"/>
                </a:solidFill>
              </a:rPr>
              <a:t>Has </a:t>
            </a:r>
            <a:r>
              <a:rPr lang="en-CA" sz="2800" i="1" dirty="0">
                <a:solidFill>
                  <a:srgbClr val="CCFFCC"/>
                </a:solidFill>
              </a:rPr>
              <a:t>the Parliament of Canada jurisdiction to regulate and control radio communication, including the transmission and reception of signs, signals, pictures and sounds of all kinds by means of </a:t>
            </a:r>
            <a:r>
              <a:rPr lang="en-CA" sz="2800" i="1" dirty="0" err="1">
                <a:solidFill>
                  <a:srgbClr val="CCFFCC"/>
                </a:solidFill>
              </a:rPr>
              <a:t>Hertzian</a:t>
            </a:r>
            <a:r>
              <a:rPr lang="en-CA" sz="2800" i="1" dirty="0">
                <a:solidFill>
                  <a:srgbClr val="CCFFCC"/>
                </a:solidFill>
              </a:rPr>
              <a:t> waves, and </a:t>
            </a:r>
            <a:r>
              <a:rPr lang="en-CA" sz="2800" i="1" dirty="0">
                <a:solidFill>
                  <a:srgbClr val="FFFF00"/>
                </a:solidFill>
              </a:rPr>
              <a:t>including the right to determine the character, use, and location of the apparatus </a:t>
            </a:r>
            <a:r>
              <a:rPr lang="en-CA" sz="2800" i="1" dirty="0">
                <a:solidFill>
                  <a:srgbClr val="CCFFCC"/>
                </a:solidFill>
              </a:rPr>
              <a:t>employed</a:t>
            </a:r>
            <a:r>
              <a:rPr lang="en-CA" sz="2800" i="1" dirty="0" smtClean="0">
                <a:solidFill>
                  <a:schemeClr val="bg1"/>
                </a:solidFill>
              </a:rPr>
              <a:t>?</a:t>
            </a:r>
            <a:r>
              <a:rPr lang="en-CA" sz="2800" i="1" dirty="0" smtClean="0">
                <a:solidFill>
                  <a:srgbClr val="FFFF00"/>
                </a:solidFill>
              </a:rPr>
              <a:t>”</a:t>
            </a:r>
            <a:endParaRPr lang="en-CA" sz="2800" i="1" dirty="0">
              <a:solidFill>
                <a:srgbClr val="FFFF00"/>
              </a:solidFill>
            </a:endParaRPr>
          </a:p>
          <a:p>
            <a:endParaRPr lang="en-CA" dirty="0">
              <a:solidFill>
                <a:srgbClr val="FFFFFF"/>
              </a:solidFill>
            </a:endParaRPr>
          </a:p>
          <a:p>
            <a:pPr marL="0" indent="0">
              <a:buNone/>
            </a:pPr>
            <a:endParaRPr lang="en-US" dirty="0"/>
          </a:p>
        </p:txBody>
      </p:sp>
    </p:spTree>
    <p:extLst>
      <p:ext uri="{BB962C8B-B14F-4D97-AF65-F5344CB8AC3E}">
        <p14:creationId xmlns:p14="http://schemas.microsoft.com/office/powerpoint/2010/main" val="558541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29909"/>
            <a:ext cx="8686801" cy="5987864"/>
          </a:xfrm>
        </p:spPr>
        <p:txBody>
          <a:bodyPr>
            <a:normAutofit/>
          </a:bodyPr>
          <a:lstStyle/>
          <a:p>
            <a:pPr marL="0" indent="0">
              <a:lnSpc>
                <a:spcPct val="90000"/>
              </a:lnSpc>
              <a:buNone/>
            </a:pPr>
            <a:r>
              <a:rPr lang="en-US" sz="2800" dirty="0" smtClean="0">
                <a:solidFill>
                  <a:srgbClr val="D10405"/>
                </a:solidFill>
              </a:rPr>
              <a:t>Found the basis of federal jurisdiction in </a:t>
            </a:r>
            <a:r>
              <a:rPr lang="en-US" sz="2800" dirty="0" smtClean="0">
                <a:solidFill>
                  <a:srgbClr val="CCFFCC"/>
                </a:solidFill>
              </a:rPr>
              <a:t>S. 92(10)(a) </a:t>
            </a:r>
            <a:r>
              <a:rPr lang="en-US" sz="2800" i="1" dirty="0" smtClean="0">
                <a:solidFill>
                  <a:srgbClr val="CCFFCC"/>
                </a:solidFill>
              </a:rPr>
              <a:t>BNA  Act</a:t>
            </a:r>
            <a:r>
              <a:rPr lang="en-US" sz="2800" dirty="0" smtClean="0">
                <a:solidFill>
                  <a:schemeClr val="bg1"/>
                </a:solidFill>
              </a:rPr>
              <a:t>: “</a:t>
            </a:r>
            <a:r>
              <a:rPr lang="en-CA" sz="2800" dirty="0" smtClean="0">
                <a:solidFill>
                  <a:schemeClr val="bg1"/>
                </a:solidFill>
              </a:rPr>
              <a:t>Lines </a:t>
            </a:r>
            <a:r>
              <a:rPr lang="en-CA" sz="2800" dirty="0">
                <a:solidFill>
                  <a:schemeClr val="bg1"/>
                </a:solidFill>
              </a:rPr>
              <a:t>of Steam or other Ships, Railways, Roads, Telegraphs, and </a:t>
            </a:r>
            <a:r>
              <a:rPr lang="en-CA" sz="2800" dirty="0">
                <a:solidFill>
                  <a:srgbClr val="FFFF00"/>
                </a:solidFill>
              </a:rPr>
              <a:t>other Works and Undertakings connecting the Province with any other or others of the Provinces</a:t>
            </a:r>
            <a:r>
              <a:rPr lang="en-CA" sz="2800" dirty="0">
                <a:solidFill>
                  <a:schemeClr val="bg1"/>
                </a:solidFill>
              </a:rPr>
              <a:t>, or extending beyond the Limits of the </a:t>
            </a:r>
            <a:r>
              <a:rPr lang="en-CA" sz="2800" dirty="0" smtClean="0">
                <a:solidFill>
                  <a:schemeClr val="bg1"/>
                </a:solidFill>
              </a:rPr>
              <a:t>Province.”</a:t>
            </a:r>
            <a:r>
              <a:rPr lang="en-US" sz="2800" i="1" dirty="0" smtClean="0">
                <a:solidFill>
                  <a:schemeClr val="bg1"/>
                </a:solidFill>
              </a:rPr>
              <a:t> </a:t>
            </a:r>
          </a:p>
          <a:p>
            <a:pPr marL="0" indent="0">
              <a:lnSpc>
                <a:spcPct val="90000"/>
              </a:lnSpc>
              <a:buNone/>
            </a:pPr>
            <a:r>
              <a:rPr lang="en-US" sz="2800" dirty="0" smtClean="0">
                <a:solidFill>
                  <a:srgbClr val="FFFFFF"/>
                </a:solidFill>
              </a:rPr>
              <a:t>Viscount Dunedin: “</a:t>
            </a:r>
            <a:r>
              <a:rPr lang="en-CA" sz="2800" i="1" dirty="0">
                <a:solidFill>
                  <a:srgbClr val="FFFF00"/>
                </a:solidFill>
              </a:rPr>
              <a:t>Broadcasting as a system cannot exist without both a transmitter and a receiver</a:t>
            </a:r>
            <a:r>
              <a:rPr lang="en-CA" sz="2800" i="1" dirty="0">
                <a:solidFill>
                  <a:srgbClr val="FFFFFF"/>
                </a:solidFill>
              </a:rPr>
              <a:t>. The receiver is indeed useless without a transmitter and can be reduced to a nonentity if the transmitter closes. The </a:t>
            </a:r>
            <a:r>
              <a:rPr lang="en-CA" sz="2800" i="1" dirty="0" smtClean="0">
                <a:solidFill>
                  <a:srgbClr val="FFFFFF"/>
                </a:solidFill>
              </a:rPr>
              <a:t>system </a:t>
            </a:r>
            <a:r>
              <a:rPr lang="en-CA" sz="2800" i="1" dirty="0">
                <a:solidFill>
                  <a:srgbClr val="FFFFFF"/>
                </a:solidFill>
              </a:rPr>
              <a:t>cannot be divided into two parts, each independent of the other. </a:t>
            </a:r>
            <a:r>
              <a:rPr lang="en-CA" sz="2800" i="1" dirty="0">
                <a:solidFill>
                  <a:srgbClr val="FFFF00"/>
                </a:solidFill>
              </a:rPr>
              <a:t>"</a:t>
            </a:r>
            <a:r>
              <a:rPr lang="en-CA" sz="2800" i="1" dirty="0">
                <a:solidFill>
                  <a:srgbClr val="FF0000"/>
                </a:solidFill>
              </a:rPr>
              <a:t>Undertaking</a:t>
            </a:r>
            <a:r>
              <a:rPr lang="en-CA" sz="2800" i="1" dirty="0">
                <a:solidFill>
                  <a:srgbClr val="FFFF00"/>
                </a:solidFill>
              </a:rPr>
              <a:t>" is </a:t>
            </a:r>
            <a:r>
              <a:rPr lang="en-CA" sz="2800" i="1" dirty="0">
                <a:solidFill>
                  <a:srgbClr val="D10405"/>
                </a:solidFill>
              </a:rPr>
              <a:t>not a physical thing</a:t>
            </a:r>
            <a:r>
              <a:rPr lang="en-CA" sz="2800" i="1" dirty="0">
                <a:solidFill>
                  <a:srgbClr val="FFFF00"/>
                </a:solidFill>
              </a:rPr>
              <a:t> but </a:t>
            </a:r>
            <a:r>
              <a:rPr lang="en-CA" sz="2800" i="1" dirty="0">
                <a:solidFill>
                  <a:srgbClr val="FF0000"/>
                </a:solidFill>
              </a:rPr>
              <a:t>is an arrangement</a:t>
            </a:r>
            <a:r>
              <a:rPr lang="en-CA" sz="2800" i="1" dirty="0">
                <a:solidFill>
                  <a:srgbClr val="FFFF00"/>
                </a:solidFill>
              </a:rPr>
              <a:t> under which of course physical things are used</a:t>
            </a:r>
            <a:r>
              <a:rPr lang="en-CA" sz="2800" dirty="0" smtClean="0">
                <a:solidFill>
                  <a:srgbClr val="FFFFFF"/>
                </a:solidFill>
              </a:rPr>
              <a:t>.” </a:t>
            </a:r>
            <a:endParaRPr lang="en-CA" sz="2800" dirty="0">
              <a:solidFill>
                <a:srgbClr val="FFFFFF"/>
              </a:solidFill>
            </a:endParaRPr>
          </a:p>
          <a:p>
            <a:pPr marL="0" indent="0">
              <a:buNone/>
            </a:pPr>
            <a:endParaRPr lang="en-US" dirty="0"/>
          </a:p>
        </p:txBody>
      </p:sp>
    </p:spTree>
    <p:extLst>
      <p:ext uri="{BB962C8B-B14F-4D97-AF65-F5344CB8AC3E}">
        <p14:creationId xmlns:p14="http://schemas.microsoft.com/office/powerpoint/2010/main" val="3035149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3500" dirty="0">
                <a:solidFill>
                  <a:srgbClr val="FFFF00"/>
                </a:solidFill>
              </a:rPr>
              <a:t>C</a:t>
            </a:r>
            <a:r>
              <a:rPr lang="en-US" sz="3500" dirty="0" smtClean="0">
                <a:solidFill>
                  <a:srgbClr val="FFFF00"/>
                </a:solidFill>
              </a:rPr>
              <a:t>anadian Radio Broadcasting Commission</a:t>
            </a:r>
            <a:endParaRPr lang="en-US" sz="3500" dirty="0">
              <a:solidFill>
                <a:srgbClr val="FFFF00"/>
              </a:solidFill>
            </a:endParaRPr>
          </a:p>
        </p:txBody>
      </p:sp>
      <p:sp>
        <p:nvSpPr>
          <p:cNvPr id="3" name="Content Placeholder 2"/>
          <p:cNvSpPr>
            <a:spLocks noGrp="1"/>
          </p:cNvSpPr>
          <p:nvPr>
            <p:ph sz="quarter" idx="10"/>
          </p:nvPr>
        </p:nvSpPr>
        <p:spPr>
          <a:xfrm>
            <a:off x="457200" y="1015999"/>
            <a:ext cx="8548661" cy="4905881"/>
          </a:xfrm>
        </p:spPr>
        <p:txBody>
          <a:bodyPr/>
          <a:lstStyle/>
          <a:p>
            <a:pPr marL="0" indent="0">
              <a:buNone/>
            </a:pPr>
            <a:r>
              <a:rPr lang="en-CA" dirty="0">
                <a:solidFill>
                  <a:schemeClr val="bg1"/>
                </a:solidFill>
              </a:rPr>
              <a:t>After the Radio Reference, the </a:t>
            </a:r>
            <a:r>
              <a:rPr lang="en-CA" dirty="0">
                <a:solidFill>
                  <a:srgbClr val="FFFF00"/>
                </a:solidFill>
              </a:rPr>
              <a:t>Conservative R.B. Bennett government established the CRBC </a:t>
            </a:r>
            <a:r>
              <a:rPr lang="en-CA" dirty="0">
                <a:solidFill>
                  <a:schemeClr val="bg1"/>
                </a:solidFill>
              </a:rPr>
              <a:t>to:</a:t>
            </a:r>
          </a:p>
          <a:p>
            <a:pPr marL="457200" lvl="0" indent="-457200">
              <a:buFont typeface="+mj-lt"/>
              <a:buAutoNum type="arabicPeriod"/>
            </a:pPr>
            <a:r>
              <a:rPr lang="en-CA" dirty="0">
                <a:solidFill>
                  <a:srgbClr val="FFFF00"/>
                </a:solidFill>
              </a:rPr>
              <a:t>R</a:t>
            </a:r>
            <a:r>
              <a:rPr lang="en-CA" dirty="0" smtClean="0">
                <a:solidFill>
                  <a:srgbClr val="FFFF00"/>
                </a:solidFill>
              </a:rPr>
              <a:t>egulate</a:t>
            </a:r>
            <a:r>
              <a:rPr lang="en-CA" dirty="0">
                <a:solidFill>
                  <a:srgbClr val="FFFF00"/>
                </a:solidFill>
              </a:rPr>
              <a:t>, control and carry on broadcasting </a:t>
            </a:r>
            <a:r>
              <a:rPr lang="en-CA" dirty="0">
                <a:solidFill>
                  <a:schemeClr val="bg1"/>
                </a:solidFill>
              </a:rPr>
              <a:t>activities in Canada, in the national </a:t>
            </a:r>
            <a:r>
              <a:rPr lang="en-CA" dirty="0" smtClean="0">
                <a:solidFill>
                  <a:schemeClr val="bg1"/>
                </a:solidFill>
              </a:rPr>
              <a:t>interest.</a:t>
            </a:r>
            <a:endParaRPr lang="en-CA" dirty="0">
              <a:solidFill>
                <a:schemeClr val="bg1"/>
              </a:solidFill>
            </a:endParaRPr>
          </a:p>
          <a:p>
            <a:pPr marL="457200" lvl="0" indent="-457200">
              <a:buFont typeface="+mj-lt"/>
              <a:buAutoNum type="arabicPeriod"/>
            </a:pPr>
            <a:r>
              <a:rPr lang="en-US" dirty="0">
                <a:solidFill>
                  <a:schemeClr val="bg1"/>
                </a:solidFill>
              </a:rPr>
              <a:t>T</a:t>
            </a:r>
            <a:r>
              <a:rPr lang="en-US" dirty="0" smtClean="0">
                <a:solidFill>
                  <a:schemeClr val="bg1"/>
                </a:solidFill>
              </a:rPr>
              <a:t>ake </a:t>
            </a:r>
            <a:r>
              <a:rPr lang="en-US" dirty="0">
                <a:solidFill>
                  <a:schemeClr val="bg1"/>
                </a:solidFill>
              </a:rPr>
              <a:t>over </a:t>
            </a:r>
            <a:r>
              <a:rPr lang="en-US" dirty="0">
                <a:solidFill>
                  <a:srgbClr val="FFFF00"/>
                </a:solidFill>
              </a:rPr>
              <a:t>operations of the CNR national radio </a:t>
            </a:r>
            <a:r>
              <a:rPr lang="en-US" dirty="0" smtClean="0">
                <a:solidFill>
                  <a:schemeClr val="bg1"/>
                </a:solidFill>
              </a:rPr>
              <a:t>network.</a:t>
            </a:r>
            <a:endParaRPr lang="en-CA" dirty="0">
              <a:solidFill>
                <a:schemeClr val="bg1"/>
              </a:solidFill>
            </a:endParaRPr>
          </a:p>
          <a:p>
            <a:pPr marL="457200" lvl="0" indent="-457200">
              <a:buFont typeface="+mj-lt"/>
              <a:buAutoNum type="arabicPeriod"/>
            </a:pPr>
            <a:r>
              <a:rPr lang="en-CA" dirty="0">
                <a:solidFill>
                  <a:schemeClr val="bg1"/>
                </a:solidFill>
              </a:rPr>
              <a:t>R</a:t>
            </a:r>
            <a:r>
              <a:rPr lang="en-CA" dirty="0" smtClean="0">
                <a:solidFill>
                  <a:schemeClr val="bg1"/>
                </a:solidFill>
              </a:rPr>
              <a:t>egulate </a:t>
            </a:r>
            <a:r>
              <a:rPr lang="en-CA" dirty="0">
                <a:solidFill>
                  <a:schemeClr val="bg1"/>
                </a:solidFill>
              </a:rPr>
              <a:t>private broadcasters, and over time, assume </a:t>
            </a:r>
            <a:r>
              <a:rPr lang="en-CA" dirty="0">
                <a:solidFill>
                  <a:srgbClr val="FFFF00"/>
                </a:solidFill>
              </a:rPr>
              <a:t>control over all aspects of Canadian </a:t>
            </a:r>
            <a:r>
              <a:rPr lang="en-CA" dirty="0" smtClean="0">
                <a:solidFill>
                  <a:srgbClr val="FFFF00"/>
                </a:solidFill>
              </a:rPr>
              <a:t>broadcasting</a:t>
            </a:r>
            <a:r>
              <a:rPr lang="en-CA" dirty="0" smtClean="0">
                <a:solidFill>
                  <a:schemeClr val="bg1"/>
                </a:solidFill>
              </a:rPr>
              <a:t>.</a:t>
            </a:r>
            <a:endParaRPr lang="en-CA" dirty="0">
              <a:solidFill>
                <a:srgbClr val="FFFF00"/>
              </a:solidFill>
            </a:endParaRPr>
          </a:p>
          <a:p>
            <a:pPr marL="0" indent="0">
              <a:buNone/>
            </a:pPr>
            <a:r>
              <a:rPr lang="en-CA" dirty="0">
                <a:solidFill>
                  <a:schemeClr val="bg1"/>
                </a:solidFill>
              </a:rPr>
              <a:t>The latter objective was frustrated by the </a:t>
            </a:r>
            <a:r>
              <a:rPr lang="en-CA" dirty="0">
                <a:solidFill>
                  <a:srgbClr val="CCFFCC"/>
                </a:solidFill>
              </a:rPr>
              <a:t>great depression of the 1930s, which prevented the government from buying out private radio operators</a:t>
            </a:r>
            <a:r>
              <a:rPr lang="en-CA" dirty="0">
                <a:solidFill>
                  <a:schemeClr val="bg1"/>
                </a:solidFill>
              </a:rPr>
              <a:t> </a:t>
            </a:r>
            <a:r>
              <a:rPr lang="en-CA" dirty="0" smtClean="0">
                <a:solidFill>
                  <a:schemeClr val="bg1"/>
                </a:solidFill>
              </a:rPr>
              <a:t>and </a:t>
            </a:r>
            <a:r>
              <a:rPr lang="en-CA" dirty="0">
                <a:solidFill>
                  <a:schemeClr val="bg1"/>
                </a:solidFill>
              </a:rPr>
              <a:t>entrenching Canada’s mixed public private system (unlike UK and European systems of the time</a:t>
            </a:r>
            <a:r>
              <a:rPr lang="en-CA" dirty="0" smtClean="0">
                <a:solidFill>
                  <a:schemeClr val="bg1"/>
                </a:solidFill>
              </a:rPr>
              <a:t>).</a:t>
            </a:r>
            <a:endParaRPr lang="en-CA" dirty="0">
              <a:solidFill>
                <a:schemeClr val="bg1"/>
              </a:solidFill>
            </a:endParaRPr>
          </a:p>
          <a:p>
            <a:pPr marL="0" indent="0">
              <a:buNone/>
            </a:pPr>
            <a:r>
              <a:rPr lang="en-CA" dirty="0">
                <a:solidFill>
                  <a:srgbClr val="FF0000"/>
                </a:solidFill>
              </a:rPr>
              <a:t>CRBC’s joint operator/regulator role transferred to CBC in 1936 </a:t>
            </a:r>
            <a:r>
              <a:rPr lang="en-CA" dirty="0" smtClean="0">
                <a:solidFill>
                  <a:schemeClr val="bg1"/>
                </a:solidFill>
              </a:rPr>
              <a:t>– funded </a:t>
            </a:r>
            <a:r>
              <a:rPr lang="en-CA" dirty="0">
                <a:solidFill>
                  <a:schemeClr val="bg1"/>
                </a:solidFill>
              </a:rPr>
              <a:t>by increased licence fees</a:t>
            </a:r>
          </a:p>
          <a:p>
            <a:pPr marL="0" indent="0">
              <a:buNone/>
            </a:pPr>
            <a:endParaRPr lang="en-US" dirty="0"/>
          </a:p>
        </p:txBody>
      </p:sp>
    </p:spTree>
    <p:extLst>
      <p:ext uri="{BB962C8B-B14F-4D97-AF65-F5344CB8AC3E}">
        <p14:creationId xmlns:p14="http://schemas.microsoft.com/office/powerpoint/2010/main" val="4093013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r>
              <a:rPr lang="en-CA" dirty="0" smtClean="0"/>
              <a:t/>
            </a:r>
            <a:br>
              <a:rPr lang="en-CA" dirty="0" smtClean="0"/>
            </a:br>
            <a:r>
              <a:rPr lang="en-CA" b="1" dirty="0" smtClean="0">
                <a:solidFill>
                  <a:srgbClr val="FFFF00"/>
                </a:solidFill>
              </a:rPr>
              <a:t>Fowler </a:t>
            </a:r>
            <a:r>
              <a:rPr lang="en-CA" b="1" dirty="0">
                <a:solidFill>
                  <a:srgbClr val="FFFF00"/>
                </a:solidFill>
              </a:rPr>
              <a:t>Commission &amp; Committee </a:t>
            </a:r>
            <a:r>
              <a:rPr lang="en-CA" b="1" dirty="0" smtClean="0">
                <a:solidFill>
                  <a:srgbClr val="FFFF00"/>
                </a:solidFill>
              </a:rPr>
              <a:t/>
            </a:r>
            <a:br>
              <a:rPr lang="en-CA" b="1" dirty="0" smtClean="0">
                <a:solidFill>
                  <a:srgbClr val="FFFF00"/>
                </a:solidFill>
              </a:rPr>
            </a:br>
            <a:r>
              <a:rPr lang="en-CA" b="1" dirty="0" smtClean="0">
                <a:solidFill>
                  <a:srgbClr val="FFFF00"/>
                </a:solidFill>
              </a:rPr>
              <a:t>(</a:t>
            </a:r>
            <a:r>
              <a:rPr lang="en-CA" b="1" dirty="0">
                <a:solidFill>
                  <a:srgbClr val="FFFF00"/>
                </a:solidFill>
              </a:rPr>
              <a:t>1957 &amp; 1965)</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1408134"/>
            <a:ext cx="8686800" cy="4530242"/>
          </a:xfrm>
        </p:spPr>
        <p:txBody>
          <a:bodyPr/>
          <a:lstStyle/>
          <a:p>
            <a:pPr marL="0" indent="0">
              <a:buNone/>
            </a:pPr>
            <a:r>
              <a:rPr lang="en-CA" sz="3000" dirty="0">
                <a:solidFill>
                  <a:schemeClr val="bg1"/>
                </a:solidFill>
              </a:rPr>
              <a:t>Canadian television started in Montréal &amp; Toronto in 1952</a:t>
            </a:r>
          </a:p>
          <a:p>
            <a:pPr lvl="1"/>
            <a:r>
              <a:rPr lang="en-CA" sz="3000" dirty="0" smtClean="0">
                <a:solidFill>
                  <a:schemeClr val="bg1"/>
                </a:solidFill>
              </a:rPr>
              <a:t>Initially </a:t>
            </a:r>
            <a:r>
              <a:rPr lang="en-CA" sz="3000" dirty="0">
                <a:solidFill>
                  <a:srgbClr val="FFFF00"/>
                </a:solidFill>
              </a:rPr>
              <a:t>1 private station licensed per market </a:t>
            </a:r>
            <a:r>
              <a:rPr lang="en-CA" sz="3000" dirty="0">
                <a:solidFill>
                  <a:schemeClr val="bg1"/>
                </a:solidFill>
              </a:rPr>
              <a:t>to </a:t>
            </a:r>
            <a:r>
              <a:rPr lang="en-CA" sz="3000" dirty="0">
                <a:solidFill>
                  <a:srgbClr val="FFFF00"/>
                </a:solidFill>
              </a:rPr>
              <a:t>carry the CBC</a:t>
            </a:r>
            <a:r>
              <a:rPr lang="en-CA" sz="3000" dirty="0">
                <a:solidFill>
                  <a:schemeClr val="bg1"/>
                </a:solidFill>
              </a:rPr>
              <a:t>’s</a:t>
            </a:r>
            <a:r>
              <a:rPr lang="en-CA" sz="3000" dirty="0">
                <a:solidFill>
                  <a:srgbClr val="FFFF00"/>
                </a:solidFill>
              </a:rPr>
              <a:t> </a:t>
            </a:r>
            <a:r>
              <a:rPr lang="en-CA" sz="3000" dirty="0">
                <a:solidFill>
                  <a:schemeClr val="bg1"/>
                </a:solidFill>
              </a:rPr>
              <a:t>national programming</a:t>
            </a:r>
          </a:p>
          <a:p>
            <a:pPr lvl="1"/>
            <a:r>
              <a:rPr lang="en-CA" sz="3000" dirty="0" smtClean="0">
                <a:solidFill>
                  <a:srgbClr val="CCFFCC"/>
                </a:solidFill>
              </a:rPr>
              <a:t>Public </a:t>
            </a:r>
            <a:r>
              <a:rPr lang="en-CA" sz="3000" dirty="0">
                <a:solidFill>
                  <a:srgbClr val="CCFFCC"/>
                </a:solidFill>
              </a:rPr>
              <a:t>demand for more choice</a:t>
            </a:r>
            <a:r>
              <a:rPr lang="en-CA" sz="3000" dirty="0">
                <a:solidFill>
                  <a:schemeClr val="bg1"/>
                </a:solidFill>
              </a:rPr>
              <a:t> and content</a:t>
            </a:r>
          </a:p>
          <a:p>
            <a:pPr marL="0" indent="0">
              <a:buNone/>
            </a:pPr>
            <a:r>
              <a:rPr lang="en-CA" sz="3000" dirty="0">
                <a:solidFill>
                  <a:schemeClr val="bg1"/>
                </a:solidFill>
              </a:rPr>
              <a:t>Fowler </a:t>
            </a:r>
            <a:r>
              <a:rPr lang="en-CA" sz="3000" dirty="0">
                <a:solidFill>
                  <a:srgbClr val="FFFF00"/>
                </a:solidFill>
              </a:rPr>
              <a:t>recommended separation of public broadcaster/regulator </a:t>
            </a:r>
            <a:r>
              <a:rPr lang="en-CA" sz="3000" dirty="0">
                <a:solidFill>
                  <a:schemeClr val="bg1"/>
                </a:solidFill>
              </a:rPr>
              <a:t>roles</a:t>
            </a:r>
          </a:p>
          <a:p>
            <a:pPr lvl="1"/>
            <a:r>
              <a:rPr lang="en-CA" sz="3000" dirty="0" smtClean="0">
                <a:solidFill>
                  <a:srgbClr val="CCFFCC"/>
                </a:solidFill>
              </a:rPr>
              <a:t>inherent </a:t>
            </a:r>
            <a:r>
              <a:rPr lang="en-CA" sz="3000" dirty="0">
                <a:solidFill>
                  <a:srgbClr val="CCFFCC"/>
                </a:solidFill>
              </a:rPr>
              <a:t>conflict of interest for CBC</a:t>
            </a:r>
          </a:p>
          <a:p>
            <a:pPr lvl="1"/>
            <a:r>
              <a:rPr lang="en-CA" sz="3000" dirty="0" smtClean="0">
                <a:solidFill>
                  <a:srgbClr val="FF0000"/>
                </a:solidFill>
              </a:rPr>
              <a:t>1958 </a:t>
            </a:r>
            <a:r>
              <a:rPr lang="en-CA" sz="3000" dirty="0">
                <a:solidFill>
                  <a:srgbClr val="FF0000"/>
                </a:solidFill>
              </a:rPr>
              <a:t>Broadcasting </a:t>
            </a:r>
            <a:r>
              <a:rPr lang="en-CA" sz="3000" dirty="0" smtClean="0">
                <a:solidFill>
                  <a:srgbClr val="FF0000"/>
                </a:solidFill>
              </a:rPr>
              <a:t>Act </a:t>
            </a:r>
            <a:r>
              <a:rPr lang="en-CA" sz="3000" dirty="0" smtClean="0">
                <a:solidFill>
                  <a:schemeClr val="bg1"/>
                </a:solidFill>
              </a:rPr>
              <a:t>created </a:t>
            </a:r>
            <a:r>
              <a:rPr lang="en-CA" sz="3000" dirty="0">
                <a:solidFill>
                  <a:schemeClr val="bg1"/>
                </a:solidFill>
              </a:rPr>
              <a:t>the </a:t>
            </a:r>
            <a:r>
              <a:rPr lang="en-CA" sz="3000" dirty="0">
                <a:solidFill>
                  <a:srgbClr val="FF0000"/>
                </a:solidFill>
              </a:rPr>
              <a:t>Board of Broadcast Governors </a:t>
            </a:r>
            <a:r>
              <a:rPr lang="en-CA" sz="3000" dirty="0">
                <a:solidFill>
                  <a:schemeClr val="bg1"/>
                </a:solidFill>
              </a:rPr>
              <a:t>(BBG) </a:t>
            </a:r>
            <a:r>
              <a:rPr lang="en-CA" sz="3000" dirty="0" smtClean="0">
                <a:solidFill>
                  <a:schemeClr val="bg1"/>
                </a:solidFill>
              </a:rPr>
              <a:t>as </a:t>
            </a:r>
            <a:r>
              <a:rPr lang="en-CA" sz="3000" dirty="0">
                <a:solidFill>
                  <a:srgbClr val="FF0000"/>
                </a:solidFill>
              </a:rPr>
              <a:t>regulator</a:t>
            </a:r>
          </a:p>
          <a:p>
            <a:pPr marL="0" indent="0">
              <a:buNone/>
            </a:pPr>
            <a:endParaRPr lang="en-US" dirty="0"/>
          </a:p>
        </p:txBody>
      </p:sp>
    </p:spTree>
    <p:extLst>
      <p:ext uri="{BB962C8B-B14F-4D97-AF65-F5344CB8AC3E}">
        <p14:creationId xmlns:p14="http://schemas.microsoft.com/office/powerpoint/2010/main" val="141649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861082"/>
          </a:xfrm>
        </p:spPr>
        <p:txBody>
          <a:bodyPr>
            <a:normAutofit fontScale="90000"/>
          </a:bodyPr>
          <a:lstStyle/>
          <a:p>
            <a:r>
              <a:rPr lang="en-CA" dirty="0" smtClean="0"/>
              <a:t/>
            </a:r>
            <a:br>
              <a:rPr lang="en-CA" dirty="0" smtClean="0"/>
            </a:br>
            <a:r>
              <a:rPr lang="en-CA" b="1" dirty="0" smtClean="0">
                <a:solidFill>
                  <a:srgbClr val="FFFF00"/>
                </a:solidFill>
              </a:rPr>
              <a:t>1968 </a:t>
            </a:r>
            <a:r>
              <a:rPr lang="en-CA" b="1" dirty="0">
                <a:solidFill>
                  <a:srgbClr val="FFFF00"/>
                </a:solidFill>
              </a:rPr>
              <a:t>Broadcasting Act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907253"/>
            <a:ext cx="8686800" cy="5492998"/>
          </a:xfrm>
        </p:spPr>
        <p:txBody>
          <a:bodyPr>
            <a:normAutofit/>
          </a:bodyPr>
          <a:lstStyle/>
          <a:p>
            <a:pPr marL="0" indent="0">
              <a:buNone/>
            </a:pPr>
            <a:r>
              <a:rPr lang="en-US" b="1" dirty="0" smtClean="0">
                <a:solidFill>
                  <a:srgbClr val="FFFFFF"/>
                </a:solidFill>
              </a:rPr>
              <a:t>1. New </a:t>
            </a:r>
            <a:r>
              <a:rPr lang="en-US" b="1" dirty="0">
                <a:solidFill>
                  <a:srgbClr val="FFFFFF"/>
                </a:solidFill>
              </a:rPr>
              <a:t>Act followed </a:t>
            </a:r>
            <a:endParaRPr lang="en-CA" b="1" dirty="0">
              <a:solidFill>
                <a:srgbClr val="FFFFFF"/>
              </a:solidFill>
            </a:endParaRPr>
          </a:p>
          <a:p>
            <a:r>
              <a:rPr lang="en-US" dirty="0">
                <a:solidFill>
                  <a:srgbClr val="FFFFFF"/>
                </a:solidFill>
              </a:rPr>
              <a:t>1964 Fowler Committee Report </a:t>
            </a:r>
            <a:endParaRPr lang="en-CA" dirty="0">
              <a:solidFill>
                <a:srgbClr val="FFFFFF"/>
              </a:solidFill>
            </a:endParaRPr>
          </a:p>
          <a:p>
            <a:r>
              <a:rPr lang="en-US" dirty="0">
                <a:solidFill>
                  <a:srgbClr val="FFFFFF"/>
                </a:solidFill>
              </a:rPr>
              <a:t>1966 White Paper on </a:t>
            </a:r>
            <a:r>
              <a:rPr lang="en-US" dirty="0" smtClean="0">
                <a:solidFill>
                  <a:srgbClr val="FFFFFF"/>
                </a:solidFill>
              </a:rPr>
              <a:t>Broadcasting</a:t>
            </a:r>
            <a:endParaRPr lang="en-CA" dirty="0">
              <a:solidFill>
                <a:srgbClr val="FFFFFF"/>
              </a:solidFill>
            </a:endParaRPr>
          </a:p>
          <a:p>
            <a:pPr marL="0" indent="0">
              <a:buNone/>
            </a:pPr>
            <a:r>
              <a:rPr lang="en-CA" b="1" dirty="0" smtClean="0">
                <a:solidFill>
                  <a:srgbClr val="FFFFFF"/>
                </a:solidFill>
              </a:rPr>
              <a:t>2. </a:t>
            </a:r>
            <a:r>
              <a:rPr lang="en-CA" b="1" dirty="0" smtClean="0">
                <a:solidFill>
                  <a:srgbClr val="FFFF00"/>
                </a:solidFill>
              </a:rPr>
              <a:t>Distanced </a:t>
            </a:r>
            <a:r>
              <a:rPr lang="en-CA" b="1" dirty="0">
                <a:solidFill>
                  <a:srgbClr val="FFFF00"/>
                </a:solidFill>
              </a:rPr>
              <a:t>government and the regulator from administration, finance and broadcast programming decisions of CBC</a:t>
            </a:r>
          </a:p>
          <a:p>
            <a:pPr marL="0" indent="0">
              <a:buNone/>
            </a:pPr>
            <a:r>
              <a:rPr lang="en-CA" b="1" dirty="0" smtClean="0">
                <a:solidFill>
                  <a:srgbClr val="FFFFFF"/>
                </a:solidFill>
              </a:rPr>
              <a:t>3. Established &amp; </a:t>
            </a:r>
            <a:r>
              <a:rPr lang="en-CA" b="1" dirty="0">
                <a:solidFill>
                  <a:srgbClr val="FFFF00"/>
                </a:solidFill>
              </a:rPr>
              <a:t>mandated </a:t>
            </a:r>
            <a:r>
              <a:rPr lang="en-CA" b="1" dirty="0" smtClean="0">
                <a:solidFill>
                  <a:srgbClr val="FFFF00"/>
                </a:solidFill>
              </a:rPr>
              <a:t>CRTC </a:t>
            </a:r>
            <a:r>
              <a:rPr lang="en-CA" b="1" dirty="0">
                <a:solidFill>
                  <a:srgbClr val="FFFFFF"/>
                </a:solidFill>
              </a:rPr>
              <a:t>to implement a </a:t>
            </a:r>
            <a:r>
              <a:rPr lang="en-CA" b="1" dirty="0">
                <a:solidFill>
                  <a:srgbClr val="FF0000"/>
                </a:solidFill>
              </a:rPr>
              <a:t>new “broadcasting policy”</a:t>
            </a:r>
            <a:r>
              <a:rPr lang="en-CA" b="1" dirty="0">
                <a:solidFill>
                  <a:srgbClr val="FFFFFF"/>
                </a:solidFill>
              </a:rPr>
              <a:t> for </a:t>
            </a:r>
            <a:r>
              <a:rPr lang="en-CA" b="1" dirty="0" smtClean="0">
                <a:solidFill>
                  <a:srgbClr val="FFFFFF"/>
                </a:solidFill>
              </a:rPr>
              <a:t>Canada:</a:t>
            </a:r>
            <a:endParaRPr lang="en-CA" b="1" dirty="0">
              <a:solidFill>
                <a:srgbClr val="FFFFFF"/>
              </a:solidFill>
            </a:endParaRPr>
          </a:p>
          <a:p>
            <a:r>
              <a:rPr lang="en-CA" dirty="0">
                <a:solidFill>
                  <a:srgbClr val="FFFFFF"/>
                </a:solidFill>
              </a:rPr>
              <a:t>to </a:t>
            </a:r>
            <a:r>
              <a:rPr lang="en-CA" dirty="0">
                <a:solidFill>
                  <a:srgbClr val="FFFF00"/>
                </a:solidFill>
              </a:rPr>
              <a:t>safeguard, enrich and strengthen Canadian sovereignty</a:t>
            </a:r>
          </a:p>
          <a:p>
            <a:r>
              <a:rPr lang="en-CA" dirty="0">
                <a:solidFill>
                  <a:schemeClr val="bg1"/>
                </a:solidFill>
              </a:rPr>
              <a:t>to </a:t>
            </a:r>
            <a:r>
              <a:rPr lang="en-CA" dirty="0">
                <a:solidFill>
                  <a:srgbClr val="FFFF00"/>
                </a:solidFill>
              </a:rPr>
              <a:t>ensure Canadian ownership </a:t>
            </a:r>
            <a:r>
              <a:rPr lang="en-CA" dirty="0">
                <a:solidFill>
                  <a:srgbClr val="FFFFFF"/>
                </a:solidFill>
              </a:rPr>
              <a:t>and control of system</a:t>
            </a:r>
          </a:p>
          <a:p>
            <a:r>
              <a:rPr lang="en-CA" dirty="0">
                <a:solidFill>
                  <a:srgbClr val="FFFFFF"/>
                </a:solidFill>
              </a:rPr>
              <a:t>to </a:t>
            </a:r>
            <a:r>
              <a:rPr lang="en-CA" dirty="0">
                <a:solidFill>
                  <a:srgbClr val="FFFF00"/>
                </a:solidFill>
              </a:rPr>
              <a:t>promote high quality programming </a:t>
            </a:r>
            <a:r>
              <a:rPr lang="en-CA" dirty="0">
                <a:solidFill>
                  <a:srgbClr val="FFFFFF"/>
                </a:solidFill>
              </a:rPr>
              <a:t>with </a:t>
            </a:r>
            <a:r>
              <a:rPr lang="en-CA" dirty="0">
                <a:solidFill>
                  <a:srgbClr val="FFFF00"/>
                </a:solidFill>
              </a:rPr>
              <a:t>substantial Canadian content</a:t>
            </a:r>
          </a:p>
          <a:p>
            <a:r>
              <a:rPr lang="en-CA" dirty="0">
                <a:solidFill>
                  <a:srgbClr val="FFFFFF"/>
                </a:solidFill>
              </a:rPr>
              <a:t>to </a:t>
            </a:r>
            <a:r>
              <a:rPr lang="en-CA" dirty="0">
                <a:solidFill>
                  <a:srgbClr val="FFFF00"/>
                </a:solidFill>
              </a:rPr>
              <a:t>limit concentration </a:t>
            </a:r>
            <a:r>
              <a:rPr lang="en-CA" dirty="0">
                <a:solidFill>
                  <a:srgbClr val="FFFFFF"/>
                </a:solidFill>
              </a:rPr>
              <a:t>of private station ownership</a:t>
            </a:r>
          </a:p>
          <a:p>
            <a:r>
              <a:rPr lang="en-CA" dirty="0">
                <a:solidFill>
                  <a:srgbClr val="FFFFFF"/>
                </a:solidFill>
              </a:rPr>
              <a:t>to bring </a:t>
            </a:r>
            <a:r>
              <a:rPr lang="en-CA" dirty="0">
                <a:solidFill>
                  <a:srgbClr val="FFFF00"/>
                </a:solidFill>
              </a:rPr>
              <a:t>cable TV under CRTC jurisdiction</a:t>
            </a:r>
          </a:p>
          <a:p>
            <a:pPr marL="0" indent="0">
              <a:buNone/>
            </a:pPr>
            <a:endParaRPr lang="en-US" dirty="0"/>
          </a:p>
        </p:txBody>
      </p:sp>
    </p:spTree>
    <p:extLst>
      <p:ext uri="{BB962C8B-B14F-4D97-AF65-F5344CB8AC3E}">
        <p14:creationId xmlns:p14="http://schemas.microsoft.com/office/powerpoint/2010/main" val="2806008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74261"/>
          </a:xfrm>
        </p:spPr>
        <p:txBody>
          <a:bodyPr>
            <a:normAutofit fontScale="90000"/>
          </a:bodyPr>
          <a:lstStyle/>
          <a:p>
            <a:r>
              <a:rPr lang="en-CA" dirty="0" smtClean="0"/>
              <a:t/>
            </a:r>
            <a:br>
              <a:rPr lang="en-CA" dirty="0" smtClean="0"/>
            </a:br>
            <a:r>
              <a:rPr lang="en-CA" b="1" dirty="0" smtClean="0">
                <a:solidFill>
                  <a:srgbClr val="FFFF00"/>
                </a:solidFill>
              </a:rPr>
              <a:t>CRTC </a:t>
            </a:r>
            <a:r>
              <a:rPr lang="en-CA" b="1" dirty="0">
                <a:solidFill>
                  <a:srgbClr val="FFFF00"/>
                </a:solidFill>
              </a:rPr>
              <a:t>I</a:t>
            </a:r>
            <a:r>
              <a:rPr lang="en-CA" b="1" dirty="0" smtClean="0">
                <a:solidFill>
                  <a:srgbClr val="FFFF00"/>
                </a:solidFill>
              </a:rPr>
              <a:t>nitiatives </a:t>
            </a:r>
            <a:r>
              <a:rPr lang="en-CA" b="1" dirty="0">
                <a:solidFill>
                  <a:srgbClr val="FFFF00"/>
                </a:solidFill>
              </a:rPr>
              <a:t>to </a:t>
            </a:r>
            <a:r>
              <a:rPr lang="en-CA" b="1" dirty="0" smtClean="0">
                <a:solidFill>
                  <a:srgbClr val="FFFF00"/>
                </a:solidFill>
              </a:rPr>
              <a:t>Implement </a:t>
            </a:r>
            <a:r>
              <a:rPr lang="en-CA" b="1" dirty="0">
                <a:solidFill>
                  <a:srgbClr val="FFFF00"/>
                </a:solidFill>
              </a:rPr>
              <a:t>1968 Act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199" y="874261"/>
            <a:ext cx="8548661" cy="5674449"/>
          </a:xfrm>
        </p:spPr>
        <p:txBody>
          <a:bodyPr>
            <a:normAutofit/>
          </a:bodyPr>
          <a:lstStyle/>
          <a:p>
            <a:pPr marL="0" indent="0">
              <a:buNone/>
            </a:pPr>
            <a:r>
              <a:rPr lang="en-CA" sz="3400" dirty="0" smtClean="0">
                <a:solidFill>
                  <a:schemeClr val="bg1"/>
                </a:solidFill>
              </a:rPr>
              <a:t>1. </a:t>
            </a:r>
            <a:r>
              <a:rPr lang="en-CA" sz="3400" dirty="0" smtClean="0">
                <a:solidFill>
                  <a:srgbClr val="FFFF00"/>
                </a:solidFill>
              </a:rPr>
              <a:t>Pierre </a:t>
            </a:r>
            <a:r>
              <a:rPr lang="en-CA" sz="3400" dirty="0">
                <a:solidFill>
                  <a:srgbClr val="FFFF00"/>
                </a:solidFill>
              </a:rPr>
              <a:t>Juneau </a:t>
            </a:r>
            <a:r>
              <a:rPr lang="en-CA" sz="3400" dirty="0">
                <a:solidFill>
                  <a:schemeClr val="bg1"/>
                </a:solidFill>
              </a:rPr>
              <a:t>appointed first chair </a:t>
            </a:r>
          </a:p>
          <a:p>
            <a:pPr marL="0" indent="0">
              <a:buNone/>
            </a:pPr>
            <a:r>
              <a:rPr lang="en-CA" sz="3400" dirty="0" smtClean="0">
                <a:solidFill>
                  <a:schemeClr val="bg1"/>
                </a:solidFill>
              </a:rPr>
              <a:t>2. Order </a:t>
            </a:r>
            <a:r>
              <a:rPr lang="en-CA" sz="3400" dirty="0">
                <a:solidFill>
                  <a:schemeClr val="bg1"/>
                </a:solidFill>
              </a:rPr>
              <a:t>in Council 1968-1809 required all broadcasting undertakings (including cable TV) to be </a:t>
            </a:r>
            <a:r>
              <a:rPr lang="en-CA" sz="3400" dirty="0">
                <a:solidFill>
                  <a:srgbClr val="FFFF00"/>
                </a:solidFill>
              </a:rPr>
              <a:t>80% Canadian-owned</a:t>
            </a:r>
          </a:p>
          <a:p>
            <a:pPr marL="0" indent="0">
              <a:buNone/>
            </a:pPr>
            <a:r>
              <a:rPr lang="en-CA" sz="3400" dirty="0" smtClean="0">
                <a:solidFill>
                  <a:schemeClr val="bg1"/>
                </a:solidFill>
              </a:rPr>
              <a:t>3. Established </a:t>
            </a:r>
            <a:r>
              <a:rPr lang="en-CA" sz="3400" dirty="0">
                <a:solidFill>
                  <a:schemeClr val="bg1"/>
                </a:solidFill>
              </a:rPr>
              <a:t>and enforced </a:t>
            </a:r>
            <a:r>
              <a:rPr lang="en-CA" sz="3400" dirty="0">
                <a:solidFill>
                  <a:srgbClr val="FFFF00"/>
                </a:solidFill>
              </a:rPr>
              <a:t>Canadian programming content quotas for CBC and private broadcasters</a:t>
            </a:r>
          </a:p>
          <a:p>
            <a:r>
              <a:rPr lang="en-CA" sz="3400" dirty="0">
                <a:solidFill>
                  <a:schemeClr val="bg1"/>
                </a:solidFill>
              </a:rPr>
              <a:t>Radio (leading to naming of </a:t>
            </a:r>
            <a:r>
              <a:rPr lang="en-CA" sz="3400" dirty="0">
                <a:solidFill>
                  <a:srgbClr val="CCFFCC"/>
                </a:solidFill>
              </a:rPr>
              <a:t>“Juno” awards</a:t>
            </a:r>
            <a:r>
              <a:rPr lang="en-CA" sz="3400" dirty="0">
                <a:solidFill>
                  <a:schemeClr val="bg1"/>
                </a:solidFill>
              </a:rPr>
              <a:t>)</a:t>
            </a:r>
          </a:p>
          <a:p>
            <a:r>
              <a:rPr lang="en-CA" sz="3400" dirty="0">
                <a:solidFill>
                  <a:schemeClr val="bg1"/>
                </a:solidFill>
              </a:rPr>
              <a:t>TV (leading to everlasting </a:t>
            </a:r>
            <a:r>
              <a:rPr lang="en-CA" sz="3400" dirty="0">
                <a:solidFill>
                  <a:srgbClr val="CCFFCC"/>
                </a:solidFill>
              </a:rPr>
              <a:t>frustration</a:t>
            </a:r>
            <a:r>
              <a:rPr lang="en-CA" sz="3400" dirty="0">
                <a:solidFill>
                  <a:schemeClr val="bg1"/>
                </a:solidFill>
              </a:rPr>
              <a:t> of Canadian viewers)</a:t>
            </a:r>
          </a:p>
          <a:p>
            <a:pPr marL="0" indent="0">
              <a:buNone/>
            </a:pPr>
            <a:endParaRPr lang="en-US" dirty="0"/>
          </a:p>
        </p:txBody>
      </p:sp>
    </p:spTree>
    <p:extLst>
      <p:ext uri="{BB962C8B-B14F-4D97-AF65-F5344CB8AC3E}">
        <p14:creationId xmlns:p14="http://schemas.microsoft.com/office/powerpoint/2010/main" val="1538241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665"/>
            <a:ext cx="8229600" cy="1016000"/>
          </a:xfrm>
        </p:spPr>
        <p:txBody>
          <a:bodyPr>
            <a:noAutofit/>
          </a:bodyPr>
          <a:lstStyle/>
          <a:p>
            <a:r>
              <a:rPr lang="en-CA" sz="4400" b="1" dirty="0" smtClean="0">
                <a:solidFill>
                  <a:srgbClr val="FFFF00"/>
                </a:solidFill>
              </a:rPr>
              <a:t/>
            </a:r>
            <a:br>
              <a:rPr lang="en-CA" sz="4400" b="1" dirty="0" smtClean="0">
                <a:solidFill>
                  <a:srgbClr val="FFFF00"/>
                </a:solidFill>
              </a:rPr>
            </a:br>
            <a:r>
              <a:rPr lang="en-CA" sz="4400" b="1" dirty="0" smtClean="0">
                <a:solidFill>
                  <a:srgbClr val="FFFF00"/>
                </a:solidFill>
              </a:rPr>
              <a:t>1991 </a:t>
            </a:r>
            <a:r>
              <a:rPr lang="en-CA" sz="4400" b="1" dirty="0">
                <a:solidFill>
                  <a:srgbClr val="FFFF00"/>
                </a:solidFill>
              </a:rPr>
              <a:t>Broadcasting Act</a:t>
            </a:r>
            <a:br>
              <a:rPr lang="en-CA" sz="4400" b="1" dirty="0">
                <a:solidFill>
                  <a:srgbClr val="FFFF00"/>
                </a:solidFill>
              </a:rPr>
            </a:br>
            <a:endParaRPr lang="en-US" sz="4400" b="1" dirty="0">
              <a:solidFill>
                <a:srgbClr val="FFFF00"/>
              </a:solidFill>
            </a:endParaRPr>
          </a:p>
        </p:txBody>
      </p:sp>
      <p:sp>
        <p:nvSpPr>
          <p:cNvPr id="3" name="Content Placeholder 2"/>
          <p:cNvSpPr>
            <a:spLocks noGrp="1"/>
          </p:cNvSpPr>
          <p:nvPr>
            <p:ph sz="quarter" idx="10"/>
          </p:nvPr>
        </p:nvSpPr>
        <p:spPr>
          <a:xfrm>
            <a:off x="457200" y="1078665"/>
            <a:ext cx="8686800" cy="4810225"/>
          </a:xfrm>
        </p:spPr>
        <p:txBody>
          <a:bodyPr>
            <a:normAutofit/>
          </a:bodyPr>
          <a:lstStyle/>
          <a:p>
            <a:pPr marL="0" indent="0">
              <a:buNone/>
            </a:pPr>
            <a:r>
              <a:rPr lang="en-CA" sz="3600" dirty="0">
                <a:solidFill>
                  <a:schemeClr val="bg1"/>
                </a:solidFill>
              </a:rPr>
              <a:t>Current legislation </a:t>
            </a:r>
            <a:r>
              <a:rPr lang="en-CA" sz="3600" dirty="0" smtClean="0">
                <a:solidFill>
                  <a:schemeClr val="bg1"/>
                </a:solidFill>
              </a:rPr>
              <a:t>– </a:t>
            </a:r>
            <a:r>
              <a:rPr lang="en-CA" sz="3600" dirty="0" smtClean="0">
                <a:solidFill>
                  <a:srgbClr val="FFFF00"/>
                </a:solidFill>
              </a:rPr>
              <a:t>still </a:t>
            </a:r>
            <a:r>
              <a:rPr lang="en-CA" sz="3600" dirty="0">
                <a:solidFill>
                  <a:srgbClr val="FFFF00"/>
                </a:solidFill>
              </a:rPr>
              <a:t>in force</a:t>
            </a:r>
          </a:p>
          <a:p>
            <a:pPr marL="0" indent="0">
              <a:buNone/>
            </a:pPr>
            <a:r>
              <a:rPr lang="en-CA" sz="3600" dirty="0">
                <a:solidFill>
                  <a:schemeClr val="bg1"/>
                </a:solidFill>
              </a:rPr>
              <a:t>Four parts</a:t>
            </a:r>
          </a:p>
          <a:p>
            <a:pPr marL="0" indent="0">
              <a:buNone/>
            </a:pPr>
            <a:r>
              <a:rPr lang="en-CA" sz="3600" dirty="0">
                <a:solidFill>
                  <a:schemeClr val="bg1"/>
                </a:solidFill>
              </a:rPr>
              <a:t>I –Definitions &amp; New Broadcasting Policy</a:t>
            </a:r>
          </a:p>
          <a:p>
            <a:pPr marL="0" indent="0">
              <a:buNone/>
            </a:pPr>
            <a:r>
              <a:rPr lang="en-CA" sz="3600" dirty="0">
                <a:solidFill>
                  <a:schemeClr val="bg1"/>
                </a:solidFill>
              </a:rPr>
              <a:t>II –Objects &amp; Powers of CRTC re Broadcasting</a:t>
            </a:r>
          </a:p>
          <a:p>
            <a:pPr marL="0" indent="0">
              <a:buNone/>
            </a:pPr>
            <a:r>
              <a:rPr lang="en-CA" sz="3600" dirty="0">
                <a:solidFill>
                  <a:schemeClr val="bg1"/>
                </a:solidFill>
              </a:rPr>
              <a:t>III –Powers &amp; Functions of CBC</a:t>
            </a:r>
          </a:p>
          <a:p>
            <a:pPr marL="0" indent="0">
              <a:buNone/>
            </a:pPr>
            <a:r>
              <a:rPr lang="en-CA" sz="3600" dirty="0">
                <a:solidFill>
                  <a:schemeClr val="bg1"/>
                </a:solidFill>
              </a:rPr>
              <a:t>IV –Related &amp; Consequential Amendments</a:t>
            </a:r>
          </a:p>
          <a:p>
            <a:pPr marL="0" indent="0">
              <a:buNone/>
            </a:pPr>
            <a:endParaRPr lang="en-US" dirty="0"/>
          </a:p>
        </p:txBody>
      </p:sp>
    </p:spTree>
    <p:extLst>
      <p:ext uri="{BB962C8B-B14F-4D97-AF65-F5344CB8AC3E}">
        <p14:creationId xmlns:p14="http://schemas.microsoft.com/office/powerpoint/2010/main" val="233975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smtClean="0">
                <a:solidFill>
                  <a:srgbClr val="FFFFFF"/>
                </a:solidFill>
              </a:rPr>
              <a:t>3</a:t>
            </a:r>
            <a:r>
              <a:rPr lang="en-US" sz="4400" b="1" dirty="0" smtClean="0">
                <a:solidFill>
                  <a:srgbClr val="FF0000"/>
                </a:solidFill>
              </a:rPr>
              <a:t>:</a:t>
            </a:r>
            <a:r>
              <a:rPr lang="en-US" sz="4400" b="1" dirty="0" smtClean="0">
                <a:solidFill>
                  <a:srgbClr val="FFFFFF"/>
                </a:solidFill>
              </a:rPr>
              <a:t> Carriage Cases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1499729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68"/>
            <a:ext cx="8229600" cy="1016000"/>
          </a:xfrm>
        </p:spPr>
        <p:txBody>
          <a:bodyPr>
            <a:normAutofit/>
          </a:bodyPr>
          <a:lstStyle/>
          <a:p>
            <a:r>
              <a:rPr lang="en-US" sz="4800" b="1" dirty="0" smtClean="0">
                <a:solidFill>
                  <a:srgbClr val="FFFF00"/>
                </a:solidFill>
                <a:latin typeface="+mn-lt"/>
              </a:rPr>
              <a:t>Which brings us to</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165768"/>
            <a:ext cx="8481814" cy="4733760"/>
          </a:xfrm>
        </p:spPr>
        <p:txBody>
          <a:bodyPr/>
          <a:lstStyle/>
          <a:p>
            <a:pPr marL="0" indent="0">
              <a:buNone/>
            </a:pPr>
            <a:r>
              <a:rPr lang="en-CA" sz="5400" i="1" dirty="0">
                <a:solidFill>
                  <a:schemeClr val="bg1"/>
                </a:solidFill>
                <a:latin typeface="+mn-lt"/>
              </a:rPr>
              <a:t>Capital Cities Communications Inc. v. CRTC.</a:t>
            </a:r>
            <a:r>
              <a:rPr lang="en-CA" sz="5400" dirty="0">
                <a:solidFill>
                  <a:schemeClr val="bg1"/>
                </a:solidFill>
                <a:latin typeface="+mn-lt"/>
              </a:rPr>
              <a:t> [1978] 2 S.C.R. 141</a:t>
            </a:r>
          </a:p>
          <a:p>
            <a:pPr marL="0" indent="0">
              <a:buNone/>
            </a:pPr>
            <a:endParaRPr lang="en-US" dirty="0"/>
          </a:p>
        </p:txBody>
      </p:sp>
      <p:pic>
        <p:nvPicPr>
          <p:cNvPr id="6" name="Picture 5" descr="ABC_color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929" y="3820546"/>
            <a:ext cx="2613577" cy="2078982"/>
          </a:xfrm>
          <a:prstGeom prst="rect">
            <a:avLst/>
          </a:prstGeom>
        </p:spPr>
      </p:pic>
    </p:spTree>
    <p:extLst>
      <p:ext uri="{BB962C8B-B14F-4D97-AF65-F5344CB8AC3E}">
        <p14:creationId xmlns:p14="http://schemas.microsoft.com/office/powerpoint/2010/main" val="56593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rPr>
              <a:t>Badges </a:t>
            </a:r>
            <a:r>
              <a:rPr lang="en-US" sz="4800" b="1" dirty="0" smtClean="0">
                <a:solidFill>
                  <a:srgbClr val="FF0000"/>
                </a:solidFill>
              </a:rPr>
              <a:t>now working</a:t>
            </a:r>
            <a:r>
              <a:rPr lang="mr-IN" sz="4800" b="1" dirty="0" smtClean="0">
                <a:solidFill>
                  <a:srgbClr val="FFFF00"/>
                </a:solidFill>
              </a:rPr>
              <a:t>…</a:t>
            </a:r>
            <a:endParaRPr lang="en-US" sz="4800" b="1" dirty="0">
              <a:solidFill>
                <a:srgbClr val="FFFF00"/>
              </a:solidFill>
            </a:endParaRPr>
          </a:p>
        </p:txBody>
      </p:sp>
      <p:pic>
        <p:nvPicPr>
          <p:cNvPr id="5" name="Content Placeholder 4" descr="Screen Shot 2017-02-08 at 8.34.2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50" b="-549"/>
          <a:stretch/>
        </p:blipFill>
        <p:spPr>
          <a:xfrm>
            <a:off x="457200" y="1798008"/>
            <a:ext cx="8229600" cy="3563026"/>
          </a:xfrm>
        </p:spPr>
      </p:pic>
    </p:spTree>
    <p:extLst>
      <p:ext uri="{BB962C8B-B14F-4D97-AF65-F5344CB8AC3E}">
        <p14:creationId xmlns:p14="http://schemas.microsoft.com/office/powerpoint/2010/main" val="16947477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86"/>
            <a:ext cx="8229600" cy="835982"/>
          </a:xfrm>
        </p:spPr>
        <p:txBody>
          <a:bodyPr>
            <a:normAutofit fontScale="90000"/>
          </a:bodyPr>
          <a:lstStyle/>
          <a:p>
            <a:r>
              <a:rPr lang="en-US" dirty="0" smtClean="0"/>
              <a:t/>
            </a:r>
            <a:br>
              <a:rPr lang="en-US" dirty="0" smtClean="0"/>
            </a:br>
            <a:r>
              <a:rPr lang="en-US" sz="5300" b="1" dirty="0" smtClean="0">
                <a:solidFill>
                  <a:srgbClr val="FFFF00"/>
                </a:solidFill>
                <a:latin typeface="+mn-lt"/>
              </a:rPr>
              <a:t>Simultaneous </a:t>
            </a:r>
            <a:r>
              <a:rPr lang="en-US" sz="5300" b="1" dirty="0">
                <a:solidFill>
                  <a:srgbClr val="FFFF00"/>
                </a:solidFill>
                <a:latin typeface="+mn-lt"/>
              </a:rPr>
              <a:t>substitution</a:t>
            </a:r>
            <a:r>
              <a:rPr lang="en-US" dirty="0"/>
              <a:t/>
            </a:r>
            <a:br>
              <a:rPr lang="en-US" dirty="0"/>
            </a:br>
            <a:endParaRPr lang="en-US" dirty="0"/>
          </a:p>
        </p:txBody>
      </p:sp>
      <p:pic>
        <p:nvPicPr>
          <p:cNvPr id="4" name="Content Placeholder 3" descr="Screen Shot 2015-10-06 at 2.59.2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26" r="472"/>
          <a:stretch/>
        </p:blipFill>
        <p:spPr>
          <a:xfrm>
            <a:off x="583568" y="1655933"/>
            <a:ext cx="7981155" cy="4318000"/>
          </a:xfrm>
        </p:spPr>
      </p:pic>
      <p:pic>
        <p:nvPicPr>
          <p:cNvPr id="5" name="Picture 4" descr="Screen Shot 2015-10-06 at 2.5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69" y="871369"/>
            <a:ext cx="7981154" cy="784564"/>
          </a:xfrm>
          <a:prstGeom prst="rect">
            <a:avLst/>
          </a:prstGeom>
        </p:spPr>
      </p:pic>
    </p:spTree>
    <p:extLst>
      <p:ext uri="{BB962C8B-B14F-4D97-AF65-F5344CB8AC3E}">
        <p14:creationId xmlns:p14="http://schemas.microsoft.com/office/powerpoint/2010/main" val="2684354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82250"/>
            <a:ext cx="8229600" cy="5243884"/>
          </a:xfrm>
        </p:spPr>
        <p:txBody>
          <a:bodyPr>
            <a:normAutofit/>
          </a:bodyPr>
          <a:lstStyle/>
          <a:p>
            <a:pPr marL="0" indent="0">
              <a:buNone/>
            </a:pPr>
            <a:r>
              <a:rPr lang="en-US" sz="8800" dirty="0" smtClean="0">
                <a:solidFill>
                  <a:srgbClr val="FFFF00"/>
                </a:solidFill>
              </a:rPr>
              <a:t>DISCUSSION:</a:t>
            </a:r>
          </a:p>
          <a:p>
            <a:pPr marL="0" indent="0">
              <a:buNone/>
            </a:pPr>
            <a:endParaRPr lang="en-US" sz="6000" dirty="0" smtClean="0">
              <a:solidFill>
                <a:schemeClr val="bg1"/>
              </a:solidFill>
              <a:latin typeface="+mn-lt"/>
            </a:endParaRPr>
          </a:p>
          <a:p>
            <a:pPr marL="0" indent="0">
              <a:buNone/>
            </a:pPr>
            <a:r>
              <a:rPr lang="en-US" sz="6000" dirty="0" smtClean="0">
                <a:solidFill>
                  <a:schemeClr val="bg1"/>
                </a:solidFill>
                <a:latin typeface="+mn-lt"/>
              </a:rPr>
              <a:t>Decided correctly?</a:t>
            </a:r>
            <a:endParaRPr lang="en-US" sz="6000" dirty="0">
              <a:solidFill>
                <a:schemeClr val="bg1"/>
              </a:solidFill>
              <a:latin typeface="+mn-lt"/>
            </a:endParaRPr>
          </a:p>
          <a:p>
            <a:pPr marL="0" indent="0">
              <a:buNone/>
            </a:pPr>
            <a:r>
              <a:rPr lang="en-US" sz="6000" dirty="0" smtClean="0">
                <a:solidFill>
                  <a:srgbClr val="FF0000"/>
                </a:solidFill>
                <a:latin typeface="+mn-lt"/>
              </a:rPr>
              <a:t>Why or why not ?</a:t>
            </a:r>
            <a:endParaRPr lang="en-US" sz="6000" dirty="0">
              <a:solidFill>
                <a:srgbClr val="FF0000"/>
              </a:solidFill>
              <a:latin typeface="+mn-lt"/>
            </a:endParaRPr>
          </a:p>
        </p:txBody>
      </p:sp>
    </p:spTree>
    <p:extLst>
      <p:ext uri="{BB962C8B-B14F-4D97-AF65-F5344CB8AC3E}">
        <p14:creationId xmlns:p14="http://schemas.microsoft.com/office/powerpoint/2010/main" val="11639437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39131971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54"/>
            <a:ext cx="8229600" cy="891845"/>
          </a:xfrm>
        </p:spPr>
        <p:txBody>
          <a:bodyPr>
            <a:normAutofit/>
          </a:bodyPr>
          <a:lstStyle/>
          <a:p>
            <a:r>
              <a:rPr lang="en-US" sz="4800" b="1" dirty="0" smtClean="0">
                <a:solidFill>
                  <a:srgbClr val="FFFF00"/>
                </a:solidFill>
                <a:latin typeface="+mn-lt"/>
              </a:rPr>
              <a:t>Where was “copyright”?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926699"/>
            <a:ext cx="8686800" cy="5457226"/>
          </a:xfrm>
        </p:spPr>
        <p:txBody>
          <a:bodyPr>
            <a:normAutofit/>
          </a:bodyPr>
          <a:lstStyle/>
          <a:p>
            <a:pPr marL="0" indent="0">
              <a:buNone/>
            </a:pPr>
            <a:r>
              <a:rPr lang="en-CA" i="1" dirty="0" smtClean="0">
                <a:solidFill>
                  <a:schemeClr val="bg1"/>
                </a:solidFill>
              </a:rPr>
              <a:t>“Some </a:t>
            </a:r>
            <a:r>
              <a:rPr lang="en-CA" i="1" dirty="0">
                <a:solidFill>
                  <a:schemeClr val="bg1"/>
                </a:solidFill>
              </a:rPr>
              <a:t>of the legal consequences of the </a:t>
            </a:r>
            <a:r>
              <a:rPr lang="en-CA" i="1" dirty="0" smtClean="0">
                <a:solidFill>
                  <a:schemeClr val="bg1"/>
                </a:solidFill>
              </a:rPr>
              <a:t>transmission </a:t>
            </a:r>
            <a:r>
              <a:rPr lang="en-CA" i="1" dirty="0">
                <a:solidFill>
                  <a:schemeClr val="bg1"/>
                </a:solidFill>
              </a:rPr>
              <a:t>of TV programs by coaxial cable were </a:t>
            </a:r>
            <a:r>
              <a:rPr lang="en-CA" i="1" dirty="0" smtClean="0">
                <a:solidFill>
                  <a:schemeClr val="bg1"/>
                </a:solidFill>
              </a:rPr>
              <a:t>considered</a:t>
            </a:r>
            <a:r>
              <a:rPr lang="en-CA" i="1" dirty="0">
                <a:solidFill>
                  <a:schemeClr val="bg1"/>
                </a:solidFill>
              </a:rPr>
              <a:t>, in respect of copyright legislation, in two cases that came at the same time, one before this Court, the other before the Supreme Court of the United States. The case in this Court was </a:t>
            </a:r>
            <a:r>
              <a:rPr lang="en-CA" i="1" dirty="0" smtClean="0">
                <a:solidFill>
                  <a:srgbClr val="FFFF00"/>
                </a:solidFill>
              </a:rPr>
              <a:t>Composers</a:t>
            </a:r>
            <a:r>
              <a:rPr lang="en-CA" i="1" dirty="0">
                <a:solidFill>
                  <a:srgbClr val="FFFF00"/>
                </a:solidFill>
              </a:rPr>
              <a:t>, Authors and Publishers Association of Canada Ltd. v. CTV Television Network </a:t>
            </a:r>
            <a:r>
              <a:rPr lang="en-CA" i="1" dirty="0" smtClean="0">
                <a:solidFill>
                  <a:srgbClr val="FFFF00"/>
                </a:solidFill>
              </a:rPr>
              <a:t>Ltd.</a:t>
            </a:r>
            <a:r>
              <a:rPr lang="en-CA" b="1" i="1" dirty="0">
                <a:solidFill>
                  <a:srgbClr val="FFFF00"/>
                </a:solidFill>
              </a:rPr>
              <a:t> </a:t>
            </a:r>
            <a:r>
              <a:rPr lang="en-CA" i="1" dirty="0" smtClean="0">
                <a:solidFill>
                  <a:srgbClr val="FFFF00"/>
                </a:solidFill>
              </a:rPr>
              <a:t>The </a:t>
            </a:r>
            <a:r>
              <a:rPr lang="en-CA" i="1" dirty="0">
                <a:solidFill>
                  <a:srgbClr val="FFFF00"/>
                </a:solidFill>
              </a:rPr>
              <a:t>question was whether CTV was infringing composers' copyright by transmitting programs to stations holding licences to broadcast the </a:t>
            </a:r>
            <a:r>
              <a:rPr lang="en-CA" i="1" dirty="0" smtClean="0">
                <a:solidFill>
                  <a:srgbClr val="FFFF00"/>
                </a:solidFill>
              </a:rPr>
              <a:t>copyrighted </a:t>
            </a:r>
            <a:r>
              <a:rPr lang="en-CA" i="1" dirty="0">
                <a:solidFill>
                  <a:srgbClr val="FFFF00"/>
                </a:solidFill>
              </a:rPr>
              <a:t>works. </a:t>
            </a:r>
            <a:r>
              <a:rPr lang="en-CA" i="1" dirty="0">
                <a:solidFill>
                  <a:schemeClr val="bg1"/>
                </a:solidFill>
              </a:rPr>
              <a:t>After finding that such </a:t>
            </a:r>
            <a:r>
              <a:rPr lang="en-CA" i="1" dirty="0" smtClean="0">
                <a:solidFill>
                  <a:schemeClr val="bg1"/>
                </a:solidFill>
              </a:rPr>
              <a:t>transmission </a:t>
            </a:r>
            <a:r>
              <a:rPr lang="en-CA" i="1" dirty="0">
                <a:solidFill>
                  <a:schemeClr val="bg1"/>
                </a:solidFill>
              </a:rPr>
              <a:t>to the stations </a:t>
            </a:r>
            <a:r>
              <a:rPr lang="en-CA" i="1" dirty="0">
                <a:solidFill>
                  <a:srgbClr val="FFFF00"/>
                </a:solidFill>
              </a:rPr>
              <a:t>was not "a communication of the works" within the literal meaning of the </a:t>
            </a:r>
            <a:r>
              <a:rPr lang="en-CA" i="1" dirty="0" smtClean="0">
                <a:solidFill>
                  <a:srgbClr val="FFFF00"/>
                </a:solidFill>
              </a:rPr>
              <a:t>statute</a:t>
            </a:r>
            <a:r>
              <a:rPr lang="en-CA" i="1" dirty="0">
                <a:solidFill>
                  <a:schemeClr val="bg1"/>
                </a:solidFill>
              </a:rPr>
              <a:t>, this Court held that, on the basis of the intention disclosed by the language of the treaty annexed to the statute, it did not constitute an infringement, the treaty provision being aimed only at radio communications to the public i.e., </a:t>
            </a:r>
            <a:r>
              <a:rPr lang="en-CA" i="1" dirty="0" smtClean="0">
                <a:solidFill>
                  <a:schemeClr val="bg1"/>
                </a:solidFill>
              </a:rPr>
              <a:t>broadcasts.”</a:t>
            </a:r>
            <a:endParaRPr lang="en-US" i="1" dirty="0">
              <a:solidFill>
                <a:schemeClr val="bg1"/>
              </a:solidFill>
            </a:endParaRPr>
          </a:p>
        </p:txBody>
      </p:sp>
    </p:spTree>
    <p:extLst>
      <p:ext uri="{BB962C8B-B14F-4D97-AF65-F5344CB8AC3E}">
        <p14:creationId xmlns:p14="http://schemas.microsoft.com/office/powerpoint/2010/main" val="818699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r>
              <a:rPr lang="en-US" sz="6600" b="1" dirty="0" smtClean="0">
                <a:solidFill>
                  <a:srgbClr val="FFFF00"/>
                </a:solidFill>
                <a:latin typeface="+mn-lt"/>
              </a:rPr>
              <a:t>Held</a:t>
            </a:r>
            <a:r>
              <a:rPr lang="is-IS" sz="6600" b="1" dirty="0" smtClean="0">
                <a:solidFill>
                  <a:srgbClr val="FFFF00"/>
                </a:solidFill>
                <a:latin typeface="+mn-lt"/>
              </a:rPr>
              <a:t>…</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Autofit/>
          </a:bodyPr>
          <a:lstStyle/>
          <a:p>
            <a:pPr marL="0" indent="0">
              <a:buNone/>
            </a:pPr>
            <a:r>
              <a:rPr lang="en-US" sz="5400" dirty="0" smtClean="0">
                <a:solidFill>
                  <a:schemeClr val="bg1"/>
                </a:solidFill>
                <a:latin typeface="+mn-lt"/>
              </a:rPr>
              <a:t>Cable television is part of a “single system” coming under Federal jurisdiction</a:t>
            </a:r>
            <a:endParaRPr lang="en-US" sz="5400" dirty="0">
              <a:solidFill>
                <a:schemeClr val="bg1"/>
              </a:solidFill>
              <a:latin typeface="+mn-lt"/>
            </a:endParaRPr>
          </a:p>
        </p:txBody>
      </p:sp>
      <p:pic>
        <p:nvPicPr>
          <p:cNvPr id="4" name="Picture 3" descr="650px-Political_map_of_Cana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389" y="3927531"/>
            <a:ext cx="2554187" cy="2208390"/>
          </a:xfrm>
          <a:prstGeom prst="rect">
            <a:avLst/>
          </a:prstGeom>
        </p:spPr>
      </p:pic>
    </p:spTree>
    <p:extLst>
      <p:ext uri="{BB962C8B-B14F-4D97-AF65-F5344CB8AC3E}">
        <p14:creationId xmlns:p14="http://schemas.microsoft.com/office/powerpoint/2010/main" val="12338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err="1" smtClean="0">
                <a:solidFill>
                  <a:srgbClr val="FFFF00"/>
                </a:solidFill>
                <a:latin typeface="+mn-lt"/>
              </a:rPr>
              <a:t>Laskin</a:t>
            </a:r>
            <a:r>
              <a:rPr lang="en-US" sz="4800" b="1" dirty="0" smtClean="0">
                <a:solidFill>
                  <a:srgbClr val="FFFF00"/>
                </a:solidFill>
                <a:latin typeface="+mn-lt"/>
              </a:rPr>
              <a:t>, C.J.</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16000"/>
            <a:ext cx="8686800" cy="5453730"/>
          </a:xfrm>
        </p:spPr>
        <p:txBody>
          <a:bodyPr>
            <a:normAutofit/>
          </a:bodyPr>
          <a:lstStyle/>
          <a:p>
            <a:pPr marL="0" indent="0">
              <a:buNone/>
            </a:pPr>
            <a:r>
              <a:rPr lang="en-CA" sz="2800" i="1" dirty="0" smtClean="0">
                <a:solidFill>
                  <a:srgbClr val="FFFF00"/>
                </a:solidFill>
                <a:latin typeface="+mn-lt"/>
              </a:rPr>
              <a:t>“Rogers</a:t>
            </a:r>
            <a:r>
              <a:rPr lang="en-CA" sz="2800" i="1" dirty="0">
                <a:solidFill>
                  <a:srgbClr val="FFFF00"/>
                </a:solidFill>
                <a:latin typeface="+mn-lt"/>
              </a:rPr>
              <a:t>' licence, which is formally a licence to carry on a "broadcasting receiving undertaking", </a:t>
            </a:r>
            <a:r>
              <a:rPr lang="en-CA" sz="2800" i="1" dirty="0">
                <a:solidFill>
                  <a:schemeClr val="bg1"/>
                </a:solidFill>
                <a:latin typeface="+mn-lt"/>
              </a:rPr>
              <a:t>as defined in the Broadcasting Act, 1967-68 (Can.),…authorized it to serve certain areas of Metropolitan Toronto with an off-air broadcasting receiving antenna at a specified location. The licence </a:t>
            </a:r>
            <a:r>
              <a:rPr lang="en-CA" sz="2800" i="1" dirty="0" smtClean="0">
                <a:solidFill>
                  <a:schemeClr val="bg1"/>
                </a:solidFill>
                <a:latin typeface="+mn-lt"/>
              </a:rPr>
              <a:t>specified </a:t>
            </a:r>
            <a:r>
              <a:rPr lang="en-CA" sz="2800" i="1" dirty="0">
                <a:solidFill>
                  <a:schemeClr val="bg1"/>
                </a:solidFill>
                <a:latin typeface="+mn-lt"/>
              </a:rPr>
              <a:t>eleven television broadcasting stations whose signals or programmes could be received by Rogers and distributed or retransmitted by it on the same or different channels</a:t>
            </a:r>
            <a:r>
              <a:rPr lang="en-CA" sz="2800" i="1" dirty="0" smtClean="0">
                <a:solidFill>
                  <a:schemeClr val="bg1"/>
                </a:solidFill>
                <a:latin typeface="+mn-lt"/>
              </a:rPr>
              <a:t>,</a:t>
            </a:r>
            <a:r>
              <a:rPr lang="is-IS" sz="2800" i="1" dirty="0" smtClean="0">
                <a:solidFill>
                  <a:schemeClr val="bg1"/>
                </a:solidFill>
                <a:latin typeface="+mn-lt"/>
              </a:rPr>
              <a:t>…</a:t>
            </a:r>
            <a:r>
              <a:rPr lang="en-CA" sz="2800" i="1" dirty="0" smtClean="0">
                <a:solidFill>
                  <a:schemeClr val="bg1"/>
                </a:solidFill>
                <a:latin typeface="+mn-lt"/>
              </a:rPr>
              <a:t> </a:t>
            </a:r>
            <a:r>
              <a:rPr lang="en-CA" sz="2800" i="1" dirty="0">
                <a:solidFill>
                  <a:srgbClr val="FFFF00"/>
                </a:solidFill>
                <a:latin typeface="+mn-lt"/>
              </a:rPr>
              <a:t>Among the eleven television broadcasting stations included in the licence were three Buffalo stations, operated respectively by the three appellant com­panies and whose signals or programmes were carried over channels 2, 4 and 7</a:t>
            </a:r>
            <a:r>
              <a:rPr lang="en-CA" sz="2800" i="1" dirty="0" smtClean="0">
                <a:solidFill>
                  <a:schemeClr val="bg1"/>
                </a:solidFill>
                <a:latin typeface="+mn-lt"/>
              </a:rPr>
              <a:t>.”</a:t>
            </a:r>
            <a:endParaRPr lang="en-CA" sz="28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748341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0376"/>
            <a:ext cx="8686800" cy="6558602"/>
          </a:xfrm>
        </p:spPr>
        <p:txBody>
          <a:bodyPr>
            <a:normAutofit/>
          </a:bodyPr>
          <a:lstStyle/>
          <a:p>
            <a:pPr marL="0" indent="0">
              <a:lnSpc>
                <a:spcPct val="100000"/>
              </a:lnSpc>
              <a:buNone/>
            </a:pPr>
            <a:r>
              <a:rPr lang="en-CA" i="1" dirty="0" smtClean="0">
                <a:solidFill>
                  <a:schemeClr val="bg1"/>
                </a:solidFill>
                <a:latin typeface="+mn-lt"/>
              </a:rPr>
              <a:t>“</a:t>
            </a:r>
            <a:r>
              <a:rPr lang="en-CA" i="1" dirty="0" smtClean="0">
                <a:solidFill>
                  <a:srgbClr val="FFFF00"/>
                </a:solidFill>
                <a:latin typeface="+mn-lt"/>
              </a:rPr>
              <a:t>The </a:t>
            </a:r>
            <a:r>
              <a:rPr lang="en-CA" i="1" dirty="0">
                <a:solidFill>
                  <a:srgbClr val="FFFF00"/>
                </a:solidFill>
                <a:latin typeface="+mn-lt"/>
              </a:rPr>
              <a:t>appellants were not and were not required to be licensed by the respondent CRTC. Their programmes reached Canadian viewers in areas adjacent to Buffalo, including Toronto</a:t>
            </a:r>
            <a:r>
              <a:rPr lang="en-CA" i="1" dirty="0">
                <a:solidFill>
                  <a:srgbClr val="FFFFFF"/>
                </a:solidFill>
                <a:latin typeface="+mn-lt"/>
              </a:rPr>
              <a:t>, and were freely available to those whose television sets could directly receive those programmes. They could however receive them, and other programmes too which their sets could not attract, by becoming subscribers of Rogers through the latter's cable operation. I will consider the nature of that </a:t>
            </a:r>
            <a:r>
              <a:rPr lang="en-CA" i="1" dirty="0" smtClean="0">
                <a:solidFill>
                  <a:srgbClr val="FFFFFF"/>
                </a:solidFill>
                <a:latin typeface="+mn-lt"/>
              </a:rPr>
              <a:t>operation </a:t>
            </a:r>
            <a:r>
              <a:rPr lang="en-CA" i="1" dirty="0">
                <a:solidFill>
                  <a:srgbClr val="FFFFFF"/>
                </a:solidFill>
                <a:latin typeface="+mn-lt"/>
              </a:rPr>
              <a:t>later on in these reasons. </a:t>
            </a:r>
            <a:r>
              <a:rPr lang="en-CA" i="1" dirty="0">
                <a:solidFill>
                  <a:srgbClr val="FFFF00"/>
                </a:solidFill>
                <a:latin typeface="+mn-lt"/>
              </a:rPr>
              <a:t>What precipitated the matters now before this Court was </a:t>
            </a:r>
            <a:r>
              <a:rPr lang="en-CA" i="1" dirty="0">
                <a:solidFill>
                  <a:srgbClr val="FF0000"/>
                </a:solidFill>
                <a:latin typeface="+mn-lt"/>
              </a:rPr>
              <a:t>Rogers' decision</a:t>
            </a:r>
            <a:r>
              <a:rPr lang="en-CA" i="1" dirty="0">
                <a:solidFill>
                  <a:srgbClr val="FFFF00"/>
                </a:solidFill>
                <a:latin typeface="+mn-lt"/>
              </a:rPr>
              <a:t>, made and carried out some time prior to October, 1973, to delete commercial messages from the programmes received from the </a:t>
            </a:r>
            <a:r>
              <a:rPr lang="en-CA" i="1" dirty="0" smtClean="0">
                <a:solidFill>
                  <a:srgbClr val="FFFF00"/>
                </a:solidFill>
                <a:latin typeface="+mn-lt"/>
              </a:rPr>
              <a:t>appellants</a:t>
            </a:r>
            <a:r>
              <a:rPr lang="en-CA" i="1" dirty="0">
                <a:solidFill>
                  <a:srgbClr val="FFFF00"/>
                </a:solidFill>
                <a:latin typeface="+mn-lt"/>
              </a:rPr>
              <a:t>' stations and </a:t>
            </a:r>
            <a:r>
              <a:rPr lang="en-CA" i="1" dirty="0">
                <a:solidFill>
                  <a:srgbClr val="FF0000"/>
                </a:solidFill>
                <a:latin typeface="+mn-lt"/>
              </a:rPr>
              <a:t>to transmit those programmes to its subscribers without those messages but with substituted announcements of its own</a:t>
            </a:r>
            <a:r>
              <a:rPr lang="en-CA" i="1" dirty="0" smtClean="0">
                <a:solidFill>
                  <a:srgbClr val="FFFFFF"/>
                </a:solidFill>
                <a:latin typeface="+mn-lt"/>
              </a:rPr>
              <a:t>.</a:t>
            </a:r>
            <a:r>
              <a:rPr lang="en-CA" i="1" dirty="0" smtClean="0">
                <a:solidFill>
                  <a:srgbClr val="FFFFFF"/>
                </a:solidFill>
              </a:rPr>
              <a:t>”</a:t>
            </a:r>
            <a:endParaRPr lang="en-CA" i="1" dirty="0">
              <a:solidFill>
                <a:srgbClr val="FFFFFF"/>
              </a:solidFill>
            </a:endParaRPr>
          </a:p>
          <a:p>
            <a:pPr marL="0" indent="0">
              <a:buNone/>
            </a:pPr>
            <a:endParaRPr lang="en-US" dirty="0"/>
          </a:p>
        </p:txBody>
      </p:sp>
      <p:pic>
        <p:nvPicPr>
          <p:cNvPr id="4" name="Picture 3" descr="ABC_color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051" y="5473574"/>
            <a:ext cx="1070970" cy="851908"/>
          </a:xfrm>
          <a:prstGeom prst="rect">
            <a:avLst/>
          </a:prstGeom>
        </p:spPr>
      </p:pic>
    </p:spTree>
    <p:extLst>
      <p:ext uri="{BB962C8B-B14F-4D97-AF65-F5344CB8AC3E}">
        <p14:creationId xmlns:p14="http://schemas.microsoft.com/office/powerpoint/2010/main" val="2943498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29885" y="205933"/>
            <a:ext cx="8814115" cy="5520201"/>
          </a:xfrm>
        </p:spPr>
        <p:txBody>
          <a:bodyPr>
            <a:normAutofit/>
          </a:bodyPr>
          <a:lstStyle/>
          <a:p>
            <a:pPr marL="0" indent="0">
              <a:buNone/>
            </a:pPr>
            <a:r>
              <a:rPr lang="en-CA" sz="3400" i="1" dirty="0" smtClean="0">
                <a:solidFill>
                  <a:schemeClr val="bg1"/>
                </a:solidFill>
                <a:latin typeface="+mn-lt"/>
              </a:rPr>
              <a:t>“In </a:t>
            </a:r>
            <a:r>
              <a:rPr lang="en-CA" sz="3400" i="1" dirty="0">
                <a:solidFill>
                  <a:schemeClr val="bg1"/>
                </a:solidFill>
                <a:latin typeface="+mn-lt"/>
              </a:rPr>
              <a:t>dealing with the constitutional authority of Parliament to regulate cable distribution systems which receive and distribute television signals</a:t>
            </a:r>
            <a:r>
              <a:rPr lang="en-CA" sz="3400" i="1" dirty="0">
                <a:solidFill>
                  <a:srgbClr val="FFFF00"/>
                </a:solidFill>
                <a:latin typeface="+mn-lt"/>
              </a:rPr>
              <a:t>, I leave to one side, so far as the present case is concerned, the determination of regulatory </a:t>
            </a:r>
            <a:r>
              <a:rPr lang="en-CA" sz="3400" i="1" dirty="0" smtClean="0">
                <a:solidFill>
                  <a:srgbClr val="FFFF00"/>
                </a:solidFill>
                <a:latin typeface="+mn-lt"/>
              </a:rPr>
              <a:t>authority </a:t>
            </a:r>
            <a:r>
              <a:rPr lang="en-CA" sz="3400" i="1" dirty="0">
                <a:solidFill>
                  <a:srgbClr val="FFFF00"/>
                </a:solidFill>
                <a:latin typeface="+mn-lt"/>
              </a:rPr>
              <a:t>over programmes carried by such systems which are of their own origination and which are transmitted to their subscribers in the Province of such origination</a:t>
            </a:r>
            <a:r>
              <a:rPr lang="en-CA" sz="3400" i="1" dirty="0">
                <a:solidFill>
                  <a:schemeClr val="bg1"/>
                </a:solidFill>
                <a:latin typeface="+mn-lt"/>
              </a:rPr>
              <a:t>, and hence not received by other owners of television sets in the Province</a:t>
            </a:r>
            <a:r>
              <a:rPr lang="en-CA" sz="3200" i="1" dirty="0" smtClean="0">
                <a:solidFill>
                  <a:schemeClr val="bg1"/>
                </a:solidFill>
                <a:latin typeface="+mn-lt"/>
              </a:rPr>
              <a:t>.”</a:t>
            </a:r>
            <a:endParaRPr lang="en-CA" sz="3200" i="1" dirty="0">
              <a:solidFill>
                <a:schemeClr val="bg1"/>
              </a:solidFill>
              <a:latin typeface="+mn-lt"/>
            </a:endParaRPr>
          </a:p>
          <a:p>
            <a:pPr marL="0" indent="0">
              <a:buNone/>
            </a:pPr>
            <a:endParaRPr lang="en-US" dirty="0"/>
          </a:p>
        </p:txBody>
      </p:sp>
      <p:pic>
        <p:nvPicPr>
          <p:cNvPr id="4" name="Picture 3" descr="img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880" y="5148284"/>
            <a:ext cx="1219200" cy="1155700"/>
          </a:xfrm>
          <a:prstGeom prst="rect">
            <a:avLst/>
          </a:prstGeom>
        </p:spPr>
      </p:pic>
    </p:spTree>
    <p:extLst>
      <p:ext uri="{BB962C8B-B14F-4D97-AF65-F5344CB8AC3E}">
        <p14:creationId xmlns:p14="http://schemas.microsoft.com/office/powerpoint/2010/main" val="260638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29475"/>
          </a:xfrm>
        </p:spPr>
        <p:txBody>
          <a:bodyPr>
            <a:normAutofit/>
          </a:bodyPr>
          <a:lstStyle/>
          <a:p>
            <a:pPr marL="0" indent="0">
              <a:lnSpc>
                <a:spcPct val="90000"/>
              </a:lnSpc>
              <a:buNone/>
            </a:pPr>
            <a:r>
              <a:rPr lang="en-CA" sz="2800" i="1" dirty="0" smtClean="0">
                <a:solidFill>
                  <a:srgbClr val="FFFFFF"/>
                </a:solidFill>
                <a:latin typeface="+mn-lt"/>
              </a:rPr>
              <a:t>“</a:t>
            </a:r>
            <a:r>
              <a:rPr lang="en-CA" sz="2800" i="1" dirty="0" smtClean="0">
                <a:solidFill>
                  <a:srgbClr val="FFFF00"/>
                </a:solidFill>
                <a:latin typeface="+mn-lt"/>
              </a:rPr>
              <a:t>The </a:t>
            </a:r>
            <a:r>
              <a:rPr lang="en-CA" sz="2800" i="1" dirty="0">
                <a:solidFill>
                  <a:srgbClr val="FFFF00"/>
                </a:solidFill>
                <a:latin typeface="+mn-lt"/>
              </a:rPr>
              <a:t>fallacy </a:t>
            </a:r>
            <a:r>
              <a:rPr lang="en-CA" sz="2800" i="1" dirty="0">
                <a:solidFill>
                  <a:schemeClr val="bg1"/>
                </a:solidFill>
                <a:latin typeface="+mn-lt"/>
              </a:rPr>
              <a:t>in the contention on behalf of the Attorney-General of' Ontario and of the Attorneys-General of Quebec and of British Columbia, and, indeed, of the appellants, </a:t>
            </a:r>
            <a:r>
              <a:rPr lang="en-CA" sz="2800" i="1" dirty="0">
                <a:solidFill>
                  <a:srgbClr val="FFFF00"/>
                </a:solidFill>
                <a:latin typeface="+mn-lt"/>
              </a:rPr>
              <a:t>is in their reliance on the technology of transmission as a ground for shifting constitutional competence when the entire undertaking relates to and is dependent on extra-</a:t>
            </a:r>
            <a:r>
              <a:rPr lang="en-CA" sz="2800" i="1" dirty="0" smtClean="0">
                <a:solidFill>
                  <a:srgbClr val="FFFF00"/>
                </a:solidFill>
                <a:latin typeface="+mn-lt"/>
              </a:rPr>
              <a:t>provincial </a:t>
            </a:r>
            <a:r>
              <a:rPr lang="en-CA" sz="2800" i="1" dirty="0">
                <a:solidFill>
                  <a:srgbClr val="FFFF00"/>
                </a:solidFill>
                <a:latin typeface="+mn-lt"/>
              </a:rPr>
              <a:t>signals which the cable system receives and sends on to subscribers</a:t>
            </a:r>
            <a:r>
              <a:rPr lang="en-CA" sz="2800" i="1" dirty="0">
                <a:solidFill>
                  <a:schemeClr val="bg1"/>
                </a:solidFill>
                <a:latin typeface="+mn-lt"/>
              </a:rPr>
              <a:t>. It does not advance their contentions to urge that a cable distribution system is not engaged in broadcasting. </a:t>
            </a:r>
            <a:r>
              <a:rPr lang="en-CA" sz="2800" i="1" dirty="0">
                <a:solidFill>
                  <a:srgbClr val="FF0000"/>
                </a:solidFill>
                <a:latin typeface="+mn-lt"/>
              </a:rPr>
              <a:t>The system depends upon a telecast for its operation</a:t>
            </a:r>
            <a:r>
              <a:rPr lang="en-CA" sz="2800" i="1" dirty="0">
                <a:solidFill>
                  <a:srgbClr val="FFFF00"/>
                </a:solidFill>
                <a:latin typeface="+mn-lt"/>
              </a:rPr>
              <a:t>, </a:t>
            </a:r>
            <a:r>
              <a:rPr lang="en-CA" sz="2800" i="1" dirty="0">
                <a:solidFill>
                  <a:srgbClr val="FF0000"/>
                </a:solidFill>
                <a:latin typeface="+mn-lt"/>
              </a:rPr>
              <a:t>and is no more than a conduit for signals </a:t>
            </a:r>
            <a:r>
              <a:rPr lang="en-CA" sz="2800" i="1" dirty="0">
                <a:solidFill>
                  <a:srgbClr val="FFFF00"/>
                </a:solidFill>
                <a:latin typeface="+mn-lt"/>
              </a:rPr>
              <a:t>from the telecast, interposing itself through a different technology to bring the telecast to paying subscribers</a:t>
            </a:r>
            <a:r>
              <a:rPr lang="en-CA" sz="2800" i="1" dirty="0" smtClean="0">
                <a:solidFill>
                  <a:srgbClr val="FFFF00"/>
                </a:solidFill>
                <a:latin typeface="+mn-lt"/>
              </a:rPr>
              <a:t>.</a:t>
            </a:r>
            <a:r>
              <a:rPr lang="en-CA" sz="2800" i="1" dirty="0" smtClean="0">
                <a:solidFill>
                  <a:srgbClr val="FFFFFF"/>
                </a:solidFill>
                <a:latin typeface="+mn-lt"/>
              </a:rPr>
              <a:t>”</a:t>
            </a:r>
            <a:endParaRPr lang="en-CA" sz="2800" i="1" dirty="0">
              <a:solidFill>
                <a:srgbClr val="FFFFFF"/>
              </a:solidFill>
              <a:latin typeface="+mn-lt"/>
            </a:endParaRPr>
          </a:p>
          <a:p>
            <a:pPr marL="0" indent="0">
              <a:buNone/>
            </a:pPr>
            <a:endParaRPr lang="en-US" sz="2800" dirty="0"/>
          </a:p>
        </p:txBody>
      </p:sp>
    </p:spTree>
    <p:extLst>
      <p:ext uri="{BB962C8B-B14F-4D97-AF65-F5344CB8AC3E}">
        <p14:creationId xmlns:p14="http://schemas.microsoft.com/office/powerpoint/2010/main" val="3410748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98119"/>
          </a:xfrm>
        </p:spPr>
        <p:txBody>
          <a:bodyPr>
            <a:normAutofit fontScale="92500" lnSpcReduction="10000"/>
          </a:bodyPr>
          <a:lstStyle/>
          <a:p>
            <a:pPr marL="0" indent="0">
              <a:lnSpc>
                <a:spcPct val="90000"/>
              </a:lnSpc>
              <a:buNone/>
            </a:pPr>
            <a:r>
              <a:rPr lang="en-CA" sz="3200" i="1" dirty="0" smtClean="0">
                <a:solidFill>
                  <a:schemeClr val="bg1"/>
                </a:solidFill>
                <a:latin typeface="+mn-lt"/>
              </a:rPr>
              <a:t>“</a:t>
            </a:r>
            <a:r>
              <a:rPr lang="en-CA" sz="3200" i="1" dirty="0" smtClean="0">
                <a:solidFill>
                  <a:srgbClr val="FFFF00"/>
                </a:solidFill>
                <a:latin typeface="+mn-lt"/>
              </a:rPr>
              <a:t>I </a:t>
            </a:r>
            <a:r>
              <a:rPr lang="en-CA" sz="3200" i="1" dirty="0">
                <a:solidFill>
                  <a:srgbClr val="FFFF00"/>
                </a:solidFill>
                <a:latin typeface="+mn-lt"/>
              </a:rPr>
              <a:t>am therefore </a:t>
            </a:r>
            <a:r>
              <a:rPr lang="en-CA" sz="3200" i="1" dirty="0">
                <a:solidFill>
                  <a:srgbClr val="FF0000"/>
                </a:solidFill>
                <a:latin typeface="+mn-lt"/>
              </a:rPr>
              <a:t>in no doubt </a:t>
            </a:r>
            <a:r>
              <a:rPr lang="en-CA" sz="3200" i="1" dirty="0">
                <a:solidFill>
                  <a:srgbClr val="FFFF00"/>
                </a:solidFill>
                <a:latin typeface="+mn-lt"/>
              </a:rPr>
              <a:t>that federal </a:t>
            </a:r>
            <a:r>
              <a:rPr lang="en-CA" sz="3200" i="1" dirty="0" smtClean="0">
                <a:solidFill>
                  <a:srgbClr val="FFFF00"/>
                </a:solidFill>
                <a:latin typeface="+mn-lt"/>
              </a:rPr>
              <a:t>legislative </a:t>
            </a:r>
            <a:r>
              <a:rPr lang="en-CA" sz="3200" i="1" dirty="0">
                <a:solidFill>
                  <a:srgbClr val="FFFF00"/>
                </a:solidFill>
                <a:latin typeface="+mn-lt"/>
              </a:rPr>
              <a:t>authority extends to the regulation of the reception of television signals emanating from a source outside of Canada and to the regulation of the transmission of such signals within Canada. </a:t>
            </a:r>
            <a:r>
              <a:rPr lang="en-CA" sz="3200" i="1" dirty="0">
                <a:solidFill>
                  <a:schemeClr val="bg1"/>
                </a:solidFill>
                <a:latin typeface="+mn-lt"/>
              </a:rPr>
              <a:t>Those signals carry the programmes which are ultimately viewed on home television sets; and </a:t>
            </a:r>
            <a:r>
              <a:rPr lang="en-CA" sz="3200" i="1" dirty="0">
                <a:solidFill>
                  <a:srgbClr val="FFFF00"/>
                </a:solidFill>
                <a:latin typeface="+mn-lt"/>
              </a:rPr>
              <a:t>it would be incongruous, indeed, to admit federal legislative jurisdiction to the extent conceded but to deny the continuation of regulatory authority because the signals are intercepted and sent on to ultimate viewers through a different technology</a:t>
            </a:r>
            <a:r>
              <a:rPr lang="en-CA" sz="3200" i="1" dirty="0">
                <a:solidFill>
                  <a:schemeClr val="bg1"/>
                </a:solidFill>
                <a:latin typeface="+mn-lt"/>
              </a:rPr>
              <a:t>. Programme content regulation is inseparable from regulating the undertaking through which programmes are received and sent on as part of the total enterprise</a:t>
            </a:r>
            <a:r>
              <a:rPr lang="en-CA" sz="3200" i="1" dirty="0" smtClean="0">
                <a:solidFill>
                  <a:schemeClr val="bg1"/>
                </a:solidFill>
                <a:latin typeface="+mn-lt"/>
              </a:rPr>
              <a:t>.”</a:t>
            </a:r>
            <a:endParaRPr lang="en-CA" sz="3200" i="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224750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860"/>
            <a:ext cx="7010400" cy="1016000"/>
          </a:xfrm>
        </p:spPr>
        <p:txBody>
          <a:bodyPr>
            <a:normAutofit/>
          </a:bodyPr>
          <a:lstStyle/>
          <a:p>
            <a:r>
              <a:rPr lang="en-US" sz="4400" b="1" dirty="0" smtClean="0">
                <a:solidFill>
                  <a:srgbClr val="FFFF00"/>
                </a:solidFill>
              </a:rPr>
              <a:t>Follow-up </a:t>
            </a:r>
            <a:r>
              <a:rPr lang="en-US" sz="4400" b="1" dirty="0" smtClean="0">
                <a:solidFill>
                  <a:srgbClr val="FF0000"/>
                </a:solidFill>
              </a:rPr>
              <a:t>1</a:t>
            </a:r>
            <a:endParaRPr lang="en-US" sz="4400" b="1" dirty="0">
              <a:solidFill>
                <a:srgbClr val="FF0000"/>
              </a:solidFill>
            </a:endParaRPr>
          </a:p>
        </p:txBody>
      </p:sp>
      <p:pic>
        <p:nvPicPr>
          <p:cNvPr id="4" name="Content Placeholder 3" descr="Screen Shot 2017-02-05 at 3.29.0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67" r="1203"/>
          <a:stretch/>
        </p:blipFill>
        <p:spPr>
          <a:xfrm>
            <a:off x="1676400" y="1020763"/>
            <a:ext cx="5706533" cy="4905375"/>
          </a:xfrm>
        </p:spPr>
      </p:pic>
    </p:spTree>
    <p:extLst>
      <p:ext uri="{BB962C8B-B14F-4D97-AF65-F5344CB8AC3E}">
        <p14:creationId xmlns:p14="http://schemas.microsoft.com/office/powerpoint/2010/main" val="1472392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chemeClr val="bg1"/>
                </a:solidFill>
              </a:rPr>
              <a:t>3</a:t>
            </a:r>
            <a:r>
              <a:rPr lang="en-US" sz="4400" b="1" dirty="0" smtClean="0">
                <a:solidFill>
                  <a:srgbClr val="FF0000"/>
                </a:solidFill>
              </a:rPr>
              <a:t>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16242032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142" y="121180"/>
            <a:ext cx="6277658" cy="1016000"/>
          </a:xfrm>
        </p:spPr>
        <p:txBody>
          <a:bodyPr>
            <a:normAutofit/>
          </a:bodyPr>
          <a:lstStyle/>
          <a:p>
            <a:r>
              <a:rPr lang="en-US" sz="4800" b="1" dirty="0">
                <a:solidFill>
                  <a:srgbClr val="FFFF00"/>
                </a:solidFill>
                <a:latin typeface="+mn-lt"/>
              </a:rPr>
              <a:t>Case Study </a:t>
            </a:r>
            <a:r>
              <a:rPr lang="en-US" sz="4800" b="1" dirty="0" smtClean="0">
                <a:solidFill>
                  <a:schemeClr val="bg1"/>
                </a:solidFill>
                <a:latin typeface="+mn-lt"/>
              </a:rPr>
              <a:t>#2</a:t>
            </a:r>
            <a:r>
              <a:rPr lang="en-US" sz="4800" b="1" dirty="0" smtClean="0">
                <a:solidFill>
                  <a:srgbClr val="FF0000"/>
                </a:solidFill>
                <a:latin typeface="+mn-lt"/>
              </a:rPr>
              <a:t>*</a:t>
            </a:r>
            <a:endParaRPr lang="en-US" sz="4800" dirty="0">
              <a:solidFill>
                <a:srgbClr val="FF0000"/>
              </a:solidFill>
              <a:latin typeface="+mn-lt"/>
            </a:endParaRPr>
          </a:p>
        </p:txBody>
      </p:sp>
      <p:pic>
        <p:nvPicPr>
          <p:cNvPr id="4" name="Content Placeholder 3" descr="IMG_197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30" r="309"/>
          <a:stretch/>
        </p:blipFill>
        <p:spPr>
          <a:xfrm rot="5400000">
            <a:off x="2204135" y="1774092"/>
            <a:ext cx="4743940" cy="3584493"/>
          </a:xfrm>
        </p:spPr>
      </p:pic>
      <p:sp>
        <p:nvSpPr>
          <p:cNvPr id="3" name="TextBox 2"/>
          <p:cNvSpPr txBox="1"/>
          <p:nvPr/>
        </p:nvSpPr>
        <p:spPr>
          <a:xfrm>
            <a:off x="6680171" y="5509494"/>
            <a:ext cx="2160380" cy="646331"/>
          </a:xfrm>
          <a:prstGeom prst="rect">
            <a:avLst/>
          </a:prstGeom>
          <a:noFill/>
        </p:spPr>
        <p:txBody>
          <a:bodyPr wrap="none" rtlCol="0">
            <a:spAutoFit/>
          </a:bodyPr>
          <a:lstStyle/>
          <a:p>
            <a:r>
              <a:rPr lang="en-US" dirty="0" smtClean="0">
                <a:solidFill>
                  <a:srgbClr val="FF0000"/>
                </a:solidFill>
              </a:rPr>
              <a:t>*</a:t>
            </a:r>
            <a:r>
              <a:rPr lang="en-US" dirty="0" err="1" smtClean="0">
                <a:solidFill>
                  <a:schemeClr val="bg1">
                    <a:lumMod val="95000"/>
                  </a:schemeClr>
                </a:solidFill>
              </a:rPr>
              <a:t>Cancom</a:t>
            </a:r>
            <a:r>
              <a:rPr lang="en-US" dirty="0" smtClean="0">
                <a:solidFill>
                  <a:schemeClr val="bg1">
                    <a:lumMod val="95000"/>
                  </a:schemeClr>
                </a:solidFill>
              </a:rPr>
              <a:t> was case </a:t>
            </a:r>
          </a:p>
          <a:p>
            <a:r>
              <a:rPr lang="en-US" dirty="0" smtClean="0">
                <a:solidFill>
                  <a:schemeClr val="bg1">
                    <a:lumMod val="95000"/>
                  </a:schemeClr>
                </a:solidFill>
              </a:rPr>
              <a:t>study #1</a:t>
            </a:r>
            <a:endParaRPr lang="en-US" dirty="0">
              <a:solidFill>
                <a:schemeClr val="bg1">
                  <a:lumMod val="95000"/>
                </a:schemeClr>
              </a:solidFill>
            </a:endParaRPr>
          </a:p>
        </p:txBody>
      </p:sp>
    </p:spTree>
    <p:extLst>
      <p:ext uri="{BB962C8B-B14F-4D97-AF65-F5344CB8AC3E}">
        <p14:creationId xmlns:p14="http://schemas.microsoft.com/office/powerpoint/2010/main" val="385431167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726"/>
            <a:ext cx="9144000" cy="1016000"/>
          </a:xfrm>
        </p:spPr>
        <p:txBody>
          <a:bodyPr>
            <a:normAutofit/>
          </a:bodyPr>
          <a:lstStyle/>
          <a:p>
            <a:pPr algn="ctr"/>
            <a:r>
              <a:rPr lang="en-US" b="1" dirty="0" smtClean="0">
                <a:solidFill>
                  <a:srgbClr val="FFFF00"/>
                </a:solidFill>
              </a:rPr>
              <a:t>CRTC </a:t>
            </a:r>
            <a:r>
              <a:rPr lang="en-US" b="1" dirty="0" smtClean="0">
                <a:solidFill>
                  <a:srgbClr val="FFFFFF"/>
                </a:solidFill>
              </a:rPr>
              <a:t>FM Regulations</a:t>
            </a:r>
            <a:r>
              <a:rPr lang="en-US" b="1" dirty="0" smtClean="0">
                <a:solidFill>
                  <a:srgbClr val="FFFF00"/>
                </a:solidFill>
              </a:rPr>
              <a:t> in the </a:t>
            </a:r>
            <a:r>
              <a:rPr lang="en-US" b="1" dirty="0" smtClean="0">
                <a:solidFill>
                  <a:schemeClr val="bg1"/>
                </a:solidFill>
              </a:rPr>
              <a:t>1980</a:t>
            </a:r>
            <a:r>
              <a:rPr lang="en-US" b="1" dirty="0" smtClean="0">
                <a:solidFill>
                  <a:srgbClr val="FFFF00"/>
                </a:solidFill>
              </a:rPr>
              <a:t>’s</a:t>
            </a:r>
            <a:endParaRPr lang="en-US" b="1" dirty="0">
              <a:solidFill>
                <a:srgbClr val="FFFF00"/>
              </a:solidFill>
            </a:endParaRPr>
          </a:p>
        </p:txBody>
      </p:sp>
      <p:pic>
        <p:nvPicPr>
          <p:cNvPr id="4" name="Content Placeholder 3" descr="Screen Shot 2017-02-07 at 12.57.2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 r="277"/>
          <a:stretch/>
        </p:blipFill>
        <p:spPr>
          <a:xfrm>
            <a:off x="1254905" y="1054726"/>
            <a:ext cx="6697413" cy="4838074"/>
          </a:xfrm>
        </p:spPr>
      </p:pic>
    </p:spTree>
    <p:extLst>
      <p:ext uri="{BB962C8B-B14F-4D97-AF65-F5344CB8AC3E}">
        <p14:creationId xmlns:p14="http://schemas.microsoft.com/office/powerpoint/2010/main" val="1286949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42" y="185471"/>
            <a:ext cx="7948658" cy="1016000"/>
          </a:xfrm>
        </p:spPr>
        <p:txBody>
          <a:bodyPr/>
          <a:lstStyle/>
          <a:p>
            <a:r>
              <a:rPr lang="en-US" b="1" dirty="0" smtClean="0">
                <a:solidFill>
                  <a:schemeClr val="bg1"/>
                </a:solidFill>
              </a:rPr>
              <a:t>P.D.</a:t>
            </a:r>
            <a:r>
              <a:rPr lang="en-US" b="1" dirty="0" smtClean="0">
                <a:solidFill>
                  <a:srgbClr val="FFFF00"/>
                </a:solidFill>
              </a:rPr>
              <a:t>’</a:t>
            </a:r>
            <a:r>
              <a:rPr lang="en-US" b="1" dirty="0" smtClean="0">
                <a:solidFill>
                  <a:srgbClr val="FFFFFF"/>
                </a:solidFill>
              </a:rPr>
              <a:t>s</a:t>
            </a:r>
            <a:r>
              <a:rPr lang="en-US" b="1" dirty="0" smtClean="0">
                <a:solidFill>
                  <a:srgbClr val="FFFF00"/>
                </a:solidFill>
              </a:rPr>
              <a:t> as accountants</a:t>
            </a:r>
            <a:endParaRPr lang="en-US" b="1" dirty="0">
              <a:solidFill>
                <a:srgbClr val="FFFF00"/>
              </a:solidFill>
            </a:endParaRPr>
          </a:p>
        </p:txBody>
      </p:sp>
      <p:pic>
        <p:nvPicPr>
          <p:cNvPr id="4" name="Content Placeholder 3" descr="f763a086a0286f98c7b2c67e1da6845082c24f831b56fdccc4ab48d451a9a2a8.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8" r="-375"/>
          <a:stretch/>
        </p:blipFill>
        <p:spPr>
          <a:xfrm>
            <a:off x="738142" y="1408134"/>
            <a:ext cx="7707066" cy="4318000"/>
          </a:xfrm>
        </p:spPr>
      </p:pic>
    </p:spTree>
    <p:extLst>
      <p:ext uri="{BB962C8B-B14F-4D97-AF65-F5344CB8AC3E}">
        <p14:creationId xmlns:p14="http://schemas.microsoft.com/office/powerpoint/2010/main" val="2393544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060"/>
            <a:ext cx="8229600" cy="1016000"/>
          </a:xfrm>
        </p:spPr>
        <p:txBody>
          <a:bodyPr/>
          <a:lstStyle/>
          <a:p>
            <a:r>
              <a:rPr lang="en-US" b="1" dirty="0" smtClean="0">
                <a:solidFill>
                  <a:schemeClr val="bg1"/>
                </a:solidFill>
              </a:rPr>
              <a:t>A. </a:t>
            </a:r>
            <a:r>
              <a:rPr lang="en-US" b="1" dirty="0" smtClean="0">
                <a:solidFill>
                  <a:srgbClr val="FFFF00"/>
                </a:solidFill>
              </a:rPr>
              <a:t>Varied and Comprehensive </a:t>
            </a:r>
            <a:r>
              <a:rPr lang="en-US" b="1" dirty="0" smtClean="0">
                <a:solidFill>
                  <a:srgbClr val="FFFFFF"/>
                </a:solidFill>
              </a:rPr>
              <a:t>FM</a:t>
            </a:r>
            <a:endParaRPr lang="en-US" b="1" dirty="0">
              <a:solidFill>
                <a:srgbClr val="FFFFFF"/>
              </a:solidFill>
            </a:endParaRPr>
          </a:p>
        </p:txBody>
      </p:sp>
      <p:pic>
        <p:nvPicPr>
          <p:cNvPr id="4" name="Content Placeholder 3" descr="Screen Shot 2017-02-07 at 12.59.2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82" b="-50"/>
          <a:stretch/>
        </p:blipFill>
        <p:spPr>
          <a:xfrm>
            <a:off x="457200" y="1555749"/>
            <a:ext cx="8229600" cy="3799417"/>
          </a:xfrm>
          <a:ln>
            <a:solidFill>
              <a:srgbClr val="FFFF00"/>
            </a:solidFill>
          </a:ln>
        </p:spPr>
      </p:pic>
    </p:spTree>
    <p:extLst>
      <p:ext uri="{BB962C8B-B14F-4D97-AF65-F5344CB8AC3E}">
        <p14:creationId xmlns:p14="http://schemas.microsoft.com/office/powerpoint/2010/main" val="1342643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2.59.4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 b="-1586"/>
          <a:stretch/>
        </p:blipFill>
        <p:spPr>
          <a:xfrm>
            <a:off x="457200" y="1608666"/>
            <a:ext cx="8229600" cy="2912533"/>
          </a:xfrm>
        </p:spPr>
      </p:pic>
    </p:spTree>
    <p:extLst>
      <p:ext uri="{BB962C8B-B14F-4D97-AF65-F5344CB8AC3E}">
        <p14:creationId xmlns:p14="http://schemas.microsoft.com/office/powerpoint/2010/main" val="410883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32" y="4860"/>
            <a:ext cx="7857067" cy="1016000"/>
          </a:xfrm>
        </p:spPr>
        <p:txBody>
          <a:bodyPr/>
          <a:lstStyle/>
          <a:p>
            <a:r>
              <a:rPr lang="en-US" b="1" dirty="0" smtClean="0">
                <a:solidFill>
                  <a:schemeClr val="bg1"/>
                </a:solidFill>
              </a:rPr>
              <a:t>B. </a:t>
            </a:r>
            <a:r>
              <a:rPr lang="en-US" b="1" dirty="0" smtClean="0">
                <a:solidFill>
                  <a:srgbClr val="FFFF00"/>
                </a:solidFill>
              </a:rPr>
              <a:t>High Standard </a:t>
            </a:r>
            <a:r>
              <a:rPr lang="en-US" b="1" dirty="0" smtClean="0">
                <a:solidFill>
                  <a:srgbClr val="FFFFFF"/>
                </a:solidFill>
              </a:rPr>
              <a:t>FM</a:t>
            </a:r>
            <a:endParaRPr lang="en-US" b="1" dirty="0">
              <a:solidFill>
                <a:srgbClr val="FFFFFF"/>
              </a:solidFill>
            </a:endParaRPr>
          </a:p>
        </p:txBody>
      </p:sp>
      <p:pic>
        <p:nvPicPr>
          <p:cNvPr id="4" name="Content Placeholder 3" descr="Screen Shot 2017-02-07 at 1.04.1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9" r="-239"/>
          <a:stretch/>
        </p:blipFill>
        <p:spPr>
          <a:xfrm>
            <a:off x="829733" y="1020763"/>
            <a:ext cx="7484534" cy="4872037"/>
          </a:xfrm>
        </p:spPr>
      </p:pic>
    </p:spTree>
    <p:extLst>
      <p:ext uri="{BB962C8B-B14F-4D97-AF65-F5344CB8AC3E}">
        <p14:creationId xmlns:p14="http://schemas.microsoft.com/office/powerpoint/2010/main" val="1363498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860"/>
            <a:ext cx="8229600" cy="1016000"/>
          </a:xfrm>
        </p:spPr>
        <p:txBody>
          <a:bodyPr/>
          <a:lstStyle/>
          <a:p>
            <a:pPr algn="ctr"/>
            <a:r>
              <a:rPr lang="en-US" b="1" dirty="0">
                <a:solidFill>
                  <a:schemeClr val="bg1"/>
                </a:solidFill>
              </a:rPr>
              <a:t>C</a:t>
            </a:r>
            <a:r>
              <a:rPr lang="en-US" b="1" dirty="0" smtClean="0">
                <a:solidFill>
                  <a:schemeClr val="bg1"/>
                </a:solidFill>
              </a:rPr>
              <a:t>. </a:t>
            </a:r>
            <a:r>
              <a:rPr lang="en-US" b="1" dirty="0" smtClean="0">
                <a:solidFill>
                  <a:srgbClr val="FF0000"/>
                </a:solidFill>
              </a:rPr>
              <a:t>Ca</a:t>
            </a:r>
            <a:r>
              <a:rPr lang="en-US" b="1" dirty="0" smtClean="0">
                <a:solidFill>
                  <a:schemeClr val="bg1"/>
                </a:solidFill>
              </a:rPr>
              <a:t>nadi</a:t>
            </a:r>
            <a:r>
              <a:rPr lang="en-US" b="1" dirty="0" smtClean="0">
                <a:solidFill>
                  <a:srgbClr val="FF0000"/>
                </a:solidFill>
              </a:rPr>
              <a:t>an</a:t>
            </a:r>
            <a:r>
              <a:rPr lang="en-US" b="1" dirty="0" smtClean="0">
                <a:solidFill>
                  <a:schemeClr val="bg1"/>
                </a:solidFill>
              </a:rPr>
              <a:t> </a:t>
            </a:r>
            <a:r>
              <a:rPr lang="en-US" b="1" dirty="0" smtClean="0">
                <a:solidFill>
                  <a:srgbClr val="FF0000"/>
                </a:solidFill>
              </a:rPr>
              <a:t>Co</a:t>
            </a:r>
            <a:r>
              <a:rPr lang="en-US" b="1" dirty="0" smtClean="0">
                <a:solidFill>
                  <a:schemeClr val="bg1"/>
                </a:solidFill>
              </a:rPr>
              <a:t>nte</a:t>
            </a:r>
            <a:r>
              <a:rPr lang="en-US" b="1" dirty="0" smtClean="0">
                <a:solidFill>
                  <a:srgbClr val="FF0000"/>
                </a:solidFill>
              </a:rPr>
              <a:t>nt</a:t>
            </a:r>
            <a:r>
              <a:rPr lang="en-US" b="1" dirty="0" smtClean="0">
                <a:solidFill>
                  <a:schemeClr val="bg1"/>
                </a:solidFill>
              </a:rPr>
              <a:t> </a:t>
            </a:r>
            <a:r>
              <a:rPr lang="en-US" b="1" dirty="0" smtClean="0">
                <a:solidFill>
                  <a:srgbClr val="FFFF00"/>
                </a:solidFill>
              </a:rPr>
              <a:t>on </a:t>
            </a:r>
            <a:r>
              <a:rPr lang="en-US" b="1" dirty="0" smtClean="0">
                <a:solidFill>
                  <a:srgbClr val="FFFFFF"/>
                </a:solidFill>
              </a:rPr>
              <a:t>FM</a:t>
            </a:r>
            <a:endParaRPr lang="en-US" b="1" dirty="0">
              <a:solidFill>
                <a:srgbClr val="FFFFFF"/>
              </a:solidFill>
            </a:endParaRPr>
          </a:p>
        </p:txBody>
      </p:sp>
      <p:pic>
        <p:nvPicPr>
          <p:cNvPr id="4" name="Content Placeholder 3" descr="Screen Shot 2017-02-07 at 1.06.3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285" b="2"/>
          <a:stretch/>
        </p:blipFill>
        <p:spPr>
          <a:xfrm>
            <a:off x="457200" y="2624668"/>
            <a:ext cx="8229600" cy="1659466"/>
          </a:xfrm>
        </p:spPr>
      </p:pic>
    </p:spTree>
    <p:extLst>
      <p:ext uri="{BB962C8B-B14F-4D97-AF65-F5344CB8AC3E}">
        <p14:creationId xmlns:p14="http://schemas.microsoft.com/office/powerpoint/2010/main" val="345726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23733"/>
          </a:xfrm>
        </p:spPr>
        <p:txBody>
          <a:bodyPr>
            <a:noAutofit/>
          </a:bodyPr>
          <a:lstStyle/>
          <a:p>
            <a:pPr algn="ctr"/>
            <a:r>
              <a:rPr lang="en-US" sz="9600" dirty="0" smtClean="0">
                <a:solidFill>
                  <a:srgbClr val="FFFF00"/>
                </a:solidFill>
                <a:latin typeface="Apple Chancery"/>
                <a:cs typeface="Apple Chancery"/>
              </a:rPr>
              <a:t>Story time</a:t>
            </a:r>
            <a:r>
              <a:rPr lang="mr-IN" sz="9600" dirty="0" smtClean="0">
                <a:solidFill>
                  <a:schemeClr val="bg1"/>
                </a:solidFill>
                <a:latin typeface="Apple Chancery"/>
                <a:cs typeface="Apple Chancery"/>
              </a:rPr>
              <a:t>…</a:t>
            </a:r>
            <a:endParaRPr lang="en-US" sz="9600" dirty="0">
              <a:solidFill>
                <a:schemeClr val="bg1"/>
              </a:solidFill>
              <a:latin typeface="Apple Chancery"/>
              <a:cs typeface="Apple Chancery"/>
            </a:endParaRPr>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55" r="-188"/>
          <a:stretch/>
        </p:blipFill>
        <p:spPr>
          <a:xfrm>
            <a:off x="1964759" y="1954213"/>
            <a:ext cx="5242976" cy="4005262"/>
          </a:xfrm>
        </p:spPr>
      </p:pic>
    </p:spTree>
    <p:extLst>
      <p:ext uri="{BB962C8B-B14F-4D97-AF65-F5344CB8AC3E}">
        <p14:creationId xmlns:p14="http://schemas.microsoft.com/office/powerpoint/2010/main" val="1947521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39" r="-25"/>
          <a:stretch/>
        </p:blipFill>
        <p:spPr>
          <a:xfrm>
            <a:off x="907184" y="412750"/>
            <a:ext cx="7356435" cy="5492750"/>
          </a:xfrm>
        </p:spPr>
      </p:pic>
    </p:spTree>
    <p:extLst>
      <p:ext uri="{BB962C8B-B14F-4D97-AF65-F5344CB8AC3E}">
        <p14:creationId xmlns:p14="http://schemas.microsoft.com/office/powerpoint/2010/main" val="3295726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4860"/>
            <a:ext cx="8314267" cy="923496"/>
          </a:xfrm>
        </p:spPr>
        <p:txBody>
          <a:bodyPr>
            <a:normAutofit/>
          </a:bodyPr>
          <a:lstStyle/>
          <a:p>
            <a:pPr algn="ctr"/>
            <a:r>
              <a:rPr lang="en-US" sz="4400" b="1" dirty="0" smtClean="0">
                <a:solidFill>
                  <a:srgbClr val="FFFF00"/>
                </a:solidFill>
              </a:rPr>
              <a:t>Follow-up </a:t>
            </a:r>
            <a:r>
              <a:rPr lang="en-US" sz="4400" b="1" dirty="0">
                <a:solidFill>
                  <a:srgbClr val="FF0000"/>
                </a:solidFill>
              </a:rPr>
              <a:t>2</a:t>
            </a:r>
          </a:p>
        </p:txBody>
      </p:sp>
      <p:pic>
        <p:nvPicPr>
          <p:cNvPr id="5" name="Content Placeholder 4" descr="Screen Shot 2017-02-05 at 5.35.1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73" r="273"/>
          <a:stretch/>
        </p:blipFill>
        <p:spPr>
          <a:xfrm>
            <a:off x="2489199" y="928356"/>
            <a:ext cx="4199467" cy="4957704"/>
          </a:xfrm>
        </p:spPr>
      </p:pic>
    </p:spTree>
    <p:extLst>
      <p:ext uri="{BB962C8B-B14F-4D97-AF65-F5344CB8AC3E}">
        <p14:creationId xmlns:p14="http://schemas.microsoft.com/office/powerpoint/2010/main" val="1763922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47.18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62" r="-662"/>
          <a:stretch/>
        </p:blipFill>
        <p:spPr>
          <a:xfrm>
            <a:off x="1213156" y="516570"/>
            <a:ext cx="6466560" cy="5209564"/>
          </a:xfrm>
        </p:spPr>
      </p:pic>
    </p:spTree>
    <p:extLst>
      <p:ext uri="{BB962C8B-B14F-4D97-AF65-F5344CB8AC3E}">
        <p14:creationId xmlns:p14="http://schemas.microsoft.com/office/powerpoint/2010/main" val="2688595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48.35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 t="2282" r="-583" b="-2282"/>
          <a:stretch/>
        </p:blipFill>
        <p:spPr>
          <a:xfrm>
            <a:off x="374886" y="870039"/>
            <a:ext cx="8436934" cy="4876797"/>
          </a:xfrm>
        </p:spPr>
      </p:pic>
    </p:spTree>
    <p:extLst>
      <p:ext uri="{BB962C8B-B14F-4D97-AF65-F5344CB8AC3E}">
        <p14:creationId xmlns:p14="http://schemas.microsoft.com/office/powerpoint/2010/main" val="408164495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2.10.47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72" r="-704"/>
          <a:stretch/>
        </p:blipFill>
        <p:spPr>
          <a:xfrm>
            <a:off x="1904903" y="536518"/>
            <a:ext cx="5341198" cy="4318000"/>
          </a:xfrm>
        </p:spPr>
      </p:pic>
      <p:sp>
        <p:nvSpPr>
          <p:cNvPr id="5" name="Rectangle 4"/>
          <p:cNvSpPr/>
          <p:nvPr/>
        </p:nvSpPr>
        <p:spPr>
          <a:xfrm>
            <a:off x="904722" y="4854518"/>
            <a:ext cx="7565665" cy="707886"/>
          </a:xfrm>
          <a:prstGeom prst="rect">
            <a:avLst/>
          </a:prstGeom>
        </p:spPr>
        <p:txBody>
          <a:bodyPr wrap="square">
            <a:spAutoFit/>
          </a:bodyPr>
          <a:lstStyle/>
          <a:p>
            <a:r>
              <a:rPr lang="en-US" sz="4000" dirty="0" smtClean="0">
                <a:solidFill>
                  <a:srgbClr val="FFFFFF"/>
                </a:solidFill>
                <a:hlinkClick r:id="rId3"/>
              </a:rPr>
              <a:t>https</a:t>
            </a:r>
            <a:r>
              <a:rPr lang="en-US" sz="4000" dirty="0">
                <a:solidFill>
                  <a:srgbClr val="FFFFFF"/>
                </a:solidFill>
                <a:hlinkClick r:id="rId3"/>
              </a:rPr>
              <a:t>://youtu.be/</a:t>
            </a:r>
            <a:r>
              <a:rPr lang="en-US" sz="4000" dirty="0" smtClean="0">
                <a:solidFill>
                  <a:srgbClr val="FFFFFF"/>
                </a:solidFill>
                <a:hlinkClick r:id="rId3"/>
              </a:rPr>
              <a:t>9Q7Vr3yQYWQ</a:t>
            </a:r>
            <a:r>
              <a:rPr lang="en-US" dirty="0" smtClean="0">
                <a:solidFill>
                  <a:srgbClr val="FFFFFF"/>
                </a:solidFill>
              </a:rPr>
              <a:t> </a:t>
            </a:r>
            <a:endParaRPr lang="en-US" dirty="0">
              <a:solidFill>
                <a:srgbClr val="FFFFFF"/>
              </a:solidFill>
            </a:endParaRPr>
          </a:p>
        </p:txBody>
      </p:sp>
      <p:sp>
        <p:nvSpPr>
          <p:cNvPr id="6" name="TextBox 5"/>
          <p:cNvSpPr txBox="1"/>
          <p:nvPr/>
        </p:nvSpPr>
        <p:spPr>
          <a:xfrm>
            <a:off x="4687555" y="5720617"/>
            <a:ext cx="2036134" cy="584776"/>
          </a:xfrm>
          <a:prstGeom prst="rect">
            <a:avLst/>
          </a:prstGeom>
          <a:noFill/>
        </p:spPr>
        <p:txBody>
          <a:bodyPr wrap="none" rtlCol="0">
            <a:spAutoFit/>
          </a:bodyPr>
          <a:lstStyle/>
          <a:p>
            <a:r>
              <a:rPr lang="en-US" sz="3200" b="1" dirty="0" smtClean="0">
                <a:solidFill>
                  <a:srgbClr val="FFFF00"/>
                </a:solidFill>
              </a:rPr>
              <a:t>@ </a:t>
            </a:r>
            <a:r>
              <a:rPr lang="en-US" sz="3200" b="1" dirty="0">
                <a:solidFill>
                  <a:srgbClr val="FFFF00"/>
                </a:solidFill>
              </a:rPr>
              <a:t>6</a:t>
            </a:r>
            <a:r>
              <a:rPr lang="en-US" sz="3200" b="1" dirty="0" smtClean="0">
                <a:solidFill>
                  <a:srgbClr val="FFFF00"/>
                </a:solidFill>
              </a:rPr>
              <a:t>:09 </a:t>
            </a:r>
            <a:r>
              <a:rPr lang="en-US" sz="3200" b="1" dirty="0" smtClean="0">
                <a:solidFill>
                  <a:srgbClr val="FFFF00"/>
                </a:solidFill>
                <a:sym typeface="Wingdings"/>
              </a:rPr>
              <a:t></a:t>
            </a:r>
            <a:endParaRPr lang="en-US" sz="3200" b="1" dirty="0">
              <a:solidFill>
                <a:srgbClr val="FFFF00"/>
              </a:solidFill>
            </a:endParaRPr>
          </a:p>
        </p:txBody>
      </p:sp>
    </p:spTree>
    <p:extLst>
      <p:ext uri="{BB962C8B-B14F-4D97-AF65-F5344CB8AC3E}">
        <p14:creationId xmlns:p14="http://schemas.microsoft.com/office/powerpoint/2010/main" val="73082385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smtClean="0">
                <a:solidFill>
                  <a:srgbClr val="FFFFFF"/>
                </a:solidFill>
              </a:rPr>
              <a:t>3</a:t>
            </a:r>
            <a:r>
              <a:rPr lang="en-US" sz="4400" b="1" dirty="0" smtClean="0">
                <a:solidFill>
                  <a:srgbClr val="FF0000"/>
                </a:solidFill>
              </a:rPr>
              <a:t>:</a:t>
            </a:r>
            <a:r>
              <a:rPr lang="en-US" sz="4400" b="1" dirty="0" smtClean="0">
                <a:solidFill>
                  <a:srgbClr val="FFFFFF"/>
                </a:solidFill>
              </a:rPr>
              <a:t> Content Cases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3732074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24924"/>
          </a:xfrm>
        </p:spPr>
        <p:txBody>
          <a:bodyPr>
            <a:normAutofit fontScale="90000"/>
          </a:bodyPr>
          <a:lstStyle/>
          <a:p>
            <a:r>
              <a:rPr lang="en-US" b="1" i="1" dirty="0" smtClean="0">
                <a:solidFill>
                  <a:srgbClr val="FFFF00"/>
                </a:solidFill>
              </a:rPr>
              <a:t>Re C.F.R.B. </a:t>
            </a:r>
            <a:r>
              <a:rPr lang="en-US" dirty="0" smtClean="0">
                <a:solidFill>
                  <a:schemeClr val="bg1"/>
                </a:solidFill>
              </a:rPr>
              <a:t>[1973] 3 O.R. 819 (Ont. CA)</a:t>
            </a:r>
            <a:endParaRPr lang="en-US" dirty="0">
              <a:solidFill>
                <a:schemeClr val="bg1"/>
              </a:solidFill>
            </a:endParaRPr>
          </a:p>
        </p:txBody>
      </p:sp>
      <p:sp>
        <p:nvSpPr>
          <p:cNvPr id="3" name="Content Placeholder 2"/>
          <p:cNvSpPr>
            <a:spLocks noGrp="1"/>
          </p:cNvSpPr>
          <p:nvPr>
            <p:ph sz="quarter" idx="10"/>
          </p:nvPr>
        </p:nvSpPr>
        <p:spPr>
          <a:xfrm>
            <a:off x="457200" y="824925"/>
            <a:ext cx="8686800" cy="5512588"/>
          </a:xfrm>
        </p:spPr>
        <p:txBody>
          <a:bodyPr>
            <a:normAutofit/>
          </a:bodyPr>
          <a:lstStyle/>
          <a:p>
            <a:pPr marL="0" indent="0">
              <a:buNone/>
            </a:pPr>
            <a:r>
              <a:rPr lang="en-US" dirty="0" smtClean="0">
                <a:solidFill>
                  <a:srgbClr val="FFFF00"/>
                </a:solidFill>
              </a:rPr>
              <a:t>Issue was Broadcasting Act prohibition of partisan comment on the day of and the day before a provincial election:</a:t>
            </a:r>
          </a:p>
          <a:p>
            <a:pPr marL="0" indent="0">
              <a:buNone/>
            </a:pPr>
            <a:r>
              <a:rPr lang="en-US" dirty="0" smtClean="0">
                <a:solidFill>
                  <a:srgbClr val="CCFFCC"/>
                </a:solidFill>
              </a:rPr>
              <a:t>Kelly, J.A.</a:t>
            </a:r>
            <a:r>
              <a:rPr lang="en-US" dirty="0" smtClean="0">
                <a:solidFill>
                  <a:srgbClr val="FFFFFF"/>
                </a:solidFill>
              </a:rPr>
              <a:t>: </a:t>
            </a:r>
            <a:r>
              <a:rPr lang="en-US" i="1" dirty="0" smtClean="0">
                <a:solidFill>
                  <a:srgbClr val="FFFFFF"/>
                </a:solidFill>
              </a:rPr>
              <a:t>“</a:t>
            </a:r>
            <a:r>
              <a:rPr lang="en-CA" i="1" dirty="0">
                <a:solidFill>
                  <a:srgbClr val="FFFF00"/>
                </a:solidFill>
              </a:rPr>
              <a:t>Even if it be assumed that the decision in the Radio Reference case was intended to declare only the carrier system to be exclusively a subject for the legislative jurisdiction of Parliament</a:t>
            </a:r>
            <a:r>
              <a:rPr lang="en-CA" i="1" dirty="0">
                <a:solidFill>
                  <a:srgbClr val="FFFFFF"/>
                </a:solidFill>
              </a:rPr>
              <a:t>, then the decision </a:t>
            </a:r>
            <a:r>
              <a:rPr lang="en-CA" i="1" dirty="0">
                <a:solidFill>
                  <a:srgbClr val="FF0000"/>
                </a:solidFill>
              </a:rPr>
              <a:t>in that case at best is silent as to the right of Parliament to control and regulate the intellectual content of the material disseminated </a:t>
            </a:r>
            <a:r>
              <a:rPr lang="en-CA" i="1" dirty="0">
                <a:solidFill>
                  <a:srgbClr val="FFFFFF"/>
                </a:solidFill>
              </a:rPr>
              <a:t>by the operation of the carrier system. Since there is no binding precedent holding that the control and regulation of the intellectual content is beyond the competence of Parliament, it would </a:t>
            </a:r>
            <a:r>
              <a:rPr lang="en-CA" i="1" dirty="0">
                <a:solidFill>
                  <a:srgbClr val="FFFF00"/>
                </a:solidFill>
              </a:rPr>
              <a:t>be </a:t>
            </a:r>
            <a:r>
              <a:rPr lang="en-CA" i="1" dirty="0">
                <a:solidFill>
                  <a:srgbClr val="FF0000"/>
                </a:solidFill>
              </a:rPr>
              <a:t>flying in the face of all practical considerations and logic</a:t>
            </a:r>
            <a:r>
              <a:rPr lang="en-CA" i="1" dirty="0">
                <a:solidFill>
                  <a:srgbClr val="FFFF00"/>
                </a:solidFill>
              </a:rPr>
              <a:t> to charge Parliament with the responsibility for the regulation and control of the carrier system and to deny it the right to exercise legislative control over what is the only reason for the existence of the carrier system, i.e., the transmission and reception of intellectual </a:t>
            </a:r>
            <a:r>
              <a:rPr lang="en-CA" i="1" dirty="0" smtClean="0">
                <a:solidFill>
                  <a:srgbClr val="FFFF00"/>
                </a:solidFill>
              </a:rPr>
              <a:t>material</a:t>
            </a:r>
            <a:r>
              <a:rPr lang="mr-IN" i="1" dirty="0" smtClean="0">
                <a:solidFill>
                  <a:srgbClr val="FFFFFF"/>
                </a:solidFill>
              </a:rPr>
              <a:t>…</a:t>
            </a:r>
            <a:r>
              <a:rPr lang="en-CA" i="1" dirty="0" smtClean="0">
                <a:solidFill>
                  <a:srgbClr val="FFFFFF"/>
                </a:solidFill>
              </a:rPr>
              <a:t>”</a:t>
            </a:r>
            <a:endParaRPr lang="en-CA" i="1" dirty="0">
              <a:solidFill>
                <a:srgbClr val="FFFFFF"/>
              </a:solidFill>
            </a:endParaRPr>
          </a:p>
          <a:p>
            <a:pPr marL="0" indent="0">
              <a:buNone/>
            </a:pPr>
            <a:endParaRPr lang="en-US" dirty="0"/>
          </a:p>
        </p:txBody>
      </p:sp>
    </p:spTree>
    <p:extLst>
      <p:ext uri="{BB962C8B-B14F-4D97-AF65-F5344CB8AC3E}">
        <p14:creationId xmlns:p14="http://schemas.microsoft.com/office/powerpoint/2010/main" val="42486448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7301"/>
          </a:xfrm>
        </p:spPr>
        <p:txBody>
          <a:bodyPr>
            <a:normAutofit/>
          </a:bodyPr>
          <a:lstStyle/>
          <a:p>
            <a:r>
              <a:rPr lang="en-US" sz="4400" b="1" dirty="0" smtClean="0">
                <a:solidFill>
                  <a:srgbClr val="FFFF00"/>
                </a:solidFill>
              </a:rPr>
              <a:t>Therefor</a:t>
            </a:r>
            <a:r>
              <a:rPr lang="mr-IN" sz="4400" b="1" dirty="0" smtClean="0">
                <a:solidFill>
                  <a:srgbClr val="FFFF00"/>
                </a:solidFill>
              </a:rPr>
              <a:t>…</a:t>
            </a:r>
            <a:endParaRPr lang="en-US" sz="4400" b="1" dirty="0">
              <a:solidFill>
                <a:srgbClr val="FFFF00"/>
              </a:solidFill>
            </a:endParaRPr>
          </a:p>
        </p:txBody>
      </p:sp>
      <p:sp>
        <p:nvSpPr>
          <p:cNvPr id="3" name="Content Placeholder 2"/>
          <p:cNvSpPr>
            <a:spLocks noGrp="1"/>
          </p:cNvSpPr>
          <p:nvPr>
            <p:ph sz="quarter" idx="10"/>
          </p:nvPr>
        </p:nvSpPr>
        <p:spPr>
          <a:xfrm>
            <a:off x="327331" y="877301"/>
            <a:ext cx="8816669" cy="5329272"/>
          </a:xfrm>
        </p:spPr>
        <p:txBody>
          <a:bodyPr>
            <a:normAutofit fontScale="92500"/>
          </a:bodyPr>
          <a:lstStyle/>
          <a:p>
            <a:pPr marL="0" indent="0">
              <a:lnSpc>
                <a:spcPct val="90000"/>
              </a:lnSpc>
              <a:buNone/>
            </a:pPr>
            <a:r>
              <a:rPr lang="en-CA" sz="3600" i="1" dirty="0" smtClean="0">
                <a:solidFill>
                  <a:srgbClr val="FFFFFF"/>
                </a:solidFill>
              </a:rPr>
              <a:t>“I </a:t>
            </a:r>
            <a:r>
              <a:rPr lang="en-CA" sz="3600" i="1" dirty="0">
                <a:solidFill>
                  <a:srgbClr val="FFFFFF"/>
                </a:solidFill>
              </a:rPr>
              <a:t>am of the opinion that the </a:t>
            </a:r>
            <a:r>
              <a:rPr lang="en-CA" sz="3600" i="1" dirty="0">
                <a:solidFill>
                  <a:srgbClr val="FFFF00"/>
                </a:solidFill>
              </a:rPr>
              <a:t>exclusive </a:t>
            </a:r>
            <a:r>
              <a:rPr lang="en-CA" sz="3600" i="1" dirty="0" smtClean="0">
                <a:solidFill>
                  <a:srgbClr val="FFFF00"/>
                </a:solidFill>
              </a:rPr>
              <a:t>legislative </a:t>
            </a:r>
            <a:r>
              <a:rPr lang="en-CA" sz="3600" i="1" dirty="0">
                <a:solidFill>
                  <a:srgbClr val="FFFF00"/>
                </a:solidFill>
              </a:rPr>
              <a:t>authority of Parliament with respect to radio communication extends to the control and regulation of the intellectual content of radio communication</a:t>
            </a:r>
            <a:r>
              <a:rPr lang="en-CA" sz="3600" i="1" dirty="0">
                <a:solidFill>
                  <a:srgbClr val="FFFFFF"/>
                </a:solidFill>
              </a:rPr>
              <a:t>. If the Broadcasting Act comes within the </a:t>
            </a:r>
            <a:r>
              <a:rPr lang="en-CA" sz="3600" i="1" dirty="0" smtClean="0">
                <a:solidFill>
                  <a:srgbClr val="FFFFFF"/>
                </a:solidFill>
              </a:rPr>
              <a:t>classes </a:t>
            </a:r>
            <a:r>
              <a:rPr lang="en-CA" sz="3600" i="1" dirty="0">
                <a:solidFill>
                  <a:srgbClr val="FFFFFF"/>
                </a:solidFill>
              </a:rPr>
              <a:t>of subjects assigned to Parliament, the scope of Parliament's powers is not affected by the fact that its enactments affect some of the classes of subjects reserved to the provincial Legislatures</a:t>
            </a:r>
            <a:r>
              <a:rPr lang="en-CA" sz="3600" i="1" dirty="0" smtClean="0">
                <a:solidFill>
                  <a:srgbClr val="FFFFFF"/>
                </a:solidFill>
              </a:rPr>
              <a:t>.”</a:t>
            </a:r>
            <a:endParaRPr lang="en-CA" sz="3600" i="1" dirty="0">
              <a:solidFill>
                <a:srgbClr val="FFFFFF"/>
              </a:solidFill>
            </a:endParaRPr>
          </a:p>
          <a:p>
            <a:pPr marL="0" indent="0">
              <a:buNone/>
            </a:pPr>
            <a:endParaRPr lang="en-US" dirty="0"/>
          </a:p>
        </p:txBody>
      </p:sp>
    </p:spTree>
    <p:extLst>
      <p:ext uri="{BB962C8B-B14F-4D97-AF65-F5344CB8AC3E}">
        <p14:creationId xmlns:p14="http://schemas.microsoft.com/office/powerpoint/2010/main" val="28992872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08" y="0"/>
            <a:ext cx="8422892" cy="1016000"/>
          </a:xfrm>
        </p:spPr>
        <p:txBody>
          <a:bodyPr/>
          <a:lstStyle/>
          <a:p>
            <a:r>
              <a:rPr lang="en-US" b="1" i="1" dirty="0" smtClean="0">
                <a:solidFill>
                  <a:srgbClr val="FFFF00"/>
                </a:solidFill>
              </a:rPr>
              <a:t>R. v. CKOY Ltd.</a:t>
            </a:r>
            <a:r>
              <a:rPr lang="en-US" i="1" dirty="0" smtClean="0">
                <a:solidFill>
                  <a:srgbClr val="FFFF00"/>
                </a:solidFill>
              </a:rPr>
              <a:t> </a:t>
            </a:r>
            <a:r>
              <a:rPr lang="en-US" dirty="0" smtClean="0">
                <a:solidFill>
                  <a:schemeClr val="bg1"/>
                </a:solidFill>
              </a:rPr>
              <a:t>[1979] 1 SCR 2</a:t>
            </a:r>
            <a:endParaRPr lang="en-US" dirty="0">
              <a:solidFill>
                <a:schemeClr val="bg1"/>
              </a:solidFill>
            </a:endParaRPr>
          </a:p>
        </p:txBody>
      </p:sp>
      <p:sp>
        <p:nvSpPr>
          <p:cNvPr id="3" name="Content Placeholder 2"/>
          <p:cNvSpPr>
            <a:spLocks noGrp="1"/>
          </p:cNvSpPr>
          <p:nvPr>
            <p:ph sz="quarter" idx="10"/>
          </p:nvPr>
        </p:nvSpPr>
        <p:spPr>
          <a:xfrm>
            <a:off x="263908" y="1015999"/>
            <a:ext cx="8880092" cy="5583394"/>
          </a:xfrm>
        </p:spPr>
        <p:txBody>
          <a:bodyPr>
            <a:normAutofit/>
          </a:bodyPr>
          <a:lstStyle/>
          <a:p>
            <a:pPr marL="0" indent="0">
              <a:buNone/>
            </a:pPr>
            <a:r>
              <a:rPr lang="en-US" sz="4300" dirty="0" smtClean="0">
                <a:solidFill>
                  <a:srgbClr val="FFFFFF"/>
                </a:solidFill>
              </a:rPr>
              <a:t>CKOY </a:t>
            </a:r>
            <a:r>
              <a:rPr lang="en-US" sz="4300" dirty="0" smtClean="0">
                <a:solidFill>
                  <a:srgbClr val="FFFF00"/>
                </a:solidFill>
              </a:rPr>
              <a:t>broadcast a telephone interview without the interviewee’s consent</a:t>
            </a:r>
            <a:r>
              <a:rPr lang="en-US" sz="4300" dirty="0" smtClean="0">
                <a:solidFill>
                  <a:srgbClr val="FFFFFF"/>
                </a:solidFill>
              </a:rPr>
              <a:t> contrary to a CRTC regulation prohibiting the  broadcast of such interviews. Remember </a:t>
            </a:r>
            <a:r>
              <a:rPr lang="en-US" sz="4300" dirty="0" smtClean="0">
                <a:solidFill>
                  <a:srgbClr val="FF0000"/>
                </a:solidFill>
              </a:rPr>
              <a:t>S. 3 </a:t>
            </a:r>
            <a:r>
              <a:rPr lang="en-US" sz="4300" dirty="0" smtClean="0">
                <a:solidFill>
                  <a:srgbClr val="FFFFFF"/>
                </a:solidFill>
              </a:rPr>
              <a:t>of the Broadcasting Act states that “the </a:t>
            </a:r>
            <a:r>
              <a:rPr lang="en-US" sz="4300" dirty="0" smtClean="0">
                <a:solidFill>
                  <a:srgbClr val="FFFF00"/>
                </a:solidFill>
              </a:rPr>
              <a:t>programming provided by each broadcaster should be of </a:t>
            </a:r>
            <a:r>
              <a:rPr lang="en-US" sz="4300" dirty="0" smtClean="0">
                <a:solidFill>
                  <a:srgbClr val="FF0000"/>
                </a:solidFill>
              </a:rPr>
              <a:t>high standard</a:t>
            </a:r>
            <a:r>
              <a:rPr lang="mr-IN" sz="4300" dirty="0" smtClean="0">
                <a:solidFill>
                  <a:srgbClr val="FFFFFF"/>
                </a:solidFill>
              </a:rPr>
              <a:t>…</a:t>
            </a:r>
            <a:r>
              <a:rPr lang="en-US" sz="4300" dirty="0" smtClean="0">
                <a:solidFill>
                  <a:srgbClr val="FFFFFF"/>
                </a:solidFill>
              </a:rPr>
              <a:t>”</a:t>
            </a:r>
          </a:p>
          <a:p>
            <a:pPr marL="0" indent="0">
              <a:buNone/>
            </a:pPr>
            <a:endParaRPr lang="en-US" dirty="0">
              <a:solidFill>
                <a:srgbClr val="FFFFFF"/>
              </a:solidFill>
            </a:endParaRPr>
          </a:p>
        </p:txBody>
      </p:sp>
    </p:spTree>
    <p:extLst>
      <p:ext uri="{BB962C8B-B14F-4D97-AF65-F5344CB8AC3E}">
        <p14:creationId xmlns:p14="http://schemas.microsoft.com/office/powerpoint/2010/main" val="34379643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88052" y="235693"/>
            <a:ext cx="8855948" cy="6272042"/>
          </a:xfrm>
        </p:spPr>
        <p:txBody>
          <a:bodyPr>
            <a:normAutofit lnSpcReduction="10000"/>
          </a:bodyPr>
          <a:lstStyle/>
          <a:p>
            <a:pPr marL="0" indent="0">
              <a:lnSpc>
                <a:spcPct val="90000"/>
              </a:lnSpc>
              <a:buNone/>
            </a:pPr>
            <a:r>
              <a:rPr lang="en-US" sz="3700" dirty="0">
                <a:solidFill>
                  <a:srgbClr val="FFFF00"/>
                </a:solidFill>
              </a:rPr>
              <a:t>Spence J.</a:t>
            </a:r>
            <a:r>
              <a:rPr lang="en-US" sz="3700" dirty="0">
                <a:solidFill>
                  <a:srgbClr val="FFFFFF"/>
                </a:solidFill>
              </a:rPr>
              <a:t>: </a:t>
            </a:r>
            <a:r>
              <a:rPr lang="en-US" sz="3700" i="1" dirty="0">
                <a:solidFill>
                  <a:srgbClr val="FFFFFF"/>
                </a:solidFill>
              </a:rPr>
              <a:t>“</a:t>
            </a:r>
            <a:r>
              <a:rPr lang="en-CA" sz="3700" i="1" dirty="0">
                <a:solidFill>
                  <a:srgbClr val="FFFF00"/>
                </a:solidFill>
              </a:rPr>
              <a:t>That “an undesirable broadcasting technique” may well affect the high standard of programming is, I think, self-evident</a:t>
            </a:r>
            <a:r>
              <a:rPr lang="en-CA" sz="3700" i="1" dirty="0">
                <a:solidFill>
                  <a:srgbClr val="FFFFFF"/>
                </a:solidFill>
              </a:rPr>
              <a:t>. I am in agreement with counsel for the respondent that the word “</a:t>
            </a:r>
            <a:r>
              <a:rPr lang="en-CA" sz="3700" i="1" dirty="0">
                <a:solidFill>
                  <a:srgbClr val="FF0000"/>
                </a:solidFill>
              </a:rPr>
              <a:t>programming</a:t>
            </a:r>
            <a:r>
              <a:rPr lang="en-CA" sz="3700" i="1" dirty="0">
                <a:solidFill>
                  <a:srgbClr val="FFFFFF"/>
                </a:solidFill>
              </a:rPr>
              <a:t>” </a:t>
            </a:r>
            <a:r>
              <a:rPr lang="en-CA" sz="3700" i="1" dirty="0">
                <a:solidFill>
                  <a:srgbClr val="CCFFCC"/>
                </a:solidFill>
              </a:rPr>
              <a:t>extends to more than the mere words which go out over the air but the total process of gathering, assembling and putting out the programmes </a:t>
            </a:r>
            <a:r>
              <a:rPr lang="en-CA" sz="3700" i="1" dirty="0">
                <a:solidFill>
                  <a:srgbClr val="FFFFFF"/>
                </a:solidFill>
              </a:rPr>
              <a:t>generally which is covered by the requirement of a high standard of programming.</a:t>
            </a:r>
            <a:r>
              <a:rPr lang="en-CA" sz="3700" i="1" dirty="0" smtClean="0">
                <a:solidFill>
                  <a:srgbClr val="FFFFFF"/>
                </a:solidFill>
              </a:rPr>
              <a:t>”</a:t>
            </a:r>
          </a:p>
          <a:p>
            <a:pPr marL="0" indent="0">
              <a:lnSpc>
                <a:spcPct val="90000"/>
              </a:lnSpc>
              <a:buNone/>
            </a:pPr>
            <a:r>
              <a:rPr lang="en-CA" sz="3700" dirty="0" smtClean="0">
                <a:solidFill>
                  <a:srgbClr val="FF0000"/>
                </a:solidFill>
              </a:rPr>
              <a:t>* </a:t>
            </a:r>
            <a:r>
              <a:rPr lang="en-CA" sz="3700" dirty="0" smtClean="0">
                <a:solidFill>
                  <a:srgbClr val="FFFF00"/>
                </a:solidFill>
              </a:rPr>
              <a:t>Note </a:t>
            </a:r>
            <a:r>
              <a:rPr lang="en-CA" sz="3700" dirty="0" err="1" smtClean="0">
                <a:solidFill>
                  <a:srgbClr val="FFFF00"/>
                </a:solidFill>
              </a:rPr>
              <a:t>Laskin</a:t>
            </a:r>
            <a:r>
              <a:rPr lang="en-CA" sz="3700" dirty="0" smtClean="0">
                <a:solidFill>
                  <a:srgbClr val="FFFF00"/>
                </a:solidFill>
              </a:rPr>
              <a:t>, C.J. dissenting</a:t>
            </a:r>
            <a:endParaRPr lang="en-CA" sz="3700" dirty="0">
              <a:solidFill>
                <a:srgbClr val="FFFF00"/>
              </a:solidFill>
            </a:endParaRPr>
          </a:p>
          <a:p>
            <a:pPr marL="0" indent="0">
              <a:buNone/>
            </a:pPr>
            <a:endParaRPr lang="en-US" dirty="0"/>
          </a:p>
        </p:txBody>
      </p:sp>
    </p:spTree>
    <p:extLst>
      <p:ext uri="{BB962C8B-B14F-4D97-AF65-F5344CB8AC3E}">
        <p14:creationId xmlns:p14="http://schemas.microsoft.com/office/powerpoint/2010/main" val="2137030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1322496"/>
          </a:xfrm>
        </p:spPr>
        <p:txBody>
          <a:bodyPr>
            <a:normAutofit fontScale="90000"/>
          </a:bodyPr>
          <a:lstStyle/>
          <a:p>
            <a:r>
              <a:rPr lang="en-US" b="1" i="1" dirty="0" smtClean="0">
                <a:solidFill>
                  <a:srgbClr val="FFFF00"/>
                </a:solidFill>
              </a:rPr>
              <a:t>Canada (CRTC) v. CTV Television Network Ltd. </a:t>
            </a:r>
            <a:r>
              <a:rPr lang="en-US" dirty="0" smtClean="0">
                <a:solidFill>
                  <a:schemeClr val="bg1"/>
                </a:solidFill>
              </a:rPr>
              <a:t>[1982] 1 SCR 530</a:t>
            </a:r>
            <a:endParaRPr lang="en-US" dirty="0">
              <a:solidFill>
                <a:schemeClr val="bg1"/>
              </a:solidFill>
            </a:endParaRPr>
          </a:p>
        </p:txBody>
      </p:sp>
      <p:sp>
        <p:nvSpPr>
          <p:cNvPr id="3" name="Content Placeholder 2"/>
          <p:cNvSpPr>
            <a:spLocks noGrp="1"/>
          </p:cNvSpPr>
          <p:nvPr>
            <p:ph sz="quarter" idx="10"/>
          </p:nvPr>
        </p:nvSpPr>
        <p:spPr>
          <a:xfrm>
            <a:off x="457199" y="1322498"/>
            <a:ext cx="8686801" cy="4609100"/>
          </a:xfrm>
        </p:spPr>
        <p:txBody>
          <a:bodyPr>
            <a:normAutofit/>
          </a:bodyPr>
          <a:lstStyle/>
          <a:p>
            <a:pPr marL="0" indent="0">
              <a:buNone/>
            </a:pPr>
            <a:r>
              <a:rPr lang="en-CA" sz="2900" dirty="0" smtClean="0">
                <a:solidFill>
                  <a:srgbClr val="FFFFFF"/>
                </a:solidFill>
              </a:rPr>
              <a:t>CTV </a:t>
            </a:r>
            <a:r>
              <a:rPr lang="en-CA" sz="2900" dirty="0">
                <a:solidFill>
                  <a:srgbClr val="FFFFFF"/>
                </a:solidFill>
              </a:rPr>
              <a:t>applied to the CRTC for the renewal of its broadcasting </a:t>
            </a:r>
            <a:r>
              <a:rPr lang="en-CA" sz="2900" dirty="0" smtClean="0">
                <a:solidFill>
                  <a:srgbClr val="FFFFFF"/>
                </a:solidFill>
              </a:rPr>
              <a:t>licence. CRTC </a:t>
            </a:r>
            <a:r>
              <a:rPr lang="en-CA" sz="2900" dirty="0">
                <a:solidFill>
                  <a:srgbClr val="FFFFFF"/>
                </a:solidFill>
              </a:rPr>
              <a:t>granted the licence on </a:t>
            </a:r>
            <a:r>
              <a:rPr lang="en-CA" sz="2900" dirty="0" smtClean="0">
                <a:solidFill>
                  <a:srgbClr val="FF0000"/>
                </a:solidFill>
              </a:rPr>
              <a:t>condition</a:t>
            </a:r>
            <a:r>
              <a:rPr lang="en-CA" sz="2900" dirty="0" smtClean="0">
                <a:solidFill>
                  <a:srgbClr val="FFFFFF"/>
                </a:solidFill>
              </a:rPr>
              <a:t> “</a:t>
            </a:r>
            <a:r>
              <a:rPr lang="en-CA" sz="2900" dirty="0" smtClean="0">
                <a:solidFill>
                  <a:srgbClr val="CCFFCC"/>
                </a:solidFill>
              </a:rPr>
              <a:t>that </a:t>
            </a:r>
            <a:r>
              <a:rPr lang="en-CA" sz="2900" dirty="0">
                <a:solidFill>
                  <a:srgbClr val="CCFFCC"/>
                </a:solidFill>
              </a:rPr>
              <a:t>26 hours of original new Canadian drama be presented during the 1980-81 broadcasting year</a:t>
            </a:r>
            <a:r>
              <a:rPr lang="en-CA" sz="2900" dirty="0">
                <a:solidFill>
                  <a:srgbClr val="FFFFFF"/>
                </a:solidFill>
              </a:rPr>
              <a:t>, and 39 hours of original new Canadian drama be presented during the 1981-82 season”. </a:t>
            </a:r>
          </a:p>
          <a:p>
            <a:pPr marL="0" indent="0">
              <a:buNone/>
            </a:pPr>
            <a:r>
              <a:rPr lang="en-CA" sz="2900" dirty="0" smtClean="0">
                <a:solidFill>
                  <a:srgbClr val="FFFF00"/>
                </a:solidFill>
              </a:rPr>
              <a:t>Fed. C.A. found the </a:t>
            </a:r>
            <a:r>
              <a:rPr lang="en-CA" sz="2900" dirty="0">
                <a:solidFill>
                  <a:srgbClr val="FFFF00"/>
                </a:solidFill>
              </a:rPr>
              <a:t>CRTC had jurisdiction </a:t>
            </a:r>
            <a:r>
              <a:rPr lang="en-CA" sz="2900" dirty="0">
                <a:solidFill>
                  <a:srgbClr val="FFFFFF"/>
                </a:solidFill>
              </a:rPr>
              <a:t>to impose the condition but </a:t>
            </a:r>
            <a:r>
              <a:rPr lang="en-CA" sz="2900" dirty="0">
                <a:solidFill>
                  <a:srgbClr val="FFFF00"/>
                </a:solidFill>
              </a:rPr>
              <a:t>set aside the CRTC’s decision because of a breach of natural justice </a:t>
            </a:r>
            <a:r>
              <a:rPr lang="en-CA" sz="2900" dirty="0">
                <a:solidFill>
                  <a:srgbClr val="CCFFCC"/>
                </a:solidFill>
              </a:rPr>
              <a:t>since CTV </a:t>
            </a:r>
            <a:r>
              <a:rPr lang="en-CA" sz="2900" dirty="0" smtClean="0">
                <a:solidFill>
                  <a:srgbClr val="CCFFCC"/>
                </a:solidFill>
              </a:rPr>
              <a:t>was not provided details at the hearing of </a:t>
            </a:r>
            <a:r>
              <a:rPr lang="en-CA" sz="2900" dirty="0">
                <a:solidFill>
                  <a:srgbClr val="CCFFCC"/>
                </a:solidFill>
              </a:rPr>
              <a:t>the particular condition being </a:t>
            </a:r>
            <a:r>
              <a:rPr lang="en-CA" sz="2900" dirty="0" smtClean="0">
                <a:solidFill>
                  <a:srgbClr val="CCFFCC"/>
                </a:solidFill>
              </a:rPr>
              <a:t>considered</a:t>
            </a:r>
            <a:r>
              <a:rPr lang="en-CA" sz="2900" dirty="0" smtClean="0">
                <a:solidFill>
                  <a:srgbClr val="FFFFFF"/>
                </a:solidFill>
              </a:rPr>
              <a:t>. </a:t>
            </a:r>
            <a:endParaRPr lang="en-US" sz="2900" dirty="0">
              <a:solidFill>
                <a:srgbClr val="FFFFFF"/>
              </a:solidFill>
            </a:endParaRPr>
          </a:p>
        </p:txBody>
      </p:sp>
    </p:spTree>
    <p:extLst>
      <p:ext uri="{BB962C8B-B14F-4D97-AF65-F5344CB8AC3E}">
        <p14:creationId xmlns:p14="http://schemas.microsoft.com/office/powerpoint/2010/main" val="3277683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35679" y="196411"/>
            <a:ext cx="8908321" cy="6285136"/>
          </a:xfrm>
        </p:spPr>
        <p:txBody>
          <a:bodyPr>
            <a:normAutofit fontScale="92500" lnSpcReduction="20000"/>
          </a:bodyPr>
          <a:lstStyle/>
          <a:p>
            <a:pPr marL="0" indent="0">
              <a:lnSpc>
                <a:spcPct val="100000"/>
              </a:lnSpc>
              <a:buNone/>
            </a:pPr>
            <a:r>
              <a:rPr lang="en-CA" sz="2600" dirty="0" err="1">
                <a:solidFill>
                  <a:srgbClr val="FFFF00"/>
                </a:solidFill>
              </a:rPr>
              <a:t>Laskin</a:t>
            </a:r>
            <a:r>
              <a:rPr lang="en-CA" sz="2600" dirty="0">
                <a:solidFill>
                  <a:srgbClr val="FFFF00"/>
                </a:solidFill>
              </a:rPr>
              <a:t>, C.J</a:t>
            </a:r>
            <a:r>
              <a:rPr lang="en-CA" sz="2600" dirty="0" smtClean="0">
                <a:solidFill>
                  <a:srgbClr val="FFFF00"/>
                </a:solidFill>
              </a:rPr>
              <a:t>.</a:t>
            </a:r>
            <a:r>
              <a:rPr lang="en-CA" sz="2600" dirty="0" smtClean="0">
                <a:solidFill>
                  <a:srgbClr val="FFFFFF"/>
                </a:solidFill>
              </a:rPr>
              <a:t>: </a:t>
            </a:r>
            <a:r>
              <a:rPr lang="en-CA" sz="2600" i="1" dirty="0" smtClean="0">
                <a:solidFill>
                  <a:srgbClr val="FFFFFF"/>
                </a:solidFill>
              </a:rPr>
              <a:t>“</a:t>
            </a:r>
            <a:r>
              <a:rPr lang="en-CA" sz="2600" i="1" dirty="0">
                <a:solidFill>
                  <a:srgbClr val="FFFF00"/>
                </a:solidFill>
              </a:rPr>
              <a:t>I do not see therefore how CTV can </a:t>
            </a:r>
            <a:r>
              <a:rPr lang="en-CA" sz="2600" i="1" dirty="0" smtClean="0">
                <a:solidFill>
                  <a:srgbClr val="FFFF00"/>
                </a:solidFill>
              </a:rPr>
              <a:t>assert</a:t>
            </a:r>
            <a:r>
              <a:rPr lang="mr-IN" sz="2600" i="1" dirty="0" smtClean="0">
                <a:solidFill>
                  <a:srgbClr val="FFFF00"/>
                </a:solidFill>
              </a:rPr>
              <a:t>…</a:t>
            </a:r>
            <a:r>
              <a:rPr lang="en-CA" sz="2600" i="1" dirty="0" smtClean="0">
                <a:solidFill>
                  <a:srgbClr val="FFFF00"/>
                </a:solidFill>
              </a:rPr>
              <a:t>a </a:t>
            </a:r>
            <a:r>
              <a:rPr lang="en-CA" sz="2600" i="1" dirty="0">
                <a:solidFill>
                  <a:srgbClr val="FFFF00"/>
                </a:solidFill>
              </a:rPr>
              <a:t>failure of natural justice in the specification of the particular condition </a:t>
            </a:r>
            <a:r>
              <a:rPr lang="en-CA" sz="2600" i="1" dirty="0">
                <a:solidFill>
                  <a:srgbClr val="FFFFFF"/>
                </a:solidFill>
              </a:rPr>
              <a:t>that was in fact included as a term of licence renewal. </a:t>
            </a:r>
            <a:r>
              <a:rPr lang="en-CA" sz="2600" i="1" dirty="0">
                <a:solidFill>
                  <a:srgbClr val="FFFF00"/>
                </a:solidFill>
              </a:rPr>
              <a:t>This is not a case where CTV was being required to answer a criminal or penal charge </a:t>
            </a:r>
            <a:r>
              <a:rPr lang="en-CA" sz="2600" i="1" dirty="0">
                <a:solidFill>
                  <a:srgbClr val="FFFFFF"/>
                </a:solidFill>
              </a:rPr>
              <a:t>or where some property right was in </a:t>
            </a:r>
            <a:r>
              <a:rPr lang="en-CA" sz="2600" i="1" dirty="0" smtClean="0">
                <a:solidFill>
                  <a:srgbClr val="FFFFFF"/>
                </a:solidFill>
              </a:rPr>
              <a:t>jeopardy</a:t>
            </a:r>
            <a:r>
              <a:rPr lang="mr-IN" sz="2600" i="1" dirty="0" smtClean="0">
                <a:solidFill>
                  <a:srgbClr val="FFFFFF"/>
                </a:solidFill>
              </a:rPr>
              <a:t>…</a:t>
            </a:r>
            <a:r>
              <a:rPr lang="en-CA" sz="2600" i="1" dirty="0" smtClean="0">
                <a:solidFill>
                  <a:srgbClr val="FFFF00"/>
                </a:solidFill>
              </a:rPr>
              <a:t>The </a:t>
            </a:r>
            <a:r>
              <a:rPr lang="en-CA" sz="2600" i="1" dirty="0">
                <a:solidFill>
                  <a:srgbClr val="FFFF00"/>
                </a:solidFill>
              </a:rPr>
              <a:t>line is too narrow between notice that increased Canadian drama offerings would be discussed (such notice having been amply given) and notice of what in particular would be required in that respect as a condition of licence renewal</a:t>
            </a:r>
            <a:r>
              <a:rPr lang="en-CA" sz="2600" i="1" dirty="0">
                <a:solidFill>
                  <a:srgbClr val="FFFFFF"/>
                </a:solidFill>
              </a:rPr>
              <a:t>. Even if such a line could properly be drawn, I do not think that there is a duty on CRTC to give an advance indication of its probable decision in the particularity stated by the Federal Court of Appeal</a:t>
            </a:r>
            <a:r>
              <a:rPr lang="en-CA" sz="2600" i="1" dirty="0">
                <a:solidFill>
                  <a:srgbClr val="FF0000"/>
                </a:solidFill>
              </a:rPr>
              <a:t>. An applicant seeking a statutory privilege has no right to know in advance of a probable decision unless the statute commands it or the administering tribunal wishes to disclose it</a:t>
            </a:r>
            <a:r>
              <a:rPr lang="en-CA" sz="2600" i="1" dirty="0">
                <a:solidFill>
                  <a:srgbClr val="FFFFFF"/>
                </a:solidFill>
              </a:rPr>
              <a:t>. It cannot be said that CTV was being misled here or had not the slightest reason to apprehend the likelihood of a condition such as that attached here to the licence renewal. </a:t>
            </a:r>
            <a:r>
              <a:rPr lang="en-CA" sz="2600" i="1" dirty="0">
                <a:solidFill>
                  <a:srgbClr val="CCFFCC"/>
                </a:solidFill>
              </a:rPr>
              <a:t>Conditions had been attached before, although not relating to </a:t>
            </a:r>
            <a:r>
              <a:rPr lang="en-CA" sz="2600" i="1" dirty="0" smtClean="0">
                <a:solidFill>
                  <a:srgbClr val="CCFFCC"/>
                </a:solidFill>
              </a:rPr>
              <a:t>content</a:t>
            </a:r>
            <a:r>
              <a:rPr lang="en-CA" sz="2600" i="1" dirty="0" smtClean="0">
                <a:solidFill>
                  <a:srgbClr val="FFFFFF"/>
                </a:solidFill>
              </a:rPr>
              <a:t>...”</a:t>
            </a:r>
            <a:r>
              <a:rPr lang="en-CA" sz="2600" i="1" dirty="0"/>
              <a:t> </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11099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6 at 2.58.3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7" r="-673"/>
          <a:stretch/>
        </p:blipFill>
        <p:spPr>
          <a:xfrm>
            <a:off x="2658532" y="220663"/>
            <a:ext cx="3843867" cy="5672137"/>
          </a:xfrm>
        </p:spPr>
      </p:pic>
    </p:spTree>
    <p:extLst>
      <p:ext uri="{BB962C8B-B14F-4D97-AF65-F5344CB8AC3E}">
        <p14:creationId xmlns:p14="http://schemas.microsoft.com/office/powerpoint/2010/main" val="2148204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99" y="1"/>
            <a:ext cx="8947601" cy="838018"/>
          </a:xfrm>
        </p:spPr>
        <p:txBody>
          <a:bodyPr>
            <a:normAutofit fontScale="90000"/>
          </a:bodyPr>
          <a:lstStyle/>
          <a:p>
            <a:r>
              <a:rPr lang="en-CA" dirty="0" smtClean="0"/>
              <a:t/>
            </a:r>
            <a:br>
              <a:rPr lang="en-CA" dirty="0" smtClean="0"/>
            </a:br>
            <a:r>
              <a:rPr lang="en-CA" sz="2700" b="1" i="1" dirty="0" err="1" smtClean="0">
                <a:solidFill>
                  <a:srgbClr val="FFFF00"/>
                </a:solidFill>
              </a:rPr>
              <a:t>Genex</a:t>
            </a:r>
            <a:r>
              <a:rPr lang="en-CA" sz="2700" b="1" i="1" dirty="0" smtClean="0">
                <a:solidFill>
                  <a:srgbClr val="FFFF00"/>
                </a:solidFill>
              </a:rPr>
              <a:t> </a:t>
            </a:r>
            <a:r>
              <a:rPr lang="en-CA" sz="2700" b="1" i="1" dirty="0">
                <a:solidFill>
                  <a:srgbClr val="FFFF00"/>
                </a:solidFill>
              </a:rPr>
              <a:t>Communications Inc. v. Canada (</a:t>
            </a:r>
            <a:r>
              <a:rPr lang="en-CA" sz="2700" b="1" i="1" dirty="0" smtClean="0">
                <a:solidFill>
                  <a:srgbClr val="FFFF00"/>
                </a:solidFill>
              </a:rPr>
              <a:t>AG) </a:t>
            </a:r>
            <a:r>
              <a:rPr lang="en-CA" sz="2700" dirty="0">
                <a:solidFill>
                  <a:schemeClr val="bg1"/>
                </a:solidFill>
              </a:rPr>
              <a:t>2005 FCA 283</a:t>
            </a:r>
            <a:br>
              <a:rPr lang="en-CA" sz="2700" dirty="0">
                <a:solidFill>
                  <a:schemeClr val="bg1"/>
                </a:solidFill>
              </a:rPr>
            </a:br>
            <a:endParaRPr lang="en-US" sz="2700" dirty="0">
              <a:solidFill>
                <a:schemeClr val="bg1"/>
              </a:solidFill>
            </a:endParaRPr>
          </a:p>
        </p:txBody>
      </p:sp>
      <p:sp>
        <p:nvSpPr>
          <p:cNvPr id="3" name="Content Placeholder 2"/>
          <p:cNvSpPr>
            <a:spLocks noGrp="1"/>
          </p:cNvSpPr>
          <p:nvPr>
            <p:ph sz="quarter" idx="10"/>
          </p:nvPr>
        </p:nvSpPr>
        <p:spPr>
          <a:xfrm>
            <a:off x="196399" y="838019"/>
            <a:ext cx="8947601" cy="5551869"/>
          </a:xfrm>
        </p:spPr>
        <p:txBody>
          <a:bodyPr>
            <a:normAutofit lnSpcReduction="10000"/>
          </a:bodyPr>
          <a:lstStyle/>
          <a:p>
            <a:pPr marL="0" indent="0">
              <a:lnSpc>
                <a:spcPct val="90000"/>
              </a:lnSpc>
              <a:buNone/>
            </a:pPr>
            <a:r>
              <a:rPr lang="en-CA" dirty="0">
                <a:solidFill>
                  <a:srgbClr val="FFFFFF"/>
                </a:solidFill>
              </a:rPr>
              <a:t>A</a:t>
            </a:r>
            <a:r>
              <a:rPr lang="en-CA" dirty="0" smtClean="0">
                <a:solidFill>
                  <a:srgbClr val="FFFFFF"/>
                </a:solidFill>
              </a:rPr>
              <a:t>ppeal </a:t>
            </a:r>
            <a:r>
              <a:rPr lang="en-CA" dirty="0">
                <a:solidFill>
                  <a:srgbClr val="FFFFFF"/>
                </a:solidFill>
              </a:rPr>
              <a:t>from a </a:t>
            </a:r>
            <a:r>
              <a:rPr lang="en-CA" dirty="0">
                <a:solidFill>
                  <a:srgbClr val="FFFF00"/>
                </a:solidFill>
              </a:rPr>
              <a:t>decision of the </a:t>
            </a:r>
            <a:r>
              <a:rPr lang="en-CA" dirty="0" smtClean="0">
                <a:solidFill>
                  <a:srgbClr val="FFFF00"/>
                </a:solidFill>
              </a:rPr>
              <a:t>CRTC not </a:t>
            </a:r>
            <a:r>
              <a:rPr lang="en-CA" dirty="0">
                <a:solidFill>
                  <a:srgbClr val="FFFF00"/>
                </a:solidFill>
              </a:rPr>
              <a:t>to renew </a:t>
            </a:r>
            <a:r>
              <a:rPr lang="en-CA" dirty="0" smtClean="0">
                <a:solidFill>
                  <a:srgbClr val="FFFF00"/>
                </a:solidFill>
              </a:rPr>
              <a:t>the </a:t>
            </a:r>
            <a:r>
              <a:rPr lang="en-CA" dirty="0">
                <a:solidFill>
                  <a:srgbClr val="FFFF00"/>
                </a:solidFill>
              </a:rPr>
              <a:t>broadcasting licence</a:t>
            </a:r>
            <a:r>
              <a:rPr lang="en-CA" dirty="0">
                <a:solidFill>
                  <a:srgbClr val="FFFFFF"/>
                </a:solidFill>
              </a:rPr>
              <a:t> for a</a:t>
            </a:r>
            <a:r>
              <a:rPr lang="en-CA" dirty="0" smtClean="0">
                <a:solidFill>
                  <a:srgbClr val="FFFFFF"/>
                </a:solidFill>
              </a:rPr>
              <a:t> </a:t>
            </a:r>
            <a:r>
              <a:rPr lang="en-CA" dirty="0">
                <a:solidFill>
                  <a:srgbClr val="FFFFFF"/>
                </a:solidFill>
              </a:rPr>
              <a:t>French-language commercial radio station CHOI-</a:t>
            </a:r>
            <a:r>
              <a:rPr lang="en-CA" dirty="0" smtClean="0">
                <a:solidFill>
                  <a:srgbClr val="FFFFFF"/>
                </a:solidFill>
              </a:rPr>
              <a:t>FM. </a:t>
            </a:r>
            <a:r>
              <a:rPr lang="en-CA" dirty="0">
                <a:solidFill>
                  <a:srgbClr val="FFFFFF"/>
                </a:solidFill>
              </a:rPr>
              <a:t>In February 1997, </a:t>
            </a:r>
            <a:r>
              <a:rPr lang="en-CA" dirty="0" smtClean="0">
                <a:solidFill>
                  <a:srgbClr val="FFFFFF"/>
                </a:solidFill>
              </a:rPr>
              <a:t>CHOI </a:t>
            </a:r>
            <a:r>
              <a:rPr lang="en-CA" dirty="0">
                <a:solidFill>
                  <a:srgbClr val="FFFFFF"/>
                </a:solidFill>
              </a:rPr>
              <a:t>was awarded </a:t>
            </a:r>
            <a:r>
              <a:rPr lang="en-CA" dirty="0" smtClean="0">
                <a:solidFill>
                  <a:srgbClr val="FFFFFF"/>
                </a:solidFill>
              </a:rPr>
              <a:t>a licence </a:t>
            </a:r>
            <a:r>
              <a:rPr lang="en-CA" dirty="0">
                <a:solidFill>
                  <a:srgbClr val="FFFFFF"/>
                </a:solidFill>
              </a:rPr>
              <a:t>on FM frequency </a:t>
            </a:r>
            <a:r>
              <a:rPr lang="en-CA" dirty="0" smtClean="0">
                <a:solidFill>
                  <a:srgbClr val="FFFFFF"/>
                </a:solidFill>
              </a:rPr>
              <a:t>98.1</a:t>
            </a:r>
            <a:r>
              <a:rPr lang="en-CA" dirty="0">
                <a:solidFill>
                  <a:srgbClr val="FFFFFF"/>
                </a:solidFill>
              </a:rPr>
              <a:t> </a:t>
            </a:r>
            <a:r>
              <a:rPr lang="en-CA" dirty="0" smtClean="0">
                <a:solidFill>
                  <a:srgbClr val="FFFFFF"/>
                </a:solidFill>
              </a:rPr>
              <a:t>expiring </a:t>
            </a:r>
            <a:r>
              <a:rPr lang="en-CA" dirty="0">
                <a:solidFill>
                  <a:srgbClr val="FFFFFF"/>
                </a:solidFill>
              </a:rPr>
              <a:t>on August 31, </a:t>
            </a:r>
            <a:r>
              <a:rPr lang="en-CA" dirty="0" smtClean="0">
                <a:solidFill>
                  <a:srgbClr val="FFFFFF"/>
                </a:solidFill>
              </a:rPr>
              <a:t>2002. </a:t>
            </a:r>
            <a:r>
              <a:rPr lang="en-CA" dirty="0">
                <a:solidFill>
                  <a:srgbClr val="FFFFFF"/>
                </a:solidFill>
              </a:rPr>
              <a:t>That licence was subject to conditions, including compliance with guidelines on non-sexist representation of individuals. </a:t>
            </a:r>
            <a:r>
              <a:rPr lang="en-CA" dirty="0" smtClean="0">
                <a:solidFill>
                  <a:srgbClr val="FFFFFF"/>
                </a:solidFill>
              </a:rPr>
              <a:t>CHOI’s operations resulted </a:t>
            </a:r>
            <a:r>
              <a:rPr lang="en-CA" dirty="0">
                <a:solidFill>
                  <a:srgbClr val="FFFFFF"/>
                </a:solidFill>
              </a:rPr>
              <a:t>in numerous </a:t>
            </a:r>
            <a:r>
              <a:rPr lang="en-CA" dirty="0">
                <a:solidFill>
                  <a:srgbClr val="FFFF00"/>
                </a:solidFill>
              </a:rPr>
              <a:t>public complaints that offensive, sexist, aggressive, discriminatory and degrading comments were made on </a:t>
            </a:r>
            <a:r>
              <a:rPr lang="en-CA" dirty="0" smtClean="0">
                <a:solidFill>
                  <a:srgbClr val="FFFF00"/>
                </a:solidFill>
              </a:rPr>
              <a:t>air</a:t>
            </a:r>
            <a:r>
              <a:rPr lang="en-CA" dirty="0" smtClean="0">
                <a:solidFill>
                  <a:srgbClr val="FFFFFF"/>
                </a:solidFill>
              </a:rPr>
              <a:t>. </a:t>
            </a:r>
            <a:r>
              <a:rPr lang="en-CA" dirty="0">
                <a:solidFill>
                  <a:srgbClr val="FFFFFF"/>
                </a:solidFill>
              </a:rPr>
              <a:t>In </a:t>
            </a:r>
            <a:r>
              <a:rPr lang="en-CA" dirty="0" smtClean="0">
                <a:solidFill>
                  <a:srgbClr val="FFFFFF"/>
                </a:solidFill>
              </a:rPr>
              <a:t>2002</a:t>
            </a:r>
            <a:r>
              <a:rPr lang="en-CA" dirty="0">
                <a:solidFill>
                  <a:srgbClr val="FFFFFF"/>
                </a:solidFill>
              </a:rPr>
              <a:t> </a:t>
            </a:r>
            <a:r>
              <a:rPr lang="en-CA" dirty="0" smtClean="0">
                <a:solidFill>
                  <a:srgbClr val="FFFFFF"/>
                </a:solidFill>
              </a:rPr>
              <a:t>CHOI applied </a:t>
            </a:r>
            <a:r>
              <a:rPr lang="en-CA" dirty="0">
                <a:solidFill>
                  <a:srgbClr val="FFFFFF"/>
                </a:solidFill>
              </a:rPr>
              <a:t>for a </a:t>
            </a:r>
            <a:r>
              <a:rPr lang="en-CA" dirty="0" smtClean="0">
                <a:solidFill>
                  <a:srgbClr val="FFFFFF"/>
                </a:solidFill>
              </a:rPr>
              <a:t>licence renewal. The </a:t>
            </a:r>
            <a:r>
              <a:rPr lang="en-CA" dirty="0">
                <a:solidFill>
                  <a:srgbClr val="FFFFFF"/>
                </a:solidFill>
              </a:rPr>
              <a:t>CRTC held a public hearing </a:t>
            </a:r>
            <a:r>
              <a:rPr lang="en-CA" dirty="0" smtClean="0">
                <a:solidFill>
                  <a:srgbClr val="FFFFFF"/>
                </a:solidFill>
              </a:rPr>
              <a:t>and despite </a:t>
            </a:r>
            <a:r>
              <a:rPr lang="en-CA" dirty="0">
                <a:solidFill>
                  <a:srgbClr val="FFFFFF"/>
                </a:solidFill>
              </a:rPr>
              <a:t>serious </a:t>
            </a:r>
            <a:r>
              <a:rPr lang="en-CA" dirty="0" smtClean="0">
                <a:solidFill>
                  <a:srgbClr val="FFFFFF"/>
                </a:solidFill>
              </a:rPr>
              <a:t>reservations regarding </a:t>
            </a:r>
            <a:r>
              <a:rPr lang="en-CA" dirty="0" smtClean="0">
                <a:solidFill>
                  <a:srgbClr val="FF0000"/>
                </a:solidFill>
              </a:rPr>
              <a:t>“high standard” </a:t>
            </a:r>
            <a:r>
              <a:rPr lang="en-CA" dirty="0">
                <a:solidFill>
                  <a:srgbClr val="FF0000"/>
                </a:solidFill>
              </a:rPr>
              <a:t>programming</a:t>
            </a:r>
            <a:r>
              <a:rPr lang="en-CA" dirty="0">
                <a:solidFill>
                  <a:srgbClr val="FFFFFF"/>
                </a:solidFill>
              </a:rPr>
              <a:t>, </a:t>
            </a:r>
            <a:r>
              <a:rPr lang="en-CA" dirty="0" smtClean="0">
                <a:solidFill>
                  <a:srgbClr val="FFFFFF"/>
                </a:solidFill>
              </a:rPr>
              <a:t>the licence was renewed for 2 years under “special conditions” including that such </a:t>
            </a:r>
            <a:r>
              <a:rPr lang="en-CA" dirty="0">
                <a:solidFill>
                  <a:srgbClr val="FFFFFF"/>
                </a:solidFill>
              </a:rPr>
              <a:t>condition was that </a:t>
            </a:r>
            <a:r>
              <a:rPr lang="en-CA" dirty="0" smtClean="0">
                <a:solidFill>
                  <a:srgbClr val="FFFFFF"/>
                </a:solidFill>
              </a:rPr>
              <a:t>CHOI comply </a:t>
            </a:r>
            <a:r>
              <a:rPr lang="en-CA" dirty="0">
                <a:solidFill>
                  <a:srgbClr val="FFFFFF"/>
                </a:solidFill>
              </a:rPr>
              <a:t>with a</a:t>
            </a:r>
            <a:r>
              <a:rPr lang="en-CA" dirty="0" smtClean="0">
                <a:solidFill>
                  <a:srgbClr val="FFFFFF"/>
                </a:solidFill>
              </a:rPr>
              <a:t> </a:t>
            </a:r>
            <a:r>
              <a:rPr lang="en-CA" dirty="0">
                <a:solidFill>
                  <a:srgbClr val="FFFFFF"/>
                </a:solidFill>
              </a:rPr>
              <a:t>Code of Ethics </a:t>
            </a:r>
            <a:r>
              <a:rPr lang="en-CA" dirty="0" smtClean="0">
                <a:solidFill>
                  <a:srgbClr val="FFFFFF"/>
                </a:solidFill>
              </a:rPr>
              <a:t>it  </a:t>
            </a:r>
            <a:r>
              <a:rPr lang="en-CA" dirty="0">
                <a:solidFill>
                  <a:srgbClr val="FFFFFF"/>
                </a:solidFill>
              </a:rPr>
              <a:t>proposed. </a:t>
            </a:r>
            <a:r>
              <a:rPr lang="en-CA" dirty="0" smtClean="0">
                <a:solidFill>
                  <a:srgbClr val="FFFFFF"/>
                </a:solidFill>
              </a:rPr>
              <a:t>After </a:t>
            </a:r>
            <a:r>
              <a:rPr lang="en-CA" dirty="0">
                <a:solidFill>
                  <a:srgbClr val="FFFFFF"/>
                </a:solidFill>
              </a:rPr>
              <a:t>the </a:t>
            </a:r>
            <a:r>
              <a:rPr lang="en-CA" dirty="0" smtClean="0">
                <a:solidFill>
                  <a:srgbClr val="FFFFFF"/>
                </a:solidFill>
              </a:rPr>
              <a:t>renewal</a:t>
            </a:r>
            <a:r>
              <a:rPr lang="en-CA" dirty="0" smtClean="0">
                <a:solidFill>
                  <a:srgbClr val="FFFF00"/>
                </a:solidFill>
              </a:rPr>
              <a:t>, </a:t>
            </a:r>
            <a:r>
              <a:rPr lang="en-CA" dirty="0">
                <a:solidFill>
                  <a:srgbClr val="FFFF00"/>
                </a:solidFill>
              </a:rPr>
              <a:t>new complaints about the spoken-word content by the station's </a:t>
            </a:r>
            <a:r>
              <a:rPr lang="en-CA" dirty="0" smtClean="0">
                <a:solidFill>
                  <a:srgbClr val="FFFF00"/>
                </a:solidFill>
              </a:rPr>
              <a:t>hosts </a:t>
            </a:r>
            <a:r>
              <a:rPr lang="en-CA" dirty="0">
                <a:solidFill>
                  <a:srgbClr val="FFFFFF"/>
                </a:solidFill>
              </a:rPr>
              <a:t>were </a:t>
            </a:r>
            <a:r>
              <a:rPr lang="en-CA" dirty="0" smtClean="0">
                <a:solidFill>
                  <a:srgbClr val="FFFFFF"/>
                </a:solidFill>
              </a:rPr>
              <a:t>made and were considered </a:t>
            </a:r>
            <a:r>
              <a:rPr lang="en-CA" dirty="0">
                <a:solidFill>
                  <a:srgbClr val="FFFFFF"/>
                </a:solidFill>
              </a:rPr>
              <a:t>at a</a:t>
            </a:r>
            <a:r>
              <a:rPr lang="en-CA" dirty="0" smtClean="0">
                <a:solidFill>
                  <a:srgbClr val="FFFFFF"/>
                </a:solidFill>
              </a:rPr>
              <a:t> further public hearing. </a:t>
            </a:r>
            <a:r>
              <a:rPr lang="en-CA" dirty="0" smtClean="0">
                <a:solidFill>
                  <a:srgbClr val="FF0000"/>
                </a:solidFill>
              </a:rPr>
              <a:t>The </a:t>
            </a:r>
            <a:r>
              <a:rPr lang="en-CA" dirty="0">
                <a:solidFill>
                  <a:srgbClr val="FF0000"/>
                </a:solidFill>
              </a:rPr>
              <a:t>CRTC decided not to renew </a:t>
            </a:r>
            <a:r>
              <a:rPr lang="en-CA" dirty="0" smtClean="0">
                <a:solidFill>
                  <a:srgbClr val="FF0000"/>
                </a:solidFill>
              </a:rPr>
              <a:t>CHOI's licence</a:t>
            </a:r>
            <a:r>
              <a:rPr lang="en-CA" dirty="0" smtClean="0">
                <a:solidFill>
                  <a:srgbClr val="FFFFFF"/>
                </a:solidFill>
              </a:rPr>
              <a:t>.</a:t>
            </a:r>
            <a:endParaRPr lang="en-CA" dirty="0">
              <a:solidFill>
                <a:srgbClr val="FFFFFF"/>
              </a:solidFill>
            </a:endParaRPr>
          </a:p>
          <a:p>
            <a:pPr marL="0" indent="0">
              <a:buNone/>
            </a:pPr>
            <a:endParaRPr lang="en-US" dirty="0"/>
          </a:p>
        </p:txBody>
      </p:sp>
    </p:spTree>
    <p:extLst>
      <p:ext uri="{BB962C8B-B14F-4D97-AF65-F5344CB8AC3E}">
        <p14:creationId xmlns:p14="http://schemas.microsoft.com/office/powerpoint/2010/main" val="2877823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FF00"/>
                </a:solidFill>
              </a:rPr>
              <a:t>Cliffhanger to </a:t>
            </a:r>
            <a:r>
              <a:rPr lang="en-US" sz="4400" b="1" dirty="0" smtClean="0">
                <a:solidFill>
                  <a:schemeClr val="bg1"/>
                </a:solidFill>
              </a:rPr>
              <a:t>next week</a:t>
            </a:r>
            <a:r>
              <a:rPr lang="mr-IN" sz="4400" b="1" dirty="0" smtClean="0">
                <a:solidFill>
                  <a:srgbClr val="FFFF00"/>
                </a:solidFill>
              </a:rPr>
              <a:t>…</a:t>
            </a:r>
            <a:endParaRPr lang="en-US" sz="4400" b="1" dirty="0">
              <a:solidFill>
                <a:srgbClr val="FFFF00"/>
              </a:solidFill>
            </a:endParaRPr>
          </a:p>
        </p:txBody>
      </p:sp>
      <p:pic>
        <p:nvPicPr>
          <p:cNvPr id="4" name="Content Placeholder 3" descr="batman53a.jpg"/>
          <p:cNvPicPr>
            <a:picLocks noGrp="1" noChangeAspect="1"/>
          </p:cNvPicPr>
          <p:nvPr>
            <p:ph sz="quarter" idx="10"/>
          </p:nvPr>
        </p:nvPicPr>
        <p:blipFill>
          <a:blip r:embed="rId2">
            <a:extLst>
              <a:ext uri="{28A0092B-C50C-407E-A947-70E740481C1C}">
                <a14:useLocalDpi xmlns:a14="http://schemas.microsoft.com/office/drawing/2010/main" val="0"/>
              </a:ext>
            </a:extLst>
          </a:blip>
          <a:srcRect t="9939" b="9939"/>
          <a:stretch>
            <a:fillRect/>
          </a:stretch>
        </p:blipFill>
        <p:spPr>
          <a:xfrm>
            <a:off x="457200" y="1016000"/>
            <a:ext cx="8229600" cy="4873625"/>
          </a:xfrm>
        </p:spPr>
      </p:pic>
    </p:spTree>
    <p:extLst>
      <p:ext uri="{BB962C8B-B14F-4D97-AF65-F5344CB8AC3E}">
        <p14:creationId xmlns:p14="http://schemas.microsoft.com/office/powerpoint/2010/main" val="3145269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2 at 12.23.5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20" r="-868"/>
          <a:stretch/>
        </p:blipFill>
        <p:spPr>
          <a:xfrm>
            <a:off x="1946076" y="327025"/>
            <a:ext cx="5264649" cy="5594350"/>
          </a:xfrm>
        </p:spPr>
      </p:pic>
    </p:spTree>
    <p:extLst>
      <p:ext uri="{BB962C8B-B14F-4D97-AF65-F5344CB8AC3E}">
        <p14:creationId xmlns:p14="http://schemas.microsoft.com/office/powerpoint/2010/main" val="3529363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41389"/>
          </a:xfrm>
        </p:spPr>
        <p:txBody>
          <a:bodyPr>
            <a:normAutofit/>
          </a:bodyPr>
          <a:lstStyle/>
          <a:p>
            <a:pPr algn="ctr"/>
            <a:r>
              <a:rPr lang="en-US" sz="4800" b="1" dirty="0" smtClean="0">
                <a:solidFill>
                  <a:srgbClr val="FFFF00"/>
                </a:solidFill>
              </a:rPr>
              <a:t>Impact of SCC fee for </a:t>
            </a:r>
            <a:br>
              <a:rPr lang="en-US" sz="4800" b="1" dirty="0" smtClean="0">
                <a:solidFill>
                  <a:srgbClr val="FFFF00"/>
                </a:solidFill>
              </a:rPr>
            </a:br>
            <a:r>
              <a:rPr lang="en-US" sz="4800" b="1" dirty="0" smtClean="0">
                <a:solidFill>
                  <a:srgbClr val="FFFF00"/>
                </a:solidFill>
              </a:rPr>
              <a:t>carriage decision</a:t>
            </a:r>
            <a:endParaRPr lang="en-US" sz="4800" b="1" dirty="0">
              <a:solidFill>
                <a:srgbClr val="FFFF00"/>
              </a:solidFill>
            </a:endParaRPr>
          </a:p>
        </p:txBody>
      </p:sp>
      <p:pic>
        <p:nvPicPr>
          <p:cNvPr id="4" name="Content Placeholder 3" descr="Screen Shot 2016-11-12 at 12.22.1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22" r="-407"/>
          <a:stretch/>
        </p:blipFill>
        <p:spPr>
          <a:xfrm>
            <a:off x="1229101" y="1741488"/>
            <a:ext cx="6678116" cy="4159250"/>
          </a:xfrm>
        </p:spPr>
      </p:pic>
    </p:spTree>
    <p:extLst>
      <p:ext uri="{BB962C8B-B14F-4D97-AF65-F5344CB8AC3E}">
        <p14:creationId xmlns:p14="http://schemas.microsoft.com/office/powerpoint/2010/main" val="2216029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7 at 12.16.21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30" r="493"/>
          <a:stretch/>
        </p:blipFill>
        <p:spPr>
          <a:xfrm>
            <a:off x="1230446" y="415925"/>
            <a:ext cx="6628532" cy="5497513"/>
          </a:xfrm>
        </p:spPr>
      </p:pic>
    </p:spTree>
    <p:extLst>
      <p:ext uri="{BB962C8B-B14F-4D97-AF65-F5344CB8AC3E}">
        <p14:creationId xmlns:p14="http://schemas.microsoft.com/office/powerpoint/2010/main" val="973222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p:txBody>
      </p:sp>
      <p:sp>
        <p:nvSpPr>
          <p:cNvPr id="3" name="Content Placeholder 2"/>
          <p:cNvSpPr>
            <a:spLocks noGrp="1"/>
          </p:cNvSpPr>
          <p:nvPr>
            <p:ph sz="quarter" idx="10"/>
          </p:nvPr>
        </p:nvSpPr>
        <p:spPr>
          <a:xfrm>
            <a:off x="457199" y="1880487"/>
            <a:ext cx="8548661" cy="3845646"/>
          </a:xfrm>
        </p:spPr>
        <p:txBody>
          <a:bodyPr/>
          <a:lstStyle/>
          <a:p>
            <a:pPr marL="0" indent="0" algn="ctr">
              <a:buNone/>
            </a:pPr>
            <a:r>
              <a:rPr lang="en-CA" sz="6000" b="1" i="1" dirty="0">
                <a:solidFill>
                  <a:srgbClr val="FF0000"/>
                </a:solidFill>
              </a:rPr>
              <a:t>“</a:t>
            </a:r>
            <a:r>
              <a:rPr lang="en-CA" sz="6000" b="1" i="1" dirty="0">
                <a:solidFill>
                  <a:srgbClr val="FFFF00"/>
                </a:solidFill>
              </a:rPr>
              <a:t>A History of Cultural Policy</a:t>
            </a:r>
            <a:r>
              <a:rPr lang="en-CA" sz="6000" b="1" i="1" dirty="0">
                <a:solidFill>
                  <a:srgbClr val="FF0000"/>
                </a:solidFill>
              </a:rPr>
              <a:t>:</a:t>
            </a:r>
            <a:r>
              <a:rPr lang="en-CA" sz="6000" b="1" i="1" dirty="0">
                <a:solidFill>
                  <a:srgbClr val="FFFFFF"/>
                </a:solidFill>
              </a:rPr>
              <a:t> Regulated, Unregulated &amp; Self Regulated Industries</a:t>
            </a:r>
            <a:r>
              <a:rPr lang="en-CA" sz="6000" b="1" i="1" dirty="0">
                <a:solidFill>
                  <a:srgbClr val="FF0000"/>
                </a:solidFill>
              </a:rPr>
              <a:t>”</a:t>
            </a:r>
            <a:endParaRPr lang="en-CA" sz="6000" b="1" dirty="0">
              <a:solidFill>
                <a:srgbClr val="FF0000"/>
              </a:solidFill>
            </a:endParaRPr>
          </a:p>
          <a:p>
            <a:pPr marL="0" indent="0">
              <a:buNone/>
            </a:pPr>
            <a:endParaRPr lang="en-US" dirty="0"/>
          </a:p>
        </p:txBody>
      </p:sp>
    </p:spTree>
    <p:extLst>
      <p:ext uri="{BB962C8B-B14F-4D97-AF65-F5344CB8AC3E}">
        <p14:creationId xmlns:p14="http://schemas.microsoft.com/office/powerpoint/2010/main" val="75844798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70947715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9891765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224953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2-08 at 8.27.4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41" r="95" b="446"/>
          <a:stretch/>
        </p:blipFill>
        <p:spPr>
          <a:xfrm>
            <a:off x="1039138" y="149225"/>
            <a:ext cx="7076033" cy="5319725"/>
          </a:xfrm>
        </p:spPr>
      </p:pic>
      <p:sp>
        <p:nvSpPr>
          <p:cNvPr id="4" name="TextBox 3"/>
          <p:cNvSpPr txBox="1"/>
          <p:nvPr/>
        </p:nvSpPr>
        <p:spPr>
          <a:xfrm>
            <a:off x="1352529" y="5468950"/>
            <a:ext cx="6597700" cy="646331"/>
          </a:xfrm>
          <a:prstGeom prst="rect">
            <a:avLst/>
          </a:prstGeom>
          <a:noFill/>
        </p:spPr>
        <p:txBody>
          <a:bodyPr wrap="square" rtlCol="0">
            <a:spAutoFit/>
          </a:bodyPr>
          <a:lstStyle/>
          <a:p>
            <a:r>
              <a:rPr lang="en-US" dirty="0">
                <a:hlinkClick r:id="rId3"/>
              </a:rPr>
              <a:t>http://blog.fagstein.com/2017/02/07/super-bowl-ads-ctv-vs-fox</a:t>
            </a:r>
            <a:r>
              <a:rPr lang="en-US" dirty="0" smtClean="0">
                <a:hlinkClick r:id="rId3"/>
              </a:rPr>
              <a:t>/</a:t>
            </a:r>
            <a:r>
              <a:rPr lang="en-US" dirty="0" smtClean="0"/>
              <a:t> </a:t>
            </a:r>
          </a:p>
          <a:p>
            <a:endParaRPr lang="en-US" dirty="0"/>
          </a:p>
        </p:txBody>
      </p:sp>
    </p:spTree>
    <p:extLst>
      <p:ext uri="{BB962C8B-B14F-4D97-AF65-F5344CB8AC3E}">
        <p14:creationId xmlns:p14="http://schemas.microsoft.com/office/powerpoint/2010/main" val="308426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8181100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9107</TotalTime>
  <Words>2907</Words>
  <Application>Microsoft Macintosh PowerPoint</Application>
  <PresentationFormat>On-screen Show (4:3)</PresentationFormat>
  <Paragraphs>166</Paragraphs>
  <Slides>78</Slides>
  <Notes>1</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CDM_PPT_Template </vt:lpstr>
      <vt:lpstr>   “Broadcasting Policy: Origins, Regulation &amp; Cases”  </vt:lpstr>
      <vt:lpstr>PowerPoint Presentation</vt:lpstr>
      <vt:lpstr>Course Website: Is everyone who wants to be on?</vt:lpstr>
      <vt:lpstr>Badges now working…</vt:lpstr>
      <vt:lpstr>Follow-up 1</vt:lpstr>
      <vt:lpstr>Follow-up 2</vt:lpstr>
      <vt:lpstr>PowerPoint Presentation</vt:lpstr>
      <vt:lpstr>PowerPoint Presentation</vt:lpstr>
      <vt:lpstr>PowerPoint Presentation</vt:lpstr>
      <vt:lpstr>PowerPoint Presentation</vt:lpstr>
      <vt:lpstr>Mine </vt:lpstr>
      <vt:lpstr>PowerPoint Presentation</vt:lpstr>
      <vt:lpstr>PowerPoint Presentation</vt:lpstr>
      <vt:lpstr>PowerPoint Presentation</vt:lpstr>
      <vt:lpstr>Other News of the Week …</vt:lpstr>
      <vt:lpstr>PowerPoint Presentation</vt:lpstr>
      <vt:lpstr>Oops…</vt:lpstr>
      <vt:lpstr>The Green Bowling Ball Massacre</vt:lpstr>
      <vt:lpstr>Today…</vt:lpstr>
      <vt:lpstr>Starting Point #1  </vt:lpstr>
      <vt:lpstr>Q: Where did we lose our way?</vt:lpstr>
      <vt:lpstr>A: Precisely here?...</vt:lpstr>
      <vt:lpstr>PowerPoint Presentation</vt:lpstr>
      <vt:lpstr>PowerPoint Presentation</vt:lpstr>
      <vt:lpstr>PowerPoint Presentation</vt:lpstr>
      <vt:lpstr>Starting Point #2: History  </vt:lpstr>
      <vt:lpstr>Say again…</vt:lpstr>
      <vt:lpstr>Early Radio</vt:lpstr>
      <vt:lpstr> 1928-9: Aird Royal Commission </vt:lpstr>
      <vt:lpstr>Aird: Key Recommendations</vt:lpstr>
      <vt:lpstr>1932 Radio Reference intervenes</vt:lpstr>
      <vt:lpstr>PowerPoint Presentation</vt:lpstr>
      <vt:lpstr>Canadian Radio Broadcasting Commission</vt:lpstr>
      <vt:lpstr> Fowler Commission &amp; Committee  (1957 &amp; 1965) </vt:lpstr>
      <vt:lpstr> 1968 Broadcasting Act </vt:lpstr>
      <vt:lpstr> CRTC Initiatives to Implement 1968 Act </vt:lpstr>
      <vt:lpstr> 1991 Broadcasting Act </vt:lpstr>
      <vt:lpstr>Starting Point #3: Carriage Cases  </vt:lpstr>
      <vt:lpstr>Which brings us to…</vt:lpstr>
      <vt:lpstr> Simultaneous substitution </vt:lpstr>
      <vt:lpstr>PowerPoint Presentation</vt:lpstr>
      <vt:lpstr>PowerPoint Presentation</vt:lpstr>
      <vt:lpstr>Where was “copyright”?</vt:lpstr>
      <vt:lpstr>Held…</vt:lpstr>
      <vt:lpstr>Laskin, C.J.</vt:lpstr>
      <vt:lpstr>PowerPoint Presentation</vt:lpstr>
      <vt:lpstr>PowerPoint Presentation</vt:lpstr>
      <vt:lpstr>PowerPoint Presentation</vt:lpstr>
      <vt:lpstr>PowerPoint Presentation</vt:lpstr>
      <vt:lpstr>Starting Point #3  </vt:lpstr>
      <vt:lpstr>Case Study #2*</vt:lpstr>
      <vt:lpstr>CRTC FM Regulations in the 1980’s</vt:lpstr>
      <vt:lpstr>P.D.’s as accountants</vt:lpstr>
      <vt:lpstr>A. Varied and Comprehensive FM</vt:lpstr>
      <vt:lpstr>PowerPoint Presentation</vt:lpstr>
      <vt:lpstr>B. High Standard FM</vt:lpstr>
      <vt:lpstr>C. Canadian Content on FM</vt:lpstr>
      <vt:lpstr>Story time…</vt:lpstr>
      <vt:lpstr>PowerPoint Presentation</vt:lpstr>
      <vt:lpstr>PowerPoint Presentation</vt:lpstr>
      <vt:lpstr>PowerPoint Presentation</vt:lpstr>
      <vt:lpstr>PowerPoint Presentation</vt:lpstr>
      <vt:lpstr>Starting Point #3: Content Cases  </vt:lpstr>
      <vt:lpstr>Re C.F.R.B. [1973] 3 O.R. 819 (Ont. CA)</vt:lpstr>
      <vt:lpstr>Therefor…</vt:lpstr>
      <vt:lpstr>R. v. CKOY Ltd. [1979] 1 SCR 2</vt:lpstr>
      <vt:lpstr>PowerPoint Presentation</vt:lpstr>
      <vt:lpstr>Canada (CRTC) v. CTV Television Network Ltd. [1982] 1 SCR 530</vt:lpstr>
      <vt:lpstr>PowerPoint Presentation</vt:lpstr>
      <vt:lpstr> Genex Communications Inc. v. Canada (AG) 2005 FCA 283 </vt:lpstr>
      <vt:lpstr>Cliffhanger to next week…</vt:lpstr>
      <vt:lpstr>PowerPoint Presentation</vt:lpstr>
      <vt:lpstr>Impact of SCC fee for  carriage decision</vt:lpstr>
      <vt:lpstr>PowerPoint Presentation</vt:lpstr>
      <vt:lpstr>Coming Soon</vt:lpstr>
      <vt:lpstr> A MATTER OF PERSPECTIVE</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890</cp:revision>
  <cp:lastPrinted>2013-12-30T23:16:45Z</cp:lastPrinted>
  <dcterms:created xsi:type="dcterms:W3CDTF">2013-02-08T08:35:59Z</dcterms:created>
  <dcterms:modified xsi:type="dcterms:W3CDTF">2017-02-08T20:31:00Z</dcterms:modified>
</cp:coreProperties>
</file>