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sldIdLst>
    <p:sldId id="577" r:id="rId2"/>
    <p:sldId id="1084" r:id="rId3"/>
    <p:sldId id="1086" r:id="rId4"/>
    <p:sldId id="1087" r:id="rId5"/>
    <p:sldId id="1123" r:id="rId6"/>
    <p:sldId id="1209" r:id="rId7"/>
    <p:sldId id="1220" r:id="rId8"/>
    <p:sldId id="1088" r:id="rId9"/>
    <p:sldId id="1090" r:id="rId10"/>
    <p:sldId id="1080" r:id="rId11"/>
    <p:sldId id="1096" r:id="rId12"/>
    <p:sldId id="1210" r:id="rId13"/>
    <p:sldId id="1081" r:id="rId14"/>
    <p:sldId id="1156" r:id="rId15"/>
    <p:sldId id="1256" r:id="rId16"/>
    <p:sldId id="1221" r:id="rId17"/>
    <p:sldId id="1222" r:id="rId18"/>
    <p:sldId id="1126" r:id="rId19"/>
    <p:sldId id="1154" r:id="rId20"/>
    <p:sldId id="1157" r:id="rId21"/>
    <p:sldId id="1159" r:id="rId22"/>
    <p:sldId id="1124" r:id="rId23"/>
    <p:sldId id="1125" r:id="rId24"/>
    <p:sldId id="1127" r:id="rId25"/>
    <p:sldId id="1128" r:id="rId26"/>
    <p:sldId id="1093" r:id="rId27"/>
    <p:sldId id="1213" r:id="rId28"/>
    <p:sldId id="1214" r:id="rId29"/>
    <p:sldId id="1219" r:id="rId30"/>
    <p:sldId id="1215" r:id="rId31"/>
    <p:sldId id="1216" r:id="rId32"/>
    <p:sldId id="1223" r:id="rId33"/>
    <p:sldId id="1217" r:id="rId34"/>
    <p:sldId id="1224" r:id="rId35"/>
    <p:sldId id="1225" r:id="rId36"/>
    <p:sldId id="1226" r:id="rId37"/>
    <p:sldId id="1229" r:id="rId38"/>
    <p:sldId id="1227" r:id="rId39"/>
    <p:sldId id="1230" r:id="rId40"/>
    <p:sldId id="1231" r:id="rId41"/>
    <p:sldId id="1232" r:id="rId42"/>
    <p:sldId id="1237" r:id="rId43"/>
    <p:sldId id="1234" r:id="rId44"/>
    <p:sldId id="1233" r:id="rId45"/>
    <p:sldId id="1235" r:id="rId46"/>
    <p:sldId id="1239" r:id="rId47"/>
    <p:sldId id="1211" r:id="rId48"/>
    <p:sldId id="1129" r:id="rId49"/>
    <p:sldId id="1162" r:id="rId50"/>
    <p:sldId id="1164" r:id="rId51"/>
    <p:sldId id="1166" r:id="rId52"/>
    <p:sldId id="1168" r:id="rId53"/>
    <p:sldId id="1169" r:id="rId54"/>
    <p:sldId id="1172" r:id="rId55"/>
    <p:sldId id="1173" r:id="rId56"/>
    <p:sldId id="1240" r:id="rId57"/>
    <p:sldId id="1241" r:id="rId58"/>
    <p:sldId id="1242" r:id="rId59"/>
    <p:sldId id="1175" r:id="rId60"/>
    <p:sldId id="1176" r:id="rId61"/>
    <p:sldId id="1177" r:id="rId62"/>
    <p:sldId id="1178" r:id="rId63"/>
    <p:sldId id="1179" r:id="rId64"/>
    <p:sldId id="1243" r:id="rId65"/>
    <p:sldId id="1244" r:id="rId66"/>
    <p:sldId id="1245" r:id="rId67"/>
    <p:sldId id="1246" r:id="rId68"/>
    <p:sldId id="1247" r:id="rId69"/>
    <p:sldId id="1188" r:id="rId70"/>
    <p:sldId id="1254" r:id="rId71"/>
    <p:sldId id="1099" r:id="rId72"/>
    <p:sldId id="1101" r:id="rId73"/>
    <p:sldId id="1253" r:id="rId74"/>
    <p:sldId id="1196" r:id="rId75"/>
    <p:sldId id="1189" r:id="rId76"/>
    <p:sldId id="1190" r:id="rId77"/>
    <p:sldId id="1191" r:id="rId78"/>
    <p:sldId id="1192" r:id="rId79"/>
    <p:sldId id="1193" r:id="rId80"/>
    <p:sldId id="1248" r:id="rId81"/>
    <p:sldId id="1255" r:id="rId82"/>
    <p:sldId id="1249" r:id="rId83"/>
    <p:sldId id="1197" r:id="rId84"/>
    <p:sldId id="1161" r:id="rId85"/>
    <p:sldId id="1198" r:id="rId86"/>
    <p:sldId id="1082" r:id="rId87"/>
    <p:sldId id="822" r:id="rId88"/>
    <p:sldId id="823" r:id="rId89"/>
    <p:sldId id="824"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10405"/>
    <a:srgbClr val="B40703"/>
    <a:srgbClr val="8008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1" d="100"/>
          <a:sy n="71" d="100"/>
        </p:scale>
        <p:origin x="-127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17-01-18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hyperlink" Target="http://commlaw.allard.ubc" TargetMode="External"/><Relationship Id="rId5" Type="http://schemas.openxmlformats.org/officeDocument/2006/relationships/hyperlink" Target="mailto:jon_festinger@thecdm.ca" TargetMode="External"/><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ms.ubc.ca/"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hyperlink" Target="https://www.ic.gc.ca/eic/site/smt-gst.nsf/eng/sf09920.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hyperlink" Target="http://tmdenton.com/index.php/easyblog/entry/the-zombie-idea-unifying-the-broadcasting-act-and-the-telecommunications-act"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hyperlink" Target="http://philippalmerlaw.ca/broadcasting-telecoms-belong-different-legislation/"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 Id="rId3" Type="http://schemas.openxmlformats.org/officeDocument/2006/relationships/image" Target="../media/image60.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1996"/>
            <a:ext cx="8646082" cy="2048933"/>
          </a:xfrm>
        </p:spPr>
        <p:txBody>
          <a:bodyPr>
            <a:noAutofit/>
          </a:bodyPr>
          <a:lstStyle/>
          <a:p>
            <a:r>
              <a:rPr lang="en-US" sz="4800" b="1" dirty="0" smtClean="0">
                <a:solidFill>
                  <a:srgbClr val="FFFF00"/>
                </a:solidFill>
                <a:cs typeface="OCR A Std"/>
              </a:rPr>
              <a:t/>
            </a:r>
            <a:br>
              <a:rPr lang="en-US" sz="4800" b="1" dirty="0" smtClean="0">
                <a:solidFill>
                  <a:srgbClr val="FFFF00"/>
                </a:solidFill>
                <a:cs typeface="OCR A Std"/>
              </a:rPr>
            </a:br>
            <a:r>
              <a:rPr lang="en-US" sz="4200" b="1" dirty="0" smtClean="0">
                <a:solidFill>
                  <a:srgbClr val="FFFF00"/>
                </a:solidFill>
                <a:cs typeface="OCR A Std"/>
              </a:rPr>
              <a:t>Roles of </a:t>
            </a:r>
            <a:r>
              <a:rPr lang="en-US" sz="4200" b="1" dirty="0" smtClean="0">
                <a:solidFill>
                  <a:srgbClr val="FF0000"/>
                </a:solidFill>
                <a:cs typeface="OCR A Std"/>
              </a:rPr>
              <a:t>Sovereignty</a:t>
            </a:r>
            <a:r>
              <a:rPr lang="en-US" sz="4200" b="1" dirty="0" smtClean="0">
                <a:solidFill>
                  <a:srgbClr val="FFFF00"/>
                </a:solidFill>
                <a:cs typeface="OCR A Std"/>
              </a:rPr>
              <a:t> </a:t>
            </a:r>
            <a:r>
              <a:rPr lang="en-US" sz="4200" b="1" dirty="0" smtClean="0">
                <a:solidFill>
                  <a:schemeClr val="bg1"/>
                </a:solidFill>
                <a:cs typeface="OCR A Std"/>
              </a:rPr>
              <a:t>&amp;</a:t>
            </a:r>
            <a:r>
              <a:rPr lang="en-US" sz="4200" b="1" dirty="0" smtClean="0">
                <a:solidFill>
                  <a:srgbClr val="FFFF00"/>
                </a:solidFill>
                <a:cs typeface="OCR A Std"/>
              </a:rPr>
              <a:t> </a:t>
            </a:r>
            <a:r>
              <a:rPr lang="en-US" sz="4200" b="1" dirty="0" smtClean="0">
                <a:solidFill>
                  <a:srgbClr val="FF0000"/>
                </a:solidFill>
                <a:cs typeface="OCR A Std"/>
              </a:rPr>
              <a:t>Culture</a:t>
            </a:r>
            <a:r>
              <a:rPr lang="en-US" sz="4200" b="1" dirty="0" smtClean="0">
                <a:solidFill>
                  <a:srgbClr val="FFFF00"/>
                </a:solidFill>
                <a:cs typeface="OCR A Std"/>
              </a:rPr>
              <a:t> in the Communications Landscape</a:t>
            </a:r>
            <a:r>
              <a:rPr lang="en-US" sz="4200" b="1" dirty="0" smtClean="0">
                <a:solidFill>
                  <a:srgbClr val="3366FF"/>
                </a:solidFill>
                <a:cs typeface="OCR A Std"/>
              </a:rPr>
              <a:t/>
            </a:r>
            <a:br>
              <a:rPr lang="en-US" sz="4200" b="1" dirty="0" smtClean="0">
                <a:solidFill>
                  <a:srgbClr val="3366FF"/>
                </a:solidFill>
                <a:cs typeface="OCR A Std"/>
              </a:rPr>
            </a:br>
            <a:endParaRPr lang="en-US" sz="4200" b="1" dirty="0">
              <a:solidFill>
                <a:srgbClr val="3366FF"/>
              </a:solidFill>
              <a:latin typeface="+mn-lt"/>
              <a:cs typeface="Times New Roman"/>
            </a:endParaRPr>
          </a:p>
        </p:txBody>
      </p:sp>
      <p:sp>
        <p:nvSpPr>
          <p:cNvPr id="3" name="Content Placeholder 2"/>
          <p:cNvSpPr>
            <a:spLocks noGrp="1"/>
          </p:cNvSpPr>
          <p:nvPr>
            <p:ph sz="quarter" idx="10"/>
          </p:nvPr>
        </p:nvSpPr>
        <p:spPr>
          <a:xfrm>
            <a:off x="457199" y="2201333"/>
            <a:ext cx="8646081" cy="3897948"/>
          </a:xfrm>
        </p:spPr>
        <p:txBody>
          <a:bodyPr>
            <a:normAutofit lnSpcReduction="10000"/>
          </a:bodyPr>
          <a:lstStyle/>
          <a:p>
            <a:pPr marL="0" indent="0">
              <a:buNone/>
            </a:pPr>
            <a:r>
              <a:rPr lang="en-US" b="1" dirty="0" smtClean="0">
                <a:solidFill>
                  <a:srgbClr val="CCFFCC"/>
                </a:solidFill>
                <a:cs typeface="Lucida Console"/>
              </a:rPr>
              <a:t>Talk 3</a:t>
            </a:r>
            <a:endParaRPr lang="en-US" b="1" dirty="0">
              <a:solidFill>
                <a:srgbClr val="CCFFCC"/>
              </a:solidFill>
              <a:cs typeface="Lucida Console"/>
            </a:endParaRPr>
          </a:p>
          <a:p>
            <a:pPr marL="0" indent="0">
              <a:buNone/>
            </a:pPr>
            <a:r>
              <a:rPr lang="en-US" b="1" dirty="0">
                <a:solidFill>
                  <a:srgbClr val="CCFFCC"/>
                </a:solidFill>
                <a:cs typeface="Lucida Console"/>
              </a:rPr>
              <a:t>LAW </a:t>
            </a:r>
            <a:r>
              <a:rPr lang="en-US" b="1" dirty="0" smtClean="0">
                <a:solidFill>
                  <a:srgbClr val="CCFFCC"/>
                </a:solidFill>
                <a:cs typeface="Lucida Console"/>
              </a:rPr>
              <a:t>424 001</a:t>
            </a:r>
            <a:endParaRPr lang="en-US" b="1" dirty="0">
              <a:solidFill>
                <a:srgbClr val="CCFFCC"/>
              </a:solidFill>
              <a:cs typeface="Lucida Console"/>
            </a:endParaRPr>
          </a:p>
          <a:p>
            <a:pPr marL="0" indent="0">
              <a:buNone/>
            </a:pPr>
            <a:r>
              <a:rPr lang="en-US" b="1" dirty="0" smtClean="0">
                <a:solidFill>
                  <a:srgbClr val="CCFFCC"/>
                </a:solidFill>
                <a:cs typeface="Lucida Console"/>
              </a:rPr>
              <a:t>Communications Law 2.0</a:t>
            </a:r>
            <a:endParaRPr lang="en-US" b="1" dirty="0">
              <a:solidFill>
                <a:srgbClr val="CCFFCC"/>
              </a:solidFill>
              <a:cs typeface="Lucida Console"/>
            </a:endParaRPr>
          </a:p>
          <a:p>
            <a:pPr marL="0" indent="0">
              <a:buNone/>
            </a:pPr>
            <a:r>
              <a:rPr lang="en-US" b="1" dirty="0">
                <a:solidFill>
                  <a:srgbClr val="CCFFCC"/>
                </a:solidFill>
                <a:cs typeface="Lucida Console"/>
              </a:rPr>
              <a:t>Allard School of Law, UBC</a:t>
            </a:r>
          </a:p>
          <a:p>
            <a:pPr marL="0" indent="0">
              <a:buNone/>
            </a:pPr>
            <a:r>
              <a:rPr lang="en-US" b="1" dirty="0" smtClean="0">
                <a:solidFill>
                  <a:srgbClr val="CCFFCC"/>
                </a:solidFill>
                <a:cs typeface="Lucida Console"/>
              </a:rPr>
              <a:t>Spring, 2017</a:t>
            </a:r>
            <a:endParaRPr lang="en-US" b="1" dirty="0">
              <a:solidFill>
                <a:srgbClr val="CCFFCC"/>
              </a:solidFill>
              <a:cs typeface="Lucida Console"/>
            </a:endParaRPr>
          </a:p>
          <a:p>
            <a:pPr marL="0" indent="0">
              <a:buNone/>
            </a:pPr>
            <a:endParaRPr lang="en-US" sz="4000" b="1" dirty="0" smtClean="0">
              <a:solidFill>
                <a:schemeClr val="bg1"/>
              </a:solidFill>
              <a:latin typeface="+mn-lt"/>
              <a:cs typeface="Lucida Console"/>
            </a:endParaRPr>
          </a:p>
          <a:p>
            <a:pPr marL="0" indent="0">
              <a:buNone/>
            </a:pPr>
            <a:r>
              <a:rPr lang="en-US" sz="1800" b="1" dirty="0" smtClean="0">
                <a:solidFill>
                  <a:srgbClr val="FFFFFF"/>
                </a:solidFill>
                <a:latin typeface="+mn-lt"/>
                <a:cs typeface="Lucida Console"/>
              </a:rPr>
              <a:t>Jon </a:t>
            </a:r>
            <a:r>
              <a:rPr lang="en-US" sz="1800" b="1" dirty="0">
                <a:solidFill>
                  <a:srgbClr val="FFFFFF"/>
                </a:solidFill>
                <a:latin typeface="+mn-lt"/>
                <a:cs typeface="Lucida Console"/>
              </a:rPr>
              <a:t>Festinger Q.C.</a:t>
            </a:r>
          </a:p>
          <a:p>
            <a:pPr marL="0" indent="0">
              <a:buNone/>
            </a:pPr>
            <a:r>
              <a:rPr lang="en-US" sz="1800" b="1" dirty="0">
                <a:solidFill>
                  <a:srgbClr val="FFFFFF"/>
                </a:solidFill>
                <a:latin typeface="+mn-lt"/>
                <a:cs typeface="Lucida Console"/>
              </a:rPr>
              <a:t>Centre for Digital Media</a:t>
            </a:r>
          </a:p>
          <a:p>
            <a:pPr marL="0" indent="0">
              <a:buNone/>
            </a:pPr>
            <a:r>
              <a:rPr lang="en-US" sz="1800" b="1" dirty="0">
                <a:solidFill>
                  <a:srgbClr val="FFFFFF"/>
                </a:solidFill>
                <a:latin typeface="+mn-lt"/>
                <a:cs typeface="Lucida Console"/>
              </a:rPr>
              <a:t>Festinger Law &amp; Strategy </a:t>
            </a:r>
          </a:p>
          <a:p>
            <a:pPr marL="0" indent="0">
              <a:buNone/>
            </a:pPr>
            <a:r>
              <a:rPr lang="en-US" sz="1800" b="1" dirty="0" smtClean="0">
                <a:solidFill>
                  <a:srgbClr val="FFFF00"/>
                </a:solidFill>
                <a:latin typeface="+mn-lt"/>
                <a:cs typeface="Lucida Console"/>
                <a:hlinkClick r:id="rId4"/>
              </a:rPr>
              <a:t>http://commlaw.allard.ubc</a:t>
            </a:r>
            <a:r>
              <a:rPr lang="en-US" sz="1800" b="1" dirty="0" smtClean="0">
                <a:solidFill>
                  <a:srgbClr val="FFFF00"/>
                </a:solidFill>
                <a:latin typeface="+mn-lt"/>
                <a:cs typeface="Lucida Console"/>
              </a:rPr>
              <a:t> </a:t>
            </a:r>
          </a:p>
          <a:p>
            <a:pPr marL="0" indent="0">
              <a:buNone/>
            </a:pPr>
            <a:r>
              <a:rPr lang="en-US" sz="1800" b="1" dirty="0" smtClean="0">
                <a:solidFill>
                  <a:srgbClr val="FFFFFF"/>
                </a:solidFill>
                <a:latin typeface="+mn-lt"/>
                <a:cs typeface="Lucida Console"/>
              </a:rPr>
              <a:t>@</a:t>
            </a:r>
            <a:r>
              <a:rPr lang="en-US" sz="1800" b="1" dirty="0" err="1" smtClean="0">
                <a:solidFill>
                  <a:srgbClr val="FFFFFF"/>
                </a:solidFill>
                <a:latin typeface="+mn-lt"/>
                <a:cs typeface="Lucida Console"/>
              </a:rPr>
              <a:t>jonfestinger</a:t>
            </a:r>
            <a:endParaRPr lang="en-US" sz="1800" b="1" dirty="0">
              <a:solidFill>
                <a:srgbClr val="FFFFFF"/>
              </a:solidFill>
              <a:latin typeface="+mn-lt"/>
              <a:cs typeface="Lucida Console"/>
            </a:endParaRPr>
          </a:p>
          <a:p>
            <a:pPr marL="0" indent="0">
              <a:buNone/>
            </a:pPr>
            <a:r>
              <a:rPr lang="en-US" sz="1800" b="1" dirty="0">
                <a:solidFill>
                  <a:srgbClr val="FFFF00"/>
                </a:solidFill>
                <a:latin typeface="+mn-lt"/>
                <a:cs typeface="Lucida Console"/>
                <a:hlinkClick r:id="rId5"/>
              </a:rPr>
              <a:t>jon_festinger@thecdm.ca</a:t>
            </a:r>
            <a:endParaRPr lang="en-US" sz="1800" b="1" dirty="0">
              <a:solidFill>
                <a:srgbClr val="FFFF00"/>
              </a:solidFill>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6" cstate="print">
            <a:extLst>
              <a:ext uri="{28A0092B-C50C-407E-A947-70E740481C1C}">
                <a14:useLocalDpi xmlns:a14="http://schemas.microsoft.com/office/drawing/2010/main"/>
              </a:ext>
            </a:extLst>
          </a:blip>
          <a:srcRect l="20968" t="29807" r="941" b="27147"/>
          <a:stretch/>
        </p:blipFill>
        <p:spPr>
          <a:xfrm>
            <a:off x="5822429" y="3631800"/>
            <a:ext cx="2384718" cy="1858747"/>
          </a:xfrm>
          <a:prstGeom prst="rect">
            <a:avLst/>
          </a:prstGeom>
        </p:spPr>
      </p:pic>
    </p:spTree>
    <p:extLst>
      <p:ext uri="{BB962C8B-B14F-4D97-AF65-F5344CB8AC3E}">
        <p14:creationId xmlns:p14="http://schemas.microsoft.com/office/powerpoint/2010/main" val="19156633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87058"/>
          </a:xfrm>
        </p:spPr>
        <p:txBody>
          <a:bodyPr>
            <a:normAutofit fontScale="90000"/>
          </a:bodyPr>
          <a:lstStyle/>
          <a:p>
            <a:r>
              <a:rPr lang="en-US" sz="4400" b="1" dirty="0" smtClean="0">
                <a:solidFill>
                  <a:srgbClr val="FFFF00"/>
                </a:solidFill>
              </a:rPr>
              <a:t>Office “Hours”: Ideally Wednesdays after class </a:t>
            </a:r>
            <a:r>
              <a:rPr lang="en-US" sz="4400" b="1" dirty="0" smtClean="0">
                <a:solidFill>
                  <a:srgbClr val="CCFFCC"/>
                </a:solidFill>
              </a:rPr>
              <a:t>but</a:t>
            </a:r>
            <a:r>
              <a:rPr lang="mr-IN" sz="4400" b="1" dirty="0" smtClean="0">
                <a:solidFill>
                  <a:srgbClr val="CCFFCC"/>
                </a:solidFill>
              </a:rPr>
              <a:t>…</a:t>
            </a:r>
            <a:endParaRPr lang="en-US" sz="4400" b="1" dirty="0">
              <a:solidFill>
                <a:srgbClr val="CCFFCC"/>
              </a:solidFill>
            </a:endParaRPr>
          </a:p>
        </p:txBody>
      </p:sp>
      <p:sp>
        <p:nvSpPr>
          <p:cNvPr id="3" name="Content Placeholder 2"/>
          <p:cNvSpPr>
            <a:spLocks noGrp="1"/>
          </p:cNvSpPr>
          <p:nvPr>
            <p:ph sz="quarter" idx="10"/>
          </p:nvPr>
        </p:nvSpPr>
        <p:spPr>
          <a:xfrm>
            <a:off x="457200" y="1637730"/>
            <a:ext cx="8229600" cy="4960465"/>
          </a:xfrm>
        </p:spPr>
        <p:txBody>
          <a:bodyPr>
            <a:normAutofit fontScale="92500" lnSpcReduction="10000"/>
          </a:bodyPr>
          <a:lstStyle/>
          <a:p>
            <a:pPr marL="0" indent="0">
              <a:lnSpc>
                <a:spcPct val="100000"/>
              </a:lnSpc>
              <a:buNone/>
            </a:pPr>
            <a:r>
              <a:rPr lang="en-US" sz="4000" dirty="0" smtClean="0">
                <a:solidFill>
                  <a:srgbClr val="CCFFCC"/>
                </a:solidFill>
              </a:rPr>
              <a:t>Email</a:t>
            </a:r>
            <a:r>
              <a:rPr lang="en-US" sz="4000" dirty="0" smtClean="0">
                <a:solidFill>
                  <a:schemeClr val="bg1"/>
                </a:solidFill>
              </a:rPr>
              <a:t> me &amp; </a:t>
            </a:r>
            <a:r>
              <a:rPr lang="en-US" sz="4000" dirty="0">
                <a:solidFill>
                  <a:schemeClr val="bg1"/>
                </a:solidFill>
              </a:rPr>
              <a:t>a</a:t>
            </a:r>
            <a:r>
              <a:rPr lang="en-US" sz="4000" dirty="0" smtClean="0">
                <a:solidFill>
                  <a:schemeClr val="bg1"/>
                </a:solidFill>
              </a:rPr>
              <a:t>m happy to come to Allard: </a:t>
            </a:r>
            <a:r>
              <a:rPr lang="en-US" sz="4000" dirty="0" err="1" smtClean="0">
                <a:solidFill>
                  <a:schemeClr val="bg1"/>
                </a:solidFill>
              </a:rPr>
              <a:t>jfestinger@telus.net</a:t>
            </a:r>
            <a:endParaRPr lang="en-US" sz="4000" dirty="0" smtClean="0">
              <a:solidFill>
                <a:schemeClr val="bg1"/>
              </a:solidFill>
            </a:endParaRPr>
          </a:p>
          <a:p>
            <a:pPr marL="0" indent="0">
              <a:lnSpc>
                <a:spcPct val="100000"/>
              </a:lnSpc>
              <a:buNone/>
            </a:pPr>
            <a:r>
              <a:rPr lang="en-US" sz="4000" dirty="0" smtClean="0">
                <a:solidFill>
                  <a:srgbClr val="CCFFCC"/>
                </a:solidFill>
              </a:rPr>
              <a:t>Skype</a:t>
            </a:r>
            <a:r>
              <a:rPr lang="en-US" sz="4000" dirty="0">
                <a:solidFill>
                  <a:schemeClr val="bg1"/>
                </a:solidFill>
              </a:rPr>
              <a:t>:</a:t>
            </a:r>
            <a:r>
              <a:rPr lang="en-US" sz="4000" dirty="0" smtClean="0">
                <a:solidFill>
                  <a:schemeClr val="bg1"/>
                </a:solidFill>
              </a:rPr>
              <a:t> </a:t>
            </a:r>
            <a:r>
              <a:rPr lang="en-US" sz="4000" dirty="0" err="1" smtClean="0">
                <a:solidFill>
                  <a:schemeClr val="bg1"/>
                </a:solidFill>
              </a:rPr>
              <a:t>jon.festinger</a:t>
            </a:r>
            <a:endParaRPr lang="en-US" sz="4000" dirty="0" smtClean="0">
              <a:solidFill>
                <a:schemeClr val="bg1"/>
              </a:solidFill>
            </a:endParaRPr>
          </a:p>
          <a:p>
            <a:pPr marL="0" indent="0">
              <a:lnSpc>
                <a:spcPct val="100000"/>
              </a:lnSpc>
              <a:buNone/>
            </a:pPr>
            <a:r>
              <a:rPr lang="en-US" sz="4000" dirty="0" smtClean="0">
                <a:solidFill>
                  <a:srgbClr val="CCFFCC"/>
                </a:solidFill>
              </a:rPr>
              <a:t>Phone</a:t>
            </a:r>
            <a:r>
              <a:rPr lang="en-US" sz="4000" dirty="0" smtClean="0">
                <a:solidFill>
                  <a:schemeClr val="bg1"/>
                </a:solidFill>
              </a:rPr>
              <a:t>: </a:t>
            </a:r>
          </a:p>
          <a:p>
            <a:pPr marL="0" indent="0">
              <a:lnSpc>
                <a:spcPct val="100000"/>
              </a:lnSpc>
              <a:buNone/>
            </a:pPr>
            <a:r>
              <a:rPr lang="en-US" sz="4000" dirty="0" smtClean="0">
                <a:solidFill>
                  <a:schemeClr val="bg1"/>
                </a:solidFill>
              </a:rPr>
              <a:t>o. 604-568-9192</a:t>
            </a:r>
          </a:p>
          <a:p>
            <a:pPr marL="0" indent="0">
              <a:lnSpc>
                <a:spcPct val="100000"/>
              </a:lnSpc>
              <a:buNone/>
            </a:pPr>
            <a:r>
              <a:rPr lang="en-US" sz="4000" dirty="0">
                <a:solidFill>
                  <a:schemeClr val="bg1"/>
                </a:solidFill>
              </a:rPr>
              <a:t>c. 604-837-6426 </a:t>
            </a:r>
          </a:p>
          <a:p>
            <a:pPr marL="0" indent="0">
              <a:buNone/>
            </a:pPr>
            <a:endParaRPr lang="en-US" sz="4000" dirty="0" smtClean="0">
              <a:solidFill>
                <a:schemeClr val="bg1"/>
              </a:solidFill>
            </a:endParaRPr>
          </a:p>
          <a:p>
            <a:pPr marL="0" indent="0">
              <a:buNone/>
            </a:pPr>
            <a:r>
              <a:rPr lang="en-US" sz="4000" dirty="0">
                <a:solidFill>
                  <a:schemeClr val="bg1"/>
                </a:solidFill>
              </a:rPr>
              <a:t> </a:t>
            </a:r>
            <a:r>
              <a:rPr lang="en-US" sz="4000" dirty="0" smtClean="0">
                <a:solidFill>
                  <a:schemeClr val="bg1"/>
                </a:solidFill>
              </a:rPr>
              <a:t>           </a:t>
            </a:r>
          </a:p>
          <a:p>
            <a:pPr marL="0" indent="0">
              <a:buNone/>
            </a:pPr>
            <a:endParaRPr lang="en-US" sz="4000" dirty="0">
              <a:solidFill>
                <a:schemeClr val="bg1"/>
              </a:solidFill>
            </a:endParaRPr>
          </a:p>
        </p:txBody>
      </p:sp>
      <p:pic>
        <p:nvPicPr>
          <p:cNvPr id="4" name="Picture 3" descr="IMG_0354.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38965" y="3958918"/>
            <a:ext cx="2818163" cy="2113621"/>
          </a:xfrm>
          <a:prstGeom prst="rect">
            <a:avLst/>
          </a:prstGeom>
        </p:spPr>
      </p:pic>
    </p:spTree>
    <p:extLst>
      <p:ext uri="{BB962C8B-B14F-4D97-AF65-F5344CB8AC3E}">
        <p14:creationId xmlns:p14="http://schemas.microsoft.com/office/powerpoint/2010/main" val="34740406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6"/>
            <a:ext cx="8229600" cy="1016000"/>
          </a:xfrm>
        </p:spPr>
        <p:txBody>
          <a:bodyPr>
            <a:normAutofit/>
          </a:bodyPr>
          <a:lstStyle/>
          <a:p>
            <a:r>
              <a:rPr lang="en-US" sz="4800" b="1" dirty="0" smtClean="0">
                <a:solidFill>
                  <a:srgbClr val="FFFF00"/>
                </a:solidFill>
              </a:rPr>
              <a:t>Group Presentations</a:t>
            </a:r>
            <a:endParaRPr lang="en-US" sz="4800" b="1" dirty="0">
              <a:solidFill>
                <a:srgbClr val="FFFF00"/>
              </a:solidFill>
            </a:endParaRPr>
          </a:p>
        </p:txBody>
      </p:sp>
      <p:sp>
        <p:nvSpPr>
          <p:cNvPr id="3" name="Content Placeholder 2"/>
          <p:cNvSpPr>
            <a:spLocks noGrp="1"/>
          </p:cNvSpPr>
          <p:nvPr>
            <p:ph sz="quarter" idx="10"/>
          </p:nvPr>
        </p:nvSpPr>
        <p:spPr>
          <a:xfrm>
            <a:off x="457200" y="1473200"/>
            <a:ext cx="8229600" cy="4453466"/>
          </a:xfrm>
        </p:spPr>
        <p:txBody>
          <a:bodyPr>
            <a:normAutofit/>
          </a:bodyPr>
          <a:lstStyle/>
          <a:p>
            <a:r>
              <a:rPr lang="en-US" sz="3600" dirty="0" smtClean="0">
                <a:solidFill>
                  <a:srgbClr val="CCFFCC"/>
                </a:solidFill>
              </a:rPr>
              <a:t>2</a:t>
            </a:r>
            <a:r>
              <a:rPr lang="en-US" sz="3600" dirty="0" smtClean="0">
                <a:solidFill>
                  <a:schemeClr val="bg1"/>
                </a:solidFill>
              </a:rPr>
              <a:t> per group</a:t>
            </a:r>
          </a:p>
          <a:p>
            <a:r>
              <a:rPr lang="en-US" sz="3600" dirty="0" smtClean="0">
                <a:solidFill>
                  <a:srgbClr val="CCFFCC"/>
                </a:solidFill>
              </a:rPr>
              <a:t>On website Syllabus </a:t>
            </a:r>
            <a:r>
              <a:rPr lang="en-US" sz="3600" dirty="0" smtClean="0">
                <a:solidFill>
                  <a:schemeClr val="bg1"/>
                </a:solidFill>
              </a:rPr>
              <a:t>&amp; will circulate</a:t>
            </a:r>
          </a:p>
          <a:p>
            <a:r>
              <a:rPr lang="en-US" sz="3600" dirty="0" smtClean="0">
                <a:solidFill>
                  <a:srgbClr val="CCFFCC"/>
                </a:solidFill>
              </a:rPr>
              <a:t>Sign-up/negotiate </a:t>
            </a:r>
            <a:r>
              <a:rPr lang="en-US" sz="3600" dirty="0" smtClean="0">
                <a:solidFill>
                  <a:schemeClr val="bg1"/>
                </a:solidFill>
              </a:rPr>
              <a:t>at the break or email me</a:t>
            </a:r>
          </a:p>
          <a:p>
            <a:r>
              <a:rPr lang="en-US" sz="3600" dirty="0" smtClean="0">
                <a:solidFill>
                  <a:srgbClr val="CCFFCC"/>
                </a:solidFill>
              </a:rPr>
              <a:t>Any topic</a:t>
            </a:r>
            <a:r>
              <a:rPr lang="en-US" sz="3600" dirty="0" smtClean="0">
                <a:solidFill>
                  <a:schemeClr val="bg1"/>
                </a:solidFill>
              </a:rPr>
              <a:t> </a:t>
            </a:r>
          </a:p>
          <a:p>
            <a:r>
              <a:rPr lang="en-US" sz="3600" dirty="0" smtClean="0">
                <a:solidFill>
                  <a:srgbClr val="CCFFCC"/>
                </a:solidFill>
              </a:rPr>
              <a:t>Consult</a:t>
            </a:r>
            <a:r>
              <a:rPr lang="en-US" sz="3600" dirty="0" smtClean="0">
                <a:solidFill>
                  <a:schemeClr val="bg1"/>
                </a:solidFill>
              </a:rPr>
              <a:t> </a:t>
            </a:r>
            <a:r>
              <a:rPr lang="en-US" sz="3600" dirty="0" smtClean="0">
                <a:solidFill>
                  <a:srgbClr val="CCFFCC"/>
                </a:solidFill>
              </a:rPr>
              <a:t>with me </a:t>
            </a:r>
            <a:r>
              <a:rPr lang="en-US" sz="3600" dirty="0" smtClean="0">
                <a:solidFill>
                  <a:schemeClr val="bg1"/>
                </a:solidFill>
              </a:rPr>
              <a:t>re topic </a:t>
            </a:r>
          </a:p>
          <a:p>
            <a:r>
              <a:rPr lang="en-US" sz="3600" dirty="0" smtClean="0">
                <a:solidFill>
                  <a:srgbClr val="CCFFCC"/>
                </a:solidFill>
              </a:rPr>
              <a:t>Post one thing </a:t>
            </a:r>
            <a:r>
              <a:rPr lang="en-US" sz="3600" dirty="0" smtClean="0">
                <a:solidFill>
                  <a:schemeClr val="bg1"/>
                </a:solidFill>
              </a:rPr>
              <a:t>you want us to read or watch</a:t>
            </a:r>
            <a:endParaRPr lang="en-US" sz="3600" dirty="0">
              <a:solidFill>
                <a:schemeClr val="bg1"/>
              </a:solidFill>
            </a:endParaRPr>
          </a:p>
        </p:txBody>
      </p:sp>
    </p:spTree>
    <p:extLst>
      <p:ext uri="{BB962C8B-B14F-4D97-AF65-F5344CB8AC3E}">
        <p14:creationId xmlns:p14="http://schemas.microsoft.com/office/powerpoint/2010/main" val="36703111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rmAutofit/>
          </a:bodyPr>
          <a:lstStyle/>
          <a:p>
            <a:r>
              <a:rPr lang="en-US" dirty="0" smtClean="0">
                <a:solidFill>
                  <a:srgbClr val="FFFF00"/>
                </a:solidFill>
              </a:rPr>
              <a:t>Because you have </a:t>
            </a:r>
            <a:r>
              <a:rPr lang="en-US" dirty="0" err="1" smtClean="0">
                <a:solidFill>
                  <a:srgbClr val="FFFFFF"/>
                </a:solidFill>
              </a:rPr>
              <a:t>sooo</a:t>
            </a:r>
            <a:r>
              <a:rPr lang="en-US" dirty="0" smtClean="0">
                <a:solidFill>
                  <a:srgbClr val="FFFF00"/>
                </a:solidFill>
              </a:rPr>
              <a:t> much time </a:t>
            </a:r>
            <a:r>
              <a:rPr lang="en-US" dirty="0" smtClean="0">
                <a:solidFill>
                  <a:schemeClr val="accent5"/>
                </a:solidFill>
              </a:rPr>
              <a:t>;)</a:t>
            </a:r>
            <a:endParaRPr lang="en-US" dirty="0">
              <a:solidFill>
                <a:schemeClr val="accent5"/>
              </a:solidFill>
            </a:endParaRPr>
          </a:p>
        </p:txBody>
      </p:sp>
      <p:pic>
        <p:nvPicPr>
          <p:cNvPr id="4" name="Content Placeholder 3" descr="Screen Shot 2017-01-17 at 8.11.58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63"/>
          <a:stretch/>
        </p:blipFill>
        <p:spPr>
          <a:xfrm>
            <a:off x="3041038" y="1016000"/>
            <a:ext cx="3174709" cy="4912693"/>
          </a:xfrm>
        </p:spPr>
      </p:pic>
    </p:spTree>
    <p:extLst>
      <p:ext uri="{BB962C8B-B14F-4D97-AF65-F5344CB8AC3E}">
        <p14:creationId xmlns:p14="http://schemas.microsoft.com/office/powerpoint/2010/main" val="20307716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04138" y="1659467"/>
            <a:ext cx="6582660" cy="3998485"/>
          </a:xfrm>
        </p:spPr>
        <p:txBody>
          <a:bodyPr>
            <a:normAutofit/>
          </a:bodyPr>
          <a:lstStyle/>
          <a:p>
            <a:pPr marL="0" indent="0">
              <a:buNone/>
            </a:pPr>
            <a:r>
              <a:rPr lang="en-US" sz="9600" dirty="0" smtClean="0">
                <a:solidFill>
                  <a:schemeClr val="bg1"/>
                </a:solidFill>
                <a:latin typeface="American Typewriter"/>
                <a:cs typeface="American Typewriter"/>
              </a:rPr>
              <a:t>News of the Week</a:t>
            </a:r>
            <a:endParaRPr lang="en-US" sz="9600" dirty="0">
              <a:solidFill>
                <a:schemeClr val="bg1"/>
              </a:solidFill>
              <a:latin typeface="American Typewriter"/>
              <a:cs typeface="American Typewriter"/>
            </a:endParaRPr>
          </a:p>
        </p:txBody>
      </p:sp>
    </p:spTree>
    <p:extLst>
      <p:ext uri="{BB962C8B-B14F-4D97-AF65-F5344CB8AC3E}">
        <p14:creationId xmlns:p14="http://schemas.microsoft.com/office/powerpoint/2010/main" val="28181100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48964"/>
            <a:ext cx="8548661" cy="3977169"/>
          </a:xfrm>
        </p:spPr>
        <p:txBody>
          <a:bodyPr>
            <a:normAutofit/>
          </a:bodyPr>
          <a:lstStyle/>
          <a:p>
            <a:pPr marL="0" indent="0" algn="ctr">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17624209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8 at 9.09.48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61" r="283"/>
          <a:stretch/>
        </p:blipFill>
        <p:spPr>
          <a:xfrm>
            <a:off x="776210" y="493713"/>
            <a:ext cx="7550415" cy="5232400"/>
          </a:xfrm>
        </p:spPr>
      </p:pic>
    </p:spTree>
    <p:extLst>
      <p:ext uri="{BB962C8B-B14F-4D97-AF65-F5344CB8AC3E}">
        <p14:creationId xmlns:p14="http://schemas.microsoft.com/office/powerpoint/2010/main" val="33646301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7 at 11.13.3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6" r="-311"/>
          <a:stretch/>
        </p:blipFill>
        <p:spPr>
          <a:xfrm>
            <a:off x="1609228" y="165100"/>
            <a:ext cx="5942509" cy="5757863"/>
          </a:xfrm>
        </p:spPr>
      </p:pic>
    </p:spTree>
    <p:extLst>
      <p:ext uri="{BB962C8B-B14F-4D97-AF65-F5344CB8AC3E}">
        <p14:creationId xmlns:p14="http://schemas.microsoft.com/office/powerpoint/2010/main" val="15899097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7 at 11.14.24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495128" y="339325"/>
            <a:ext cx="8175324" cy="5386809"/>
          </a:xfrm>
        </p:spPr>
      </p:pic>
    </p:spTree>
    <p:extLst>
      <p:ext uri="{BB962C8B-B14F-4D97-AF65-F5344CB8AC3E}">
        <p14:creationId xmlns:p14="http://schemas.microsoft.com/office/powerpoint/2010/main" val="10692635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6 at 4.58.25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79" r="-91"/>
          <a:stretch/>
        </p:blipFill>
        <p:spPr>
          <a:xfrm>
            <a:off x="1426052" y="244475"/>
            <a:ext cx="6328105" cy="5648325"/>
          </a:xfrm>
        </p:spPr>
      </p:pic>
    </p:spTree>
    <p:extLst>
      <p:ext uri="{BB962C8B-B14F-4D97-AF65-F5344CB8AC3E}">
        <p14:creationId xmlns:p14="http://schemas.microsoft.com/office/powerpoint/2010/main" val="14974931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smtClean="0">
                <a:solidFill>
                  <a:srgbClr val="FFFF00"/>
                </a:solidFill>
              </a:rPr>
              <a:t>Pause</a:t>
            </a:r>
            <a:endParaRPr lang="en-US" sz="9600" b="1" dirty="0">
              <a:solidFill>
                <a:srgbClr val="FFFF00"/>
              </a:solidFill>
            </a:endParaRP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5416939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946468"/>
            <a:ext cx="8548661" cy="3779665"/>
          </a:xfrm>
        </p:spPr>
        <p:txBody>
          <a:bodyPr>
            <a:normAutofit/>
          </a:bodyPr>
          <a:lstStyle/>
          <a:p>
            <a:pPr marL="0" indent="0">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2887385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308"/>
            <a:ext cx="8229600" cy="1563077"/>
          </a:xfrm>
        </p:spPr>
        <p:txBody>
          <a:bodyPr>
            <a:noAutofit/>
          </a:bodyPr>
          <a:lstStyle/>
          <a:p>
            <a:pPr algn="ctr"/>
            <a:r>
              <a:rPr lang="en-US" sz="4400" b="1" dirty="0" smtClean="0">
                <a:solidFill>
                  <a:srgbClr val="FFFF00"/>
                </a:solidFill>
                <a:latin typeface="+mn-lt"/>
              </a:rPr>
              <a:t>Only rule of of Admin Law </a:t>
            </a:r>
            <a:br>
              <a:rPr lang="en-US" sz="4400" b="1" dirty="0" smtClean="0">
                <a:solidFill>
                  <a:srgbClr val="FFFF00"/>
                </a:solidFill>
                <a:latin typeface="+mn-lt"/>
              </a:rPr>
            </a:br>
            <a:r>
              <a:rPr lang="en-US" sz="4400" b="1" dirty="0" smtClean="0">
                <a:solidFill>
                  <a:srgbClr val="FFFF00"/>
                </a:solidFill>
                <a:latin typeface="+mn-lt"/>
              </a:rPr>
              <a:t>(</a:t>
            </a:r>
            <a:r>
              <a:rPr lang="en-US" sz="4400" b="1" dirty="0" smtClean="0">
                <a:solidFill>
                  <a:schemeClr val="bg1"/>
                </a:solidFill>
                <a:latin typeface="+mn-lt"/>
              </a:rPr>
              <a:t>H. </a:t>
            </a:r>
            <a:r>
              <a:rPr lang="en-US" sz="4400" b="1" dirty="0" err="1" smtClean="0">
                <a:solidFill>
                  <a:schemeClr val="bg1"/>
                </a:solidFill>
                <a:latin typeface="+mn-lt"/>
              </a:rPr>
              <a:t>Janisch</a:t>
            </a:r>
            <a:r>
              <a:rPr lang="en-US" sz="4400" b="1" dirty="0" smtClean="0">
                <a:solidFill>
                  <a:srgbClr val="FFFF00"/>
                </a:solidFill>
                <a:latin typeface="+mn-lt"/>
              </a:rPr>
              <a:t>)</a:t>
            </a:r>
            <a:r>
              <a:rPr lang="en-US" sz="4400" b="1" dirty="0" smtClean="0">
                <a:solidFill>
                  <a:srgbClr val="FF0000"/>
                </a:solidFill>
                <a:latin typeface="+mn-lt"/>
              </a:rPr>
              <a:t>?</a:t>
            </a:r>
            <a:endParaRPr lang="en-US" sz="4400" b="1" dirty="0">
              <a:solidFill>
                <a:srgbClr val="FF0000"/>
              </a:solidFill>
              <a:latin typeface="+mn-lt"/>
            </a:endParaRPr>
          </a:p>
        </p:txBody>
      </p:sp>
      <p:pic>
        <p:nvPicPr>
          <p:cNvPr id="4" name="Content Placeholder 3" descr="imgres.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3190"/>
          <a:stretch/>
        </p:blipFill>
        <p:spPr>
          <a:xfrm>
            <a:off x="2930769" y="1914525"/>
            <a:ext cx="3048001" cy="4017876"/>
          </a:xfrm>
        </p:spPr>
      </p:pic>
    </p:spTree>
    <p:extLst>
      <p:ext uri="{BB962C8B-B14F-4D97-AF65-F5344CB8AC3E}">
        <p14:creationId xmlns:p14="http://schemas.microsoft.com/office/powerpoint/2010/main" val="20629052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59692" y="1408134"/>
            <a:ext cx="7827108" cy="4318000"/>
          </a:xfrm>
        </p:spPr>
        <p:txBody>
          <a:bodyPr>
            <a:normAutofit/>
          </a:bodyPr>
          <a:lstStyle/>
          <a:p>
            <a:pPr marL="0" indent="0">
              <a:buNone/>
            </a:pPr>
            <a:r>
              <a:rPr lang="en-US" sz="9600" b="1" dirty="0" smtClean="0">
                <a:solidFill>
                  <a:srgbClr val="FF0000"/>
                </a:solidFill>
                <a:latin typeface="+mn-lt"/>
              </a:rPr>
              <a:t>READ THE STATUTE </a:t>
            </a:r>
            <a:r>
              <a:rPr lang="en-US" sz="9600" b="1" dirty="0" smtClean="0">
                <a:solidFill>
                  <a:schemeClr val="bg1"/>
                </a:solidFill>
                <a:latin typeface="+mn-lt"/>
              </a:rPr>
              <a:t>!!!</a:t>
            </a:r>
            <a:endParaRPr lang="en-US" sz="9600" b="1" dirty="0">
              <a:solidFill>
                <a:schemeClr val="bg1"/>
              </a:solidFill>
              <a:latin typeface="+mn-lt"/>
            </a:endParaRPr>
          </a:p>
        </p:txBody>
      </p:sp>
    </p:spTree>
    <p:extLst>
      <p:ext uri="{BB962C8B-B14F-4D97-AF65-F5344CB8AC3E}">
        <p14:creationId xmlns:p14="http://schemas.microsoft.com/office/powerpoint/2010/main" val="25032140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667" y="0"/>
            <a:ext cx="8854333" cy="1016000"/>
          </a:xfrm>
        </p:spPr>
        <p:txBody>
          <a:bodyPr>
            <a:normAutofit/>
          </a:bodyPr>
          <a:lstStyle/>
          <a:p>
            <a:r>
              <a:rPr lang="en-US" b="1" dirty="0" smtClean="0">
                <a:solidFill>
                  <a:srgbClr val="FFFF00"/>
                </a:solidFill>
              </a:rPr>
              <a:t>Where are the </a:t>
            </a:r>
            <a:r>
              <a:rPr lang="en-US" b="1" dirty="0" err="1" smtClean="0">
                <a:solidFill>
                  <a:schemeClr val="accent5"/>
                </a:solidFill>
              </a:rPr>
              <a:t>sim</a:t>
            </a:r>
            <a:r>
              <a:rPr lang="en-US" b="1" dirty="0" smtClean="0">
                <a:solidFill>
                  <a:schemeClr val="accent5"/>
                </a:solidFill>
              </a:rPr>
              <a:t>-sub</a:t>
            </a:r>
            <a:r>
              <a:rPr lang="en-US" b="1" dirty="0" smtClean="0">
                <a:solidFill>
                  <a:srgbClr val="CCFFCC"/>
                </a:solidFill>
              </a:rPr>
              <a:t> </a:t>
            </a:r>
            <a:r>
              <a:rPr lang="en-US" b="1" dirty="0" smtClean="0">
                <a:solidFill>
                  <a:srgbClr val="FFFF00"/>
                </a:solidFill>
              </a:rPr>
              <a:t>regulations</a:t>
            </a:r>
            <a:r>
              <a:rPr lang="en-US" b="1" dirty="0" smtClean="0">
                <a:solidFill>
                  <a:schemeClr val="bg1"/>
                </a:solidFill>
              </a:rPr>
              <a:t>?</a:t>
            </a:r>
            <a:endParaRPr lang="en-US" b="1" dirty="0">
              <a:solidFill>
                <a:schemeClr val="bg1"/>
              </a:solidFill>
            </a:endParaRPr>
          </a:p>
        </p:txBody>
      </p:sp>
      <p:pic>
        <p:nvPicPr>
          <p:cNvPr id="8" name="Content Placeholder 7" descr="IMG_0460.jp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17417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616"/>
            <a:ext cx="8229600" cy="1158549"/>
          </a:xfrm>
        </p:spPr>
        <p:txBody>
          <a:bodyPr>
            <a:noAutofit/>
          </a:bodyPr>
          <a:lstStyle/>
          <a:p>
            <a:r>
              <a:rPr lang="en-US" sz="4800" b="1" dirty="0" smtClean="0">
                <a:solidFill>
                  <a:srgbClr val="FFFF00"/>
                </a:solidFill>
              </a:rPr>
              <a:t>?????????????????????</a:t>
            </a:r>
            <a:endParaRPr lang="en-US" sz="4800" b="1" dirty="0">
              <a:solidFill>
                <a:srgbClr val="FFFF00"/>
              </a:solidFill>
            </a:endParaRPr>
          </a:p>
        </p:txBody>
      </p:sp>
      <p:sp>
        <p:nvSpPr>
          <p:cNvPr id="3" name="Content Placeholder 2"/>
          <p:cNvSpPr>
            <a:spLocks noGrp="1"/>
          </p:cNvSpPr>
          <p:nvPr>
            <p:ph sz="quarter" idx="10"/>
          </p:nvPr>
        </p:nvSpPr>
        <p:spPr>
          <a:xfrm>
            <a:off x="457200" y="1760104"/>
            <a:ext cx="8310790" cy="4155182"/>
          </a:xfrm>
        </p:spPr>
        <p:txBody>
          <a:bodyPr>
            <a:normAutofit/>
          </a:bodyPr>
          <a:lstStyle/>
          <a:p>
            <a:r>
              <a:rPr lang="en-US" sz="4000" dirty="0" smtClean="0">
                <a:solidFill>
                  <a:schemeClr val="bg1"/>
                </a:solidFill>
              </a:rPr>
              <a:t>Not in the </a:t>
            </a:r>
            <a:r>
              <a:rPr lang="en-US" sz="4000" i="1" dirty="0" smtClean="0">
                <a:solidFill>
                  <a:srgbClr val="CCFFCC"/>
                </a:solidFill>
              </a:rPr>
              <a:t>Broadcasting Act</a:t>
            </a:r>
          </a:p>
          <a:p>
            <a:r>
              <a:rPr lang="en-US" sz="4000" dirty="0" smtClean="0">
                <a:solidFill>
                  <a:schemeClr val="bg1"/>
                </a:solidFill>
              </a:rPr>
              <a:t>Not in the </a:t>
            </a:r>
            <a:r>
              <a:rPr lang="en-US" sz="4000" i="1" dirty="0" smtClean="0">
                <a:solidFill>
                  <a:srgbClr val="CCFFCC"/>
                </a:solidFill>
              </a:rPr>
              <a:t>CRTC Act</a:t>
            </a:r>
          </a:p>
          <a:p>
            <a:r>
              <a:rPr lang="en-US" sz="4000" dirty="0" smtClean="0">
                <a:solidFill>
                  <a:schemeClr val="bg1"/>
                </a:solidFill>
              </a:rPr>
              <a:t>Not in the </a:t>
            </a:r>
            <a:r>
              <a:rPr lang="en-US" sz="4000" i="1" dirty="0" smtClean="0">
                <a:solidFill>
                  <a:srgbClr val="CCFFCC"/>
                </a:solidFill>
              </a:rPr>
              <a:t>Television Broadcasting Regulations</a:t>
            </a:r>
          </a:p>
          <a:p>
            <a:r>
              <a:rPr lang="en-US" sz="4000" dirty="0" smtClean="0">
                <a:solidFill>
                  <a:schemeClr val="bg1"/>
                </a:solidFill>
              </a:rPr>
              <a:t>Not in the </a:t>
            </a:r>
            <a:r>
              <a:rPr lang="en-US" sz="4000" i="1" dirty="0" smtClean="0">
                <a:solidFill>
                  <a:srgbClr val="CCFFCC"/>
                </a:solidFill>
              </a:rPr>
              <a:t>Broadcasting Distribution Regulations</a:t>
            </a:r>
            <a:endParaRPr lang="en-US" sz="4000" i="1" dirty="0">
              <a:solidFill>
                <a:srgbClr val="CCFFCC"/>
              </a:solidFill>
            </a:endParaRPr>
          </a:p>
        </p:txBody>
      </p:sp>
    </p:spTree>
    <p:extLst>
      <p:ext uri="{BB962C8B-B14F-4D97-AF65-F5344CB8AC3E}">
        <p14:creationId xmlns:p14="http://schemas.microsoft.com/office/powerpoint/2010/main" val="34961487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26425"/>
          </a:xfrm>
        </p:spPr>
        <p:txBody>
          <a:bodyPr>
            <a:normAutofit fontScale="90000"/>
          </a:bodyPr>
          <a:lstStyle/>
          <a:p>
            <a:pPr algn="ctr"/>
            <a:r>
              <a:rPr lang="en-CA" dirty="0" smtClean="0"/>
              <a:t/>
            </a:r>
            <a:br>
              <a:rPr lang="en-CA" dirty="0" smtClean="0"/>
            </a:br>
            <a:r>
              <a:rPr lang="en-CA" i="1" dirty="0" smtClean="0">
                <a:solidFill>
                  <a:srgbClr val="CCFFCC"/>
                </a:solidFill>
              </a:rPr>
              <a:t>Simultaneous </a:t>
            </a:r>
            <a:r>
              <a:rPr lang="en-CA" i="1" dirty="0">
                <a:solidFill>
                  <a:srgbClr val="CCFFCC"/>
                </a:solidFill>
              </a:rPr>
              <a:t>Programming Service Deletion and Substitution Regulations</a:t>
            </a:r>
            <a:br>
              <a:rPr lang="en-CA" i="1" dirty="0">
                <a:solidFill>
                  <a:srgbClr val="CCFFCC"/>
                </a:solidFill>
              </a:rPr>
            </a:br>
            <a:endParaRPr lang="en-US" i="1" dirty="0">
              <a:solidFill>
                <a:srgbClr val="CCFFCC"/>
              </a:solidFill>
            </a:endParaRPr>
          </a:p>
        </p:txBody>
      </p:sp>
      <p:pic>
        <p:nvPicPr>
          <p:cNvPr id="4" name="Content Placeholder 3" descr="Screen Shot 2017-01-16 at 5.43.41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189"/>
          <a:stretch/>
        </p:blipFill>
        <p:spPr>
          <a:xfrm>
            <a:off x="3186334" y="1627188"/>
            <a:ext cx="2796399" cy="4276725"/>
          </a:xfrm>
        </p:spPr>
      </p:pic>
      <p:sp>
        <p:nvSpPr>
          <p:cNvPr id="5" name="TextBox 4"/>
          <p:cNvSpPr txBox="1"/>
          <p:nvPr/>
        </p:nvSpPr>
        <p:spPr>
          <a:xfrm>
            <a:off x="6071861" y="5547669"/>
            <a:ext cx="2471951" cy="461665"/>
          </a:xfrm>
          <a:prstGeom prst="rect">
            <a:avLst/>
          </a:prstGeom>
          <a:noFill/>
        </p:spPr>
        <p:txBody>
          <a:bodyPr wrap="none" rtlCol="0">
            <a:spAutoFit/>
          </a:bodyPr>
          <a:lstStyle/>
          <a:p>
            <a:r>
              <a:rPr lang="en-US" sz="2400" dirty="0" smtClean="0">
                <a:solidFill>
                  <a:schemeClr val="bg1"/>
                </a:solidFill>
              </a:rPr>
              <a:t>P. 196 </a:t>
            </a:r>
            <a:r>
              <a:rPr lang="en-US" sz="2400" dirty="0" smtClean="0">
                <a:solidFill>
                  <a:srgbClr val="FF0000"/>
                </a:solidFill>
              </a:rPr>
              <a:t>Red</a:t>
            </a:r>
            <a:r>
              <a:rPr lang="en-US" sz="2400" dirty="0" smtClean="0">
                <a:solidFill>
                  <a:srgbClr val="CCFFCC"/>
                </a:solidFill>
              </a:rPr>
              <a:t> </a:t>
            </a:r>
            <a:r>
              <a:rPr lang="en-US" sz="2400" dirty="0" smtClean="0">
                <a:solidFill>
                  <a:srgbClr val="FFFFFF"/>
                </a:solidFill>
              </a:rPr>
              <a:t>Book</a:t>
            </a:r>
            <a:endParaRPr lang="en-US" sz="2400" dirty="0">
              <a:solidFill>
                <a:srgbClr val="FFFFFF"/>
              </a:solidFill>
            </a:endParaRPr>
          </a:p>
        </p:txBody>
      </p:sp>
    </p:spTree>
    <p:extLst>
      <p:ext uri="{BB962C8B-B14F-4D97-AF65-F5344CB8AC3E}">
        <p14:creationId xmlns:p14="http://schemas.microsoft.com/office/powerpoint/2010/main" val="867515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7098"/>
            <a:ext cx="8589316" cy="5759328"/>
          </a:xfrm>
        </p:spPr>
        <p:txBody>
          <a:bodyPr>
            <a:normAutofit fontScale="92500" lnSpcReduction="10000"/>
          </a:bodyPr>
          <a:lstStyle/>
          <a:p>
            <a:pPr marL="0" lvl="0" indent="0">
              <a:lnSpc>
                <a:spcPct val="90000"/>
              </a:lnSpc>
              <a:buNone/>
            </a:pPr>
            <a:r>
              <a:rPr lang="en-CA" sz="3200" b="1" dirty="0" smtClean="0">
                <a:solidFill>
                  <a:schemeClr val="bg1"/>
                </a:solidFill>
              </a:rPr>
              <a:t>4</a:t>
            </a:r>
            <a:r>
              <a:rPr lang="en-CA" sz="3200" dirty="0">
                <a:solidFill>
                  <a:schemeClr val="bg1"/>
                </a:solidFill>
              </a:rPr>
              <a:t> </a:t>
            </a:r>
            <a:r>
              <a:rPr lang="en-CA" sz="3200" b="1" dirty="0">
                <a:solidFill>
                  <a:schemeClr val="bg1"/>
                </a:solidFill>
              </a:rPr>
              <a:t>(1)</a:t>
            </a:r>
            <a:r>
              <a:rPr lang="en-CA" sz="3200" dirty="0">
                <a:solidFill>
                  <a:schemeClr val="bg1"/>
                </a:solidFill>
              </a:rPr>
              <a:t> </a:t>
            </a:r>
            <a:r>
              <a:rPr lang="mr-IN" sz="3200" dirty="0" smtClean="0">
                <a:solidFill>
                  <a:schemeClr val="bg1"/>
                </a:solidFill>
              </a:rPr>
              <a:t>…</a:t>
            </a:r>
            <a:r>
              <a:rPr lang="en-CA" sz="3200" dirty="0" smtClean="0">
                <a:solidFill>
                  <a:schemeClr val="bg1"/>
                </a:solidFill>
              </a:rPr>
              <a:t>a </a:t>
            </a:r>
            <a:r>
              <a:rPr lang="en-CA" sz="3200" dirty="0">
                <a:solidFill>
                  <a:srgbClr val="FFFF00"/>
                </a:solidFill>
              </a:rPr>
              <a:t>licensee that receives a request </a:t>
            </a:r>
            <a:r>
              <a:rPr lang="en-CA" sz="3200" dirty="0">
                <a:solidFill>
                  <a:schemeClr val="bg1"/>
                </a:solidFill>
              </a:rPr>
              <a:t>referred to in section 3 </a:t>
            </a:r>
            <a:r>
              <a:rPr lang="en-CA" sz="3200" dirty="0">
                <a:solidFill>
                  <a:srgbClr val="FFFF00"/>
                </a:solidFill>
              </a:rPr>
              <a:t>must carry out the </a:t>
            </a:r>
            <a:r>
              <a:rPr lang="en-CA" sz="3200" dirty="0">
                <a:solidFill>
                  <a:srgbClr val="CCFFCC"/>
                </a:solidFill>
              </a:rPr>
              <a:t>requested deletion and substitution </a:t>
            </a:r>
            <a:r>
              <a:rPr lang="en-CA" sz="3200" dirty="0">
                <a:solidFill>
                  <a:srgbClr val="FFFF00"/>
                </a:solidFill>
              </a:rPr>
              <a:t>if</a:t>
            </a:r>
            <a:r>
              <a:rPr lang="en-CA" sz="3200" dirty="0">
                <a:solidFill>
                  <a:schemeClr val="bg1"/>
                </a:solidFill>
              </a:rPr>
              <a:t> the </a:t>
            </a:r>
            <a:r>
              <a:rPr lang="en-CA" sz="3200" dirty="0" smtClean="0">
                <a:solidFill>
                  <a:schemeClr val="bg1"/>
                </a:solidFill>
              </a:rPr>
              <a:t>following conditions are met:</a:t>
            </a:r>
            <a:endParaRPr lang="en-CA" sz="3200" dirty="0">
              <a:solidFill>
                <a:schemeClr val="bg1"/>
              </a:solidFill>
            </a:endParaRPr>
          </a:p>
          <a:p>
            <a:pPr marL="457200" lvl="1" indent="0">
              <a:lnSpc>
                <a:spcPct val="90000"/>
              </a:lnSpc>
              <a:buNone/>
            </a:pPr>
            <a:r>
              <a:rPr lang="en-CA" sz="3200" b="1" dirty="0">
                <a:solidFill>
                  <a:schemeClr val="bg1"/>
                </a:solidFill>
              </a:rPr>
              <a:t>(a)</a:t>
            </a:r>
            <a:r>
              <a:rPr lang="en-CA" sz="3200" dirty="0">
                <a:solidFill>
                  <a:schemeClr val="bg1"/>
                </a:solidFill>
              </a:rPr>
              <a:t> the request is in writing and is received by the licensee </a:t>
            </a:r>
            <a:r>
              <a:rPr lang="en-CA" sz="3200" dirty="0">
                <a:solidFill>
                  <a:srgbClr val="FFFF00"/>
                </a:solidFill>
              </a:rPr>
              <a:t>at least four days before </a:t>
            </a:r>
            <a:r>
              <a:rPr lang="en-CA" sz="3200" dirty="0">
                <a:solidFill>
                  <a:schemeClr val="bg1"/>
                </a:solidFill>
              </a:rPr>
              <a:t>the day on which the programming service to be substituted is to be broadcast;</a:t>
            </a:r>
          </a:p>
          <a:p>
            <a:pPr marL="457200" lvl="1" indent="0">
              <a:lnSpc>
                <a:spcPct val="90000"/>
              </a:lnSpc>
              <a:buNone/>
            </a:pPr>
            <a:r>
              <a:rPr lang="en-CA" sz="3200" b="1" dirty="0">
                <a:solidFill>
                  <a:schemeClr val="bg1"/>
                </a:solidFill>
              </a:rPr>
              <a:t>(b)</a:t>
            </a:r>
            <a:r>
              <a:rPr lang="en-CA" sz="3200" dirty="0">
                <a:solidFill>
                  <a:schemeClr val="bg1"/>
                </a:solidFill>
              </a:rPr>
              <a:t> the programming </a:t>
            </a:r>
            <a:r>
              <a:rPr lang="en-CA" sz="3200" dirty="0">
                <a:solidFill>
                  <a:srgbClr val="CCFFCC"/>
                </a:solidFill>
              </a:rPr>
              <a:t>service to be deleted and the </a:t>
            </a:r>
            <a:r>
              <a:rPr lang="en-CA" sz="3200" dirty="0">
                <a:solidFill>
                  <a:schemeClr val="bg1"/>
                </a:solidFill>
              </a:rPr>
              <a:t>programming </a:t>
            </a:r>
            <a:r>
              <a:rPr lang="en-CA" sz="3200" dirty="0">
                <a:solidFill>
                  <a:srgbClr val="CCFFCC"/>
                </a:solidFill>
              </a:rPr>
              <a:t>service to be substituted</a:t>
            </a:r>
            <a:r>
              <a:rPr lang="en-CA" sz="3200" dirty="0">
                <a:solidFill>
                  <a:schemeClr val="bg1"/>
                </a:solidFill>
              </a:rPr>
              <a:t> are </a:t>
            </a:r>
            <a:r>
              <a:rPr lang="en-CA" sz="3200" dirty="0">
                <a:solidFill>
                  <a:srgbClr val="FFFF00"/>
                </a:solidFill>
              </a:rPr>
              <a:t>comparable and are to be broadcast simultaneously</a:t>
            </a:r>
            <a:r>
              <a:rPr lang="en-CA" sz="3200" dirty="0">
                <a:solidFill>
                  <a:schemeClr val="bg1"/>
                </a:solidFill>
              </a:rPr>
              <a:t>;</a:t>
            </a:r>
          </a:p>
          <a:p>
            <a:pPr marL="457200" lvl="1" indent="0">
              <a:lnSpc>
                <a:spcPct val="90000"/>
              </a:lnSpc>
              <a:buNone/>
            </a:pPr>
            <a:r>
              <a:rPr lang="en-CA" sz="3200" b="1" dirty="0">
                <a:solidFill>
                  <a:schemeClr val="bg1"/>
                </a:solidFill>
              </a:rPr>
              <a:t>(c)</a:t>
            </a:r>
            <a:r>
              <a:rPr lang="en-CA" sz="3200" dirty="0">
                <a:solidFill>
                  <a:schemeClr val="bg1"/>
                </a:solidFill>
              </a:rPr>
              <a:t> the programming service to be substituted has the </a:t>
            </a:r>
            <a:r>
              <a:rPr lang="en-CA" sz="3200" dirty="0">
                <a:solidFill>
                  <a:srgbClr val="FFFF00"/>
                </a:solidFill>
              </a:rPr>
              <a:t>same format </a:t>
            </a:r>
            <a:r>
              <a:rPr lang="en-CA" sz="3200" dirty="0">
                <a:solidFill>
                  <a:schemeClr val="bg1"/>
                </a:solidFill>
              </a:rPr>
              <a:t>as, or a higher </a:t>
            </a:r>
            <a:r>
              <a:rPr lang="en-CA" sz="3200" dirty="0" smtClean="0">
                <a:solidFill>
                  <a:schemeClr val="bg1"/>
                </a:solidFill>
              </a:rPr>
              <a:t>format</a:t>
            </a:r>
            <a:r>
              <a:rPr lang="mr-IN" sz="3200" dirty="0" smtClean="0">
                <a:solidFill>
                  <a:schemeClr val="bg1"/>
                </a:solidFill>
              </a:rPr>
              <a:t>…</a:t>
            </a:r>
            <a:endParaRPr lang="en-CA" sz="3200" dirty="0">
              <a:solidFill>
                <a:schemeClr val="bg1"/>
              </a:solidFill>
            </a:endParaRPr>
          </a:p>
          <a:p>
            <a:pPr marL="0" indent="0">
              <a:buNone/>
            </a:pPr>
            <a:endParaRPr lang="en-US" dirty="0"/>
          </a:p>
        </p:txBody>
      </p:sp>
    </p:spTree>
    <p:extLst>
      <p:ext uri="{BB962C8B-B14F-4D97-AF65-F5344CB8AC3E}">
        <p14:creationId xmlns:p14="http://schemas.microsoft.com/office/powerpoint/2010/main" val="37252630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lstStyle/>
          <a:p>
            <a:pPr algn="ctr"/>
            <a:r>
              <a:rPr lang="en-US" b="1" dirty="0" smtClean="0">
                <a:solidFill>
                  <a:srgbClr val="FFFF00"/>
                </a:solidFill>
              </a:rPr>
              <a:t>Starting Point </a:t>
            </a:r>
            <a:r>
              <a:rPr lang="en-US" b="1" dirty="0" smtClean="0">
                <a:solidFill>
                  <a:srgbClr val="4BACC6"/>
                </a:solidFill>
              </a:rPr>
              <a:t>1 </a:t>
            </a:r>
            <a:r>
              <a:rPr lang="en-US" b="1" dirty="0" smtClean="0">
                <a:solidFill>
                  <a:schemeClr val="bg1"/>
                </a:solidFill>
              </a:rPr>
              <a:t>For Today</a:t>
            </a:r>
            <a:endParaRPr lang="en-US" b="1" dirty="0">
              <a:solidFill>
                <a:schemeClr val="bg1"/>
              </a:solidFill>
            </a:endParaRPr>
          </a:p>
        </p:txBody>
      </p:sp>
      <p:pic>
        <p:nvPicPr>
          <p:cNvPr id="4" name="Content Placeholder 3" descr="F1_start_light_sequence_animation.gif"/>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31953" r="-31953"/>
          <a:stretch>
            <a:fillRect/>
          </a:stretch>
        </p:blipFill>
        <p:spPr/>
      </p:pic>
    </p:spTree>
    <p:extLst>
      <p:ext uri="{BB962C8B-B14F-4D97-AF65-F5344CB8AC3E}">
        <p14:creationId xmlns:p14="http://schemas.microsoft.com/office/powerpoint/2010/main" val="418761563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048"/>
          </a:xfrm>
        </p:spPr>
        <p:txBody>
          <a:bodyPr>
            <a:normAutofit fontScale="90000"/>
          </a:bodyPr>
          <a:lstStyle/>
          <a:p>
            <a:pPr algn="ctr"/>
            <a:r>
              <a:rPr lang="en-US" b="1" dirty="0" smtClean="0">
                <a:solidFill>
                  <a:srgbClr val="FFFF00"/>
                </a:solidFill>
                <a:latin typeface="+mn-lt"/>
              </a:rPr>
              <a:t>Comm. Law </a:t>
            </a:r>
            <a:r>
              <a:rPr lang="en-US" b="1" dirty="0" smtClean="0">
                <a:solidFill>
                  <a:srgbClr val="FF0000"/>
                </a:solidFill>
                <a:latin typeface="+mn-lt"/>
              </a:rPr>
              <a:t>1.0</a:t>
            </a:r>
            <a:r>
              <a:rPr lang="en-US" b="1" dirty="0" smtClean="0">
                <a:solidFill>
                  <a:srgbClr val="FFFF00"/>
                </a:solidFill>
                <a:latin typeface="+mn-lt"/>
              </a:rPr>
              <a:t>:</a:t>
            </a:r>
            <a:r>
              <a:rPr lang="en-US" b="1" dirty="0" smtClean="0">
                <a:solidFill>
                  <a:schemeClr val="bg1"/>
                </a:solidFill>
                <a:latin typeface="+mn-lt"/>
              </a:rPr>
              <a:t> Different rules for different screens </a:t>
            </a:r>
            <a:r>
              <a:rPr lang="en-US" b="1" dirty="0" smtClean="0">
                <a:solidFill>
                  <a:srgbClr val="FFFF00"/>
                </a:solidFill>
                <a:latin typeface="+mn-lt"/>
              </a:rPr>
              <a:t>(</a:t>
            </a:r>
            <a:r>
              <a:rPr lang="en-US" b="1" dirty="0" smtClean="0">
                <a:solidFill>
                  <a:schemeClr val="accent5"/>
                </a:solidFill>
                <a:latin typeface="+mn-lt"/>
              </a:rPr>
              <a:t>&amp; boxes</a:t>
            </a:r>
            <a:r>
              <a:rPr lang="en-US" b="1" dirty="0" smtClean="0">
                <a:solidFill>
                  <a:srgbClr val="FFFF00"/>
                </a:solidFill>
                <a:latin typeface="+mn-lt"/>
              </a:rPr>
              <a:t>)</a:t>
            </a:r>
            <a:endParaRPr lang="en-US" b="1" dirty="0">
              <a:solidFill>
                <a:srgbClr val="FFFF00"/>
              </a:solidFill>
              <a:latin typeface="+mn-lt"/>
            </a:endParaRPr>
          </a:p>
        </p:txBody>
      </p:sp>
      <p:pic>
        <p:nvPicPr>
          <p:cNvPr id="4" name="Content Placeholder 3" descr="IMG_0008.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682"/>
          <a:stretch/>
        </p:blipFill>
        <p:spPr>
          <a:xfrm>
            <a:off x="2556933" y="1340048"/>
            <a:ext cx="4385734" cy="4417285"/>
          </a:xfrm>
        </p:spPr>
      </p:pic>
    </p:spTree>
    <p:extLst>
      <p:ext uri="{BB962C8B-B14F-4D97-AF65-F5344CB8AC3E}">
        <p14:creationId xmlns:p14="http://schemas.microsoft.com/office/powerpoint/2010/main" val="39652785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60"/>
            <a:ext cx="8686800" cy="1016000"/>
          </a:xfrm>
        </p:spPr>
        <p:txBody>
          <a:bodyPr>
            <a:normAutofit/>
          </a:bodyPr>
          <a:lstStyle/>
          <a:p>
            <a:r>
              <a:rPr lang="en-US" sz="4400" b="1" dirty="0" smtClean="0">
                <a:solidFill>
                  <a:srgbClr val="FFFF00"/>
                </a:solidFill>
              </a:rPr>
              <a:t>2015 </a:t>
            </a:r>
            <a:r>
              <a:rPr lang="en-US" sz="4400" b="1" dirty="0" smtClean="0">
                <a:solidFill>
                  <a:schemeClr val="bg1"/>
                </a:solidFill>
              </a:rPr>
              <a:t>@ </a:t>
            </a:r>
            <a:r>
              <a:rPr lang="en-US" sz="4400" b="1" dirty="0" smtClean="0">
                <a:solidFill>
                  <a:srgbClr val="FFFF00"/>
                </a:solidFill>
              </a:rPr>
              <a:t>Allard Hall: </a:t>
            </a:r>
            <a:r>
              <a:rPr lang="en-US" sz="4400" dirty="0" smtClean="0">
                <a:solidFill>
                  <a:srgbClr val="FFFFFF"/>
                </a:solidFill>
                <a:latin typeface="American Typewriter"/>
                <a:cs typeface="American Typewriter"/>
              </a:rPr>
              <a:t>bottom up</a:t>
            </a:r>
            <a:endParaRPr lang="en-US" sz="4400" b="1" dirty="0">
              <a:solidFill>
                <a:srgbClr val="FFFFFF"/>
              </a:solidFill>
              <a:latin typeface="American Typewriter"/>
              <a:cs typeface="American Typewriter"/>
            </a:endParaRPr>
          </a:p>
        </p:txBody>
      </p:sp>
      <p:pic>
        <p:nvPicPr>
          <p:cNvPr id="4" name="Content Placeholder 3" descr="Screen Shot 2017-01-17 at 9.30.23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709" r="-965"/>
          <a:stretch/>
        </p:blipFill>
        <p:spPr>
          <a:xfrm>
            <a:off x="1219200" y="1020763"/>
            <a:ext cx="6722533" cy="4770437"/>
          </a:xfrm>
        </p:spPr>
      </p:pic>
    </p:spTree>
    <p:extLst>
      <p:ext uri="{BB962C8B-B14F-4D97-AF65-F5344CB8AC3E}">
        <p14:creationId xmlns:p14="http://schemas.microsoft.com/office/powerpoint/2010/main" val="156901059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66" y="-1"/>
            <a:ext cx="8741834" cy="982871"/>
          </a:xfrm>
        </p:spPr>
        <p:txBody>
          <a:bodyPr>
            <a:noAutofit/>
          </a:bodyPr>
          <a:lstStyle/>
          <a:p>
            <a:r>
              <a:rPr lang="en-US" b="1" dirty="0">
                <a:solidFill>
                  <a:schemeClr val="bg1"/>
                </a:solidFill>
                <a:latin typeface="+mn-lt"/>
                <a:cs typeface="P22 Typewriter"/>
              </a:rPr>
              <a:t> </a:t>
            </a:r>
            <a:r>
              <a:rPr lang="en-US" b="1" dirty="0" smtClean="0">
                <a:solidFill>
                  <a:srgbClr val="FFFF00"/>
                </a:solidFill>
                <a:latin typeface="+mn-lt"/>
                <a:cs typeface="P22 Typewriter"/>
              </a:rPr>
              <a:t>Constraints Distort </a:t>
            </a:r>
            <a:r>
              <a:rPr lang="en-US" b="1" dirty="0" smtClean="0">
                <a:solidFill>
                  <a:schemeClr val="accent4">
                    <a:lumMod val="60000"/>
                    <a:lumOff val="40000"/>
                  </a:schemeClr>
                </a:solidFill>
                <a:latin typeface="+mn-lt"/>
                <a:cs typeface="P22 Typewriter"/>
              </a:rPr>
              <a:t>C</a:t>
            </a:r>
            <a:r>
              <a:rPr lang="en-US" b="1" dirty="0" smtClean="0">
                <a:solidFill>
                  <a:srgbClr val="FFFF00"/>
                </a:solidFill>
                <a:latin typeface="+mn-lt"/>
                <a:cs typeface="P22 Typewriter"/>
              </a:rPr>
              <a:t>r</a:t>
            </a:r>
            <a:r>
              <a:rPr lang="en-US" b="1" dirty="0" smtClean="0">
                <a:solidFill>
                  <a:schemeClr val="accent5">
                    <a:lumMod val="60000"/>
                    <a:lumOff val="40000"/>
                  </a:schemeClr>
                </a:solidFill>
                <a:latin typeface="+mn-lt"/>
                <a:cs typeface="P22 Typewriter"/>
              </a:rPr>
              <a:t>e</a:t>
            </a:r>
            <a:r>
              <a:rPr lang="en-US" b="1" dirty="0" smtClean="0">
                <a:solidFill>
                  <a:srgbClr val="CCFFCC"/>
                </a:solidFill>
                <a:latin typeface="+mn-lt"/>
                <a:cs typeface="P22 Typewriter"/>
              </a:rPr>
              <a:t>a</a:t>
            </a:r>
            <a:r>
              <a:rPr lang="en-US" b="1" dirty="0" smtClean="0">
                <a:solidFill>
                  <a:srgbClr val="3366FF"/>
                </a:solidFill>
                <a:latin typeface="+mn-lt"/>
                <a:cs typeface="P22 Typewriter"/>
              </a:rPr>
              <a:t>t</a:t>
            </a:r>
            <a:r>
              <a:rPr lang="en-US" b="1" dirty="0" smtClean="0">
                <a:solidFill>
                  <a:srgbClr val="FF6600"/>
                </a:solidFill>
                <a:latin typeface="+mn-lt"/>
                <a:cs typeface="P22 Typewriter"/>
              </a:rPr>
              <a:t>i</a:t>
            </a:r>
            <a:r>
              <a:rPr lang="en-US" b="1" dirty="0" smtClean="0">
                <a:solidFill>
                  <a:srgbClr val="FF0000"/>
                </a:solidFill>
                <a:latin typeface="+mn-lt"/>
                <a:cs typeface="P22 Typewriter"/>
              </a:rPr>
              <a:t>v</a:t>
            </a:r>
            <a:r>
              <a:rPr lang="en-US" b="1" dirty="0" smtClean="0">
                <a:solidFill>
                  <a:schemeClr val="bg2">
                    <a:lumMod val="75000"/>
                  </a:schemeClr>
                </a:solidFill>
                <a:latin typeface="+mn-lt"/>
                <a:cs typeface="P22 Typewriter"/>
              </a:rPr>
              <a:t>i</a:t>
            </a:r>
            <a:r>
              <a:rPr lang="en-US" b="1" dirty="0" smtClean="0">
                <a:solidFill>
                  <a:schemeClr val="bg1">
                    <a:lumMod val="75000"/>
                  </a:schemeClr>
                </a:solidFill>
                <a:latin typeface="+mn-lt"/>
                <a:cs typeface="P22 Typewriter"/>
              </a:rPr>
              <a:t>t</a:t>
            </a:r>
            <a:r>
              <a:rPr lang="en-US" b="1" dirty="0" smtClean="0">
                <a:solidFill>
                  <a:schemeClr val="accent2">
                    <a:lumMod val="60000"/>
                    <a:lumOff val="40000"/>
                  </a:schemeClr>
                </a:solidFill>
                <a:latin typeface="+mn-lt"/>
                <a:cs typeface="P22 Typewriter"/>
              </a:rPr>
              <a:t>y</a:t>
            </a:r>
            <a:endParaRPr lang="en-US" b="1" dirty="0">
              <a:solidFill>
                <a:schemeClr val="accent2">
                  <a:lumMod val="60000"/>
                  <a:lumOff val="40000"/>
                </a:schemeClr>
              </a:solidFill>
              <a:latin typeface="+mn-lt"/>
              <a:cs typeface="P22 Typewriter"/>
            </a:endParaRPr>
          </a:p>
        </p:txBody>
      </p:sp>
      <p:sp>
        <p:nvSpPr>
          <p:cNvPr id="3" name="Content Placeholder 2"/>
          <p:cNvSpPr>
            <a:spLocks noGrp="1"/>
          </p:cNvSpPr>
          <p:nvPr>
            <p:ph sz="quarter" idx="10"/>
          </p:nvPr>
        </p:nvSpPr>
        <p:spPr>
          <a:xfrm>
            <a:off x="402166" y="982870"/>
            <a:ext cx="8741833" cy="5168347"/>
          </a:xfrm>
        </p:spPr>
        <p:txBody>
          <a:bodyPr>
            <a:normAutofit fontScale="92500" lnSpcReduction="10000"/>
          </a:bodyPr>
          <a:lstStyle/>
          <a:p>
            <a:pPr marL="0" indent="0">
              <a:buNone/>
            </a:pPr>
            <a:r>
              <a:rPr lang="en-US" dirty="0" smtClean="0">
                <a:solidFill>
                  <a:srgbClr val="FFFFFF"/>
                </a:solidFill>
                <a:latin typeface="+mn-lt"/>
                <a:cs typeface="Lucida Console"/>
              </a:rPr>
              <a:t>10. Internet Governance &amp; Surveillance (International Law)</a:t>
            </a:r>
            <a:endParaRPr lang="en-US" dirty="0">
              <a:solidFill>
                <a:srgbClr val="FFFFFF"/>
              </a:solidFill>
              <a:latin typeface="+mn-lt"/>
              <a:cs typeface="Lucida Console"/>
            </a:endParaRPr>
          </a:p>
          <a:p>
            <a:pPr marL="0" indent="0">
              <a:buNone/>
            </a:pPr>
            <a:r>
              <a:rPr lang="en-US" dirty="0" smtClean="0">
                <a:solidFill>
                  <a:srgbClr val="FFFFFF"/>
                </a:solidFill>
                <a:latin typeface="+mn-lt"/>
                <a:cs typeface="Lucida Console"/>
              </a:rPr>
              <a:t>9. Taxation/Currency/Gambling/</a:t>
            </a:r>
            <a:r>
              <a:rPr lang="en-US" dirty="0" smtClean="0">
                <a:solidFill>
                  <a:srgbClr val="FFFFFF"/>
                </a:solidFill>
                <a:cs typeface="Lucida Console"/>
              </a:rPr>
              <a:t>Criminal/Obscenity </a:t>
            </a:r>
          </a:p>
          <a:p>
            <a:pPr marL="0" indent="0">
              <a:buNone/>
            </a:pPr>
            <a:r>
              <a:rPr lang="en-US" dirty="0">
                <a:solidFill>
                  <a:srgbClr val="FFFFFF"/>
                </a:solidFill>
                <a:cs typeface="Lucida Console"/>
              </a:rPr>
              <a:t> </a:t>
            </a:r>
            <a:r>
              <a:rPr lang="en-US" dirty="0" smtClean="0">
                <a:solidFill>
                  <a:srgbClr val="FFFFFF"/>
                </a:solidFill>
                <a:cs typeface="Lucida Console"/>
              </a:rPr>
              <a:t>  (Criminal &amp; Quasi Criminal)</a:t>
            </a:r>
            <a:endParaRPr lang="en-US" dirty="0">
              <a:solidFill>
                <a:srgbClr val="FFFFFF"/>
              </a:solidFill>
              <a:latin typeface="+mn-lt"/>
              <a:cs typeface="Lucida Console"/>
            </a:endParaRPr>
          </a:p>
          <a:p>
            <a:pPr marL="0" indent="0">
              <a:buNone/>
            </a:pPr>
            <a:r>
              <a:rPr lang="en-US" dirty="0" smtClean="0">
                <a:solidFill>
                  <a:srgbClr val="FFFFFF"/>
                </a:solidFill>
                <a:latin typeface="+mn-lt"/>
                <a:cs typeface="Lucida Console"/>
              </a:rPr>
              <a:t>8</a:t>
            </a:r>
            <a:r>
              <a:rPr lang="en-US" dirty="0">
                <a:solidFill>
                  <a:srgbClr val="FFFFFF"/>
                </a:solidFill>
                <a:latin typeface="+mn-lt"/>
                <a:cs typeface="Lucida Console"/>
              </a:rPr>
              <a:t>. Misleading promises/advertising, physical or </a:t>
            </a:r>
            <a:r>
              <a:rPr lang="en-US" dirty="0" smtClean="0">
                <a:solidFill>
                  <a:srgbClr val="FFFFFF"/>
                </a:solidFill>
                <a:latin typeface="+mn-lt"/>
                <a:cs typeface="Lucida Console"/>
              </a:rPr>
              <a:t> </a:t>
            </a:r>
          </a:p>
          <a:p>
            <a:pPr marL="0" indent="0">
              <a:buNone/>
            </a:pPr>
            <a:r>
              <a:rPr lang="en-US" dirty="0">
                <a:solidFill>
                  <a:srgbClr val="FFFFFF"/>
                </a:solidFill>
                <a:latin typeface="+mn-lt"/>
                <a:cs typeface="Lucida Console"/>
              </a:rPr>
              <a:t> </a:t>
            </a:r>
            <a:r>
              <a:rPr lang="en-US" dirty="0" smtClean="0">
                <a:solidFill>
                  <a:srgbClr val="FFFFFF"/>
                </a:solidFill>
                <a:latin typeface="+mn-lt"/>
                <a:cs typeface="Lucida Console"/>
              </a:rPr>
              <a:t>  psychological harm, unfair competition/anti-trust  </a:t>
            </a:r>
          </a:p>
          <a:p>
            <a:pPr marL="0" indent="0">
              <a:buNone/>
            </a:pPr>
            <a:r>
              <a:rPr lang="en-US" dirty="0">
                <a:solidFill>
                  <a:srgbClr val="FFFFFF"/>
                </a:solidFill>
                <a:latin typeface="+mn-lt"/>
                <a:cs typeface="Lucida Console"/>
              </a:rPr>
              <a:t> </a:t>
            </a:r>
            <a:r>
              <a:rPr lang="en-US" dirty="0" smtClean="0">
                <a:solidFill>
                  <a:srgbClr val="FFFFFF"/>
                </a:solidFill>
                <a:latin typeface="+mn-lt"/>
                <a:cs typeface="Lucida Console"/>
              </a:rPr>
              <a:t>  (</a:t>
            </a:r>
            <a:r>
              <a:rPr lang="en-US" dirty="0">
                <a:solidFill>
                  <a:srgbClr val="FFFFFF"/>
                </a:solidFill>
                <a:latin typeface="+mn-lt"/>
                <a:cs typeface="Lucida Console"/>
              </a:rPr>
              <a:t>consumer protection</a:t>
            </a:r>
            <a:r>
              <a:rPr lang="en-US" dirty="0" smtClean="0">
                <a:solidFill>
                  <a:srgbClr val="FFFFFF"/>
                </a:solidFill>
                <a:latin typeface="+mn-lt"/>
                <a:cs typeface="Lucida Console"/>
              </a:rPr>
              <a:t>)</a:t>
            </a:r>
          </a:p>
          <a:p>
            <a:pPr marL="0" indent="0">
              <a:buNone/>
            </a:pPr>
            <a:r>
              <a:rPr lang="en-US" dirty="0">
                <a:solidFill>
                  <a:srgbClr val="CCFFCC"/>
                </a:solidFill>
                <a:latin typeface="+mn-lt"/>
                <a:cs typeface="Lucida Console"/>
              </a:rPr>
              <a:t>7</a:t>
            </a:r>
            <a:r>
              <a:rPr lang="en-US" dirty="0" smtClean="0">
                <a:solidFill>
                  <a:srgbClr val="CCFFCC"/>
                </a:solidFill>
                <a:latin typeface="+mn-lt"/>
                <a:cs typeface="Lucida Console"/>
              </a:rPr>
              <a:t>. </a:t>
            </a:r>
            <a:r>
              <a:rPr lang="en-US" dirty="0">
                <a:solidFill>
                  <a:srgbClr val="CCFFCC"/>
                </a:solidFill>
                <a:latin typeface="+mn-lt"/>
                <a:cs typeface="Lucida Console"/>
              </a:rPr>
              <a:t>Industry self regulation (delegated authority) </a:t>
            </a:r>
            <a:r>
              <a:rPr lang="en-US" dirty="0" smtClean="0">
                <a:solidFill>
                  <a:srgbClr val="CCFFCC"/>
                </a:solidFill>
                <a:latin typeface="+mn-lt"/>
                <a:cs typeface="Lucida Console"/>
              </a:rPr>
              <a:t>&amp;</a:t>
            </a:r>
            <a:r>
              <a:rPr lang="en-US" dirty="0">
                <a:solidFill>
                  <a:srgbClr val="CCFFCC"/>
                </a:solidFill>
                <a:latin typeface="+mn-lt"/>
                <a:cs typeface="Lucida Console"/>
              </a:rPr>
              <a:t> </a:t>
            </a:r>
            <a:r>
              <a:rPr lang="en-US" dirty="0" smtClean="0">
                <a:solidFill>
                  <a:srgbClr val="CCFFCC"/>
                </a:solidFill>
                <a:latin typeface="+mn-lt"/>
                <a:cs typeface="Lucida Console"/>
              </a:rPr>
              <a:t>medium  </a:t>
            </a:r>
          </a:p>
          <a:p>
            <a:pPr marL="0" indent="0">
              <a:buNone/>
            </a:pPr>
            <a:r>
              <a:rPr lang="en-US" dirty="0">
                <a:solidFill>
                  <a:srgbClr val="CCFFCC"/>
                </a:solidFill>
                <a:latin typeface="+mn-lt"/>
                <a:cs typeface="Lucida Console"/>
              </a:rPr>
              <a:t> </a:t>
            </a:r>
            <a:r>
              <a:rPr lang="en-US" dirty="0" smtClean="0">
                <a:solidFill>
                  <a:srgbClr val="CCFFCC"/>
                </a:solidFill>
                <a:latin typeface="+mn-lt"/>
                <a:cs typeface="Lucida Console"/>
              </a:rPr>
              <a:t>  specific regulation </a:t>
            </a:r>
            <a:r>
              <a:rPr lang="en-US" dirty="0">
                <a:solidFill>
                  <a:srgbClr val="CCFFCC"/>
                </a:solidFill>
                <a:latin typeface="+mn-lt"/>
                <a:cs typeface="Lucida Console"/>
              </a:rPr>
              <a:t>(constitutional</a:t>
            </a:r>
            <a:r>
              <a:rPr lang="en-US" dirty="0" smtClean="0">
                <a:solidFill>
                  <a:srgbClr val="CCFFCC"/>
                </a:solidFill>
                <a:latin typeface="+mn-lt"/>
                <a:cs typeface="Lucida Console"/>
              </a:rPr>
              <a:t>)</a:t>
            </a:r>
            <a:endParaRPr lang="en-US" dirty="0">
              <a:solidFill>
                <a:srgbClr val="CCFFCC"/>
              </a:solidFill>
              <a:latin typeface="+mn-lt"/>
              <a:cs typeface="Lucida Console"/>
            </a:endParaRPr>
          </a:p>
          <a:p>
            <a:pPr marL="0" indent="0">
              <a:buNone/>
            </a:pPr>
            <a:r>
              <a:rPr lang="en-US" sz="2200" b="1" dirty="0" smtClean="0">
                <a:solidFill>
                  <a:srgbClr val="FF0000"/>
                </a:solidFill>
                <a:latin typeface="+mn-lt"/>
                <a:cs typeface="Lucida Console"/>
              </a:rPr>
              <a:t>  </a:t>
            </a:r>
            <a:r>
              <a:rPr lang="en-US" sz="1900" b="1" dirty="0" smtClean="0">
                <a:solidFill>
                  <a:srgbClr val="FF0000"/>
                </a:solidFill>
                <a:latin typeface="+mn-lt"/>
                <a:cs typeface="Lucida Console"/>
              </a:rPr>
              <a:t>Out </a:t>
            </a:r>
            <a:r>
              <a:rPr lang="en-US" sz="1900" b="1" dirty="0">
                <a:solidFill>
                  <a:srgbClr val="FF0000"/>
                </a:solidFill>
                <a:latin typeface="+mn-lt"/>
                <a:cs typeface="Lucida Console"/>
              </a:rPr>
              <a:t>of the </a:t>
            </a:r>
            <a:r>
              <a:rPr lang="en-US" sz="1900" b="1" dirty="0" smtClean="0">
                <a:solidFill>
                  <a:srgbClr val="FF0000"/>
                </a:solidFill>
                <a:latin typeface="+mn-lt"/>
                <a:cs typeface="Lucida Console"/>
              </a:rPr>
              <a:t>Creation </a:t>
            </a:r>
            <a:r>
              <a:rPr lang="en-US" sz="1900" b="1" dirty="0" smtClean="0">
                <a:solidFill>
                  <a:srgbClr val="FFFF00"/>
                </a:solidFill>
                <a:latin typeface="+mn-lt"/>
                <a:cs typeface="Lucida Console"/>
              </a:rPr>
              <a:t>               </a:t>
            </a:r>
            <a:r>
              <a:rPr lang="en-US" sz="1900" b="1" dirty="0" smtClean="0">
                <a:solidFill>
                  <a:srgbClr val="FF0000"/>
                </a:solidFill>
                <a:latin typeface="+mn-lt"/>
                <a:cs typeface="Lucida Console"/>
              </a:rPr>
              <a:t>    Norms </a:t>
            </a:r>
            <a:r>
              <a:rPr lang="en-US" sz="1900" b="1" dirty="0" smtClean="0">
                <a:solidFill>
                  <a:srgbClr val="FFFF00"/>
                </a:solidFill>
                <a:latin typeface="+mn-lt"/>
                <a:cs typeface="Lucida Console"/>
              </a:rPr>
              <a:t>(Censorship)                                    </a:t>
            </a:r>
            <a:r>
              <a:rPr lang="en-US" sz="1900" dirty="0" smtClean="0">
                <a:solidFill>
                  <a:srgbClr val="FFFF00"/>
                </a:solidFill>
                <a:latin typeface="+mn-lt"/>
                <a:cs typeface="Lucida Console"/>
              </a:rPr>
              <a:t>----------------------------------------------------------------------------------------------------------------</a:t>
            </a:r>
          </a:p>
          <a:p>
            <a:pPr marL="0" indent="0">
              <a:buNone/>
            </a:pPr>
            <a:r>
              <a:rPr lang="en-US" sz="1900" b="1" dirty="0" smtClean="0">
                <a:solidFill>
                  <a:schemeClr val="tx2">
                    <a:lumMod val="40000"/>
                    <a:lumOff val="60000"/>
                  </a:schemeClr>
                </a:solidFill>
                <a:latin typeface="+mn-lt"/>
                <a:cs typeface="Lucida Console"/>
              </a:rPr>
              <a:t>   In </a:t>
            </a:r>
            <a:r>
              <a:rPr lang="en-US" sz="1900" b="1" dirty="0">
                <a:solidFill>
                  <a:schemeClr val="tx2">
                    <a:lumMod val="40000"/>
                    <a:lumOff val="60000"/>
                  </a:schemeClr>
                </a:solidFill>
                <a:latin typeface="+mn-lt"/>
                <a:cs typeface="Lucida Console"/>
              </a:rPr>
              <a:t>the </a:t>
            </a:r>
            <a:r>
              <a:rPr lang="en-US" sz="1900" b="1" dirty="0" smtClean="0">
                <a:solidFill>
                  <a:schemeClr val="tx2">
                    <a:lumMod val="40000"/>
                    <a:lumOff val="60000"/>
                  </a:schemeClr>
                </a:solidFill>
                <a:latin typeface="+mn-lt"/>
                <a:cs typeface="Lucida Console"/>
              </a:rPr>
              <a:t>Creation </a:t>
            </a:r>
            <a:r>
              <a:rPr lang="en-US" sz="1900" b="1" dirty="0">
                <a:solidFill>
                  <a:schemeClr val="accent4">
                    <a:lumMod val="40000"/>
                    <a:lumOff val="60000"/>
                  </a:schemeClr>
                </a:solidFill>
                <a:latin typeface="+mn-lt"/>
                <a:cs typeface="Lucida Console"/>
              </a:rPr>
              <a:t> </a:t>
            </a:r>
            <a:r>
              <a:rPr lang="en-US" sz="1900" b="1" dirty="0" smtClean="0">
                <a:solidFill>
                  <a:schemeClr val="accent4">
                    <a:lumMod val="40000"/>
                    <a:lumOff val="60000"/>
                  </a:schemeClr>
                </a:solidFill>
                <a:latin typeface="+mn-lt"/>
                <a:cs typeface="Lucida Console"/>
              </a:rPr>
              <a:t>                         </a:t>
            </a:r>
            <a:r>
              <a:rPr lang="en-US" sz="1900" b="1" dirty="0" smtClean="0">
                <a:solidFill>
                  <a:srgbClr val="8EB4E3"/>
                </a:solidFill>
                <a:latin typeface="+mn-lt"/>
                <a:cs typeface="Lucida Console"/>
              </a:rPr>
              <a:t>Ethics</a:t>
            </a:r>
            <a:r>
              <a:rPr lang="en-US" sz="1900" b="1" dirty="0" smtClean="0">
                <a:solidFill>
                  <a:srgbClr val="0000FF"/>
                </a:solidFill>
                <a:latin typeface="+mn-lt"/>
                <a:cs typeface="Lucida Console"/>
              </a:rPr>
              <a:t> </a:t>
            </a:r>
            <a:r>
              <a:rPr lang="en-US" sz="1900" b="1" dirty="0">
                <a:solidFill>
                  <a:schemeClr val="accent4">
                    <a:lumMod val="40000"/>
                    <a:lumOff val="60000"/>
                  </a:schemeClr>
                </a:solidFill>
                <a:latin typeface="+mn-lt"/>
                <a:cs typeface="Lucida Console"/>
              </a:rPr>
              <a:t>(of Originality, Creativity &amp; Expression</a:t>
            </a:r>
            <a:r>
              <a:rPr lang="en-US" sz="1900" b="1" dirty="0" smtClean="0">
                <a:solidFill>
                  <a:schemeClr val="accent4">
                    <a:lumMod val="40000"/>
                    <a:lumOff val="60000"/>
                  </a:schemeClr>
                </a:solidFill>
                <a:latin typeface="+mn-lt"/>
                <a:cs typeface="Lucida Console"/>
              </a:rPr>
              <a:t>)</a:t>
            </a:r>
            <a:endParaRPr lang="en-US" sz="1900" b="1" dirty="0" smtClean="0">
              <a:solidFill>
                <a:schemeClr val="bg1"/>
              </a:solidFill>
              <a:latin typeface="+mn-lt"/>
              <a:cs typeface="Lucida Console"/>
            </a:endParaRPr>
          </a:p>
          <a:p>
            <a:pPr marL="0" indent="0">
              <a:buNone/>
            </a:pPr>
            <a:r>
              <a:rPr lang="en-US" dirty="0">
                <a:solidFill>
                  <a:srgbClr val="FFFFFF"/>
                </a:solidFill>
                <a:latin typeface="+mn-lt"/>
                <a:cs typeface="Lucida Console"/>
              </a:rPr>
              <a:t>6</a:t>
            </a:r>
            <a:r>
              <a:rPr lang="en-US" dirty="0" smtClean="0">
                <a:solidFill>
                  <a:srgbClr val="FFFFFF"/>
                </a:solidFill>
                <a:latin typeface="+mn-lt"/>
                <a:cs typeface="Lucida Console"/>
              </a:rPr>
              <a:t>. </a:t>
            </a:r>
            <a:r>
              <a:rPr lang="en-US" dirty="0">
                <a:solidFill>
                  <a:srgbClr val="FFFFFF"/>
                </a:solidFill>
                <a:latin typeface="+mn-lt"/>
                <a:cs typeface="Lucida Console"/>
              </a:rPr>
              <a:t>EULA/</a:t>
            </a:r>
            <a:r>
              <a:rPr lang="en-US" dirty="0" err="1" smtClean="0">
                <a:solidFill>
                  <a:srgbClr val="FFFFFF"/>
                </a:solidFill>
                <a:latin typeface="+mn-lt"/>
                <a:cs typeface="Lucida Console"/>
              </a:rPr>
              <a:t>ToS</a:t>
            </a:r>
            <a:r>
              <a:rPr lang="en-US" dirty="0" smtClean="0">
                <a:solidFill>
                  <a:srgbClr val="FFFFFF"/>
                </a:solidFill>
                <a:latin typeface="+mn-lt"/>
                <a:cs typeface="Lucida Console"/>
              </a:rPr>
              <a:t> &amp; Contracts </a:t>
            </a:r>
            <a:r>
              <a:rPr lang="en-US" dirty="0">
                <a:solidFill>
                  <a:srgbClr val="FFFFFF"/>
                </a:solidFill>
                <a:latin typeface="+mn-lt"/>
                <a:cs typeface="Lucida Console"/>
              </a:rPr>
              <a:t>(contractual, private</a:t>
            </a:r>
            <a:r>
              <a:rPr lang="en-US" dirty="0" smtClean="0">
                <a:solidFill>
                  <a:srgbClr val="FFFFFF"/>
                </a:solidFill>
                <a:latin typeface="+mn-lt"/>
                <a:cs typeface="Lucida Console"/>
              </a:rPr>
              <a:t>)</a:t>
            </a:r>
          </a:p>
          <a:p>
            <a:pPr marL="0" indent="0">
              <a:buNone/>
            </a:pPr>
            <a:r>
              <a:rPr lang="en-US" dirty="0">
                <a:solidFill>
                  <a:srgbClr val="FFFFFF"/>
                </a:solidFill>
                <a:cs typeface="Lucida Console"/>
              </a:rPr>
              <a:t>5</a:t>
            </a:r>
            <a:r>
              <a:rPr lang="en-US" dirty="0" smtClean="0">
                <a:solidFill>
                  <a:srgbClr val="FFFFFF"/>
                </a:solidFill>
                <a:cs typeface="Lucida Console"/>
              </a:rPr>
              <a:t>. </a:t>
            </a:r>
            <a:r>
              <a:rPr lang="en-US" dirty="0">
                <a:solidFill>
                  <a:srgbClr val="FFFFFF"/>
                </a:solidFill>
                <a:cs typeface="Lucida Console"/>
              </a:rPr>
              <a:t>Privacy, Defamation &amp; Personality law (tort, IP</a:t>
            </a:r>
            <a:r>
              <a:rPr lang="en-US" dirty="0" smtClean="0">
                <a:solidFill>
                  <a:srgbClr val="FFFFFF"/>
                </a:solidFill>
                <a:cs typeface="Lucida Console"/>
              </a:rPr>
              <a:t>)</a:t>
            </a:r>
            <a:endParaRPr lang="en-US" dirty="0" smtClean="0">
              <a:solidFill>
                <a:srgbClr val="FFFFFF"/>
              </a:solidFill>
              <a:latin typeface="+mn-lt"/>
              <a:cs typeface="Lucida Console"/>
            </a:endParaRPr>
          </a:p>
          <a:p>
            <a:pPr marL="0" indent="0">
              <a:buNone/>
            </a:pPr>
            <a:r>
              <a:rPr lang="en-US" dirty="0" smtClean="0">
                <a:solidFill>
                  <a:schemeClr val="bg1"/>
                </a:solidFill>
                <a:latin typeface="+mn-lt"/>
                <a:cs typeface="Lucida Console"/>
              </a:rPr>
              <a:t>4. Trademark, Patents &amp; the IP Business</a:t>
            </a:r>
            <a:endParaRPr lang="en-US" dirty="0">
              <a:solidFill>
                <a:schemeClr val="bg1"/>
              </a:solidFill>
              <a:latin typeface="+mn-lt"/>
              <a:cs typeface="Lucida Console"/>
            </a:endParaRPr>
          </a:p>
          <a:p>
            <a:pPr marL="0" indent="0">
              <a:buNone/>
            </a:pPr>
            <a:r>
              <a:rPr lang="en-US" dirty="0" smtClean="0">
                <a:solidFill>
                  <a:schemeClr val="bg1"/>
                </a:solidFill>
                <a:latin typeface="+mn-lt"/>
                <a:cs typeface="Lucida Console"/>
              </a:rPr>
              <a:t>3. Copyright &amp; Users Rights (statutory)</a:t>
            </a:r>
            <a:endParaRPr lang="en-US" b="1" dirty="0">
              <a:solidFill>
                <a:schemeClr val="bg1"/>
              </a:solidFill>
              <a:latin typeface="+mn-lt"/>
              <a:cs typeface="Lucida Console"/>
            </a:endParaRPr>
          </a:p>
          <a:p>
            <a:pPr marL="0" indent="0">
              <a:buNone/>
            </a:pPr>
            <a:r>
              <a:rPr lang="en-US" dirty="0" smtClean="0">
                <a:solidFill>
                  <a:schemeClr val="bg1"/>
                </a:solidFill>
                <a:latin typeface="+mn-lt"/>
                <a:cs typeface="Lucida Console"/>
              </a:rPr>
              <a:t>2. </a:t>
            </a:r>
            <a:r>
              <a:rPr lang="en-US" dirty="0">
                <a:solidFill>
                  <a:schemeClr val="bg1"/>
                </a:solidFill>
                <a:latin typeface="+mn-lt"/>
                <a:cs typeface="Lucida Console"/>
              </a:rPr>
              <a:t>Technology (quasi extra-legal)</a:t>
            </a:r>
          </a:p>
          <a:p>
            <a:pPr marL="0" indent="0">
              <a:buNone/>
            </a:pPr>
            <a:r>
              <a:rPr lang="en-US" dirty="0" smtClean="0">
                <a:solidFill>
                  <a:schemeClr val="bg1"/>
                </a:solidFill>
                <a:latin typeface="+mn-lt"/>
                <a:cs typeface="Lucida Console"/>
              </a:rPr>
              <a:t>1. Community </a:t>
            </a:r>
            <a:r>
              <a:rPr lang="en-US" dirty="0">
                <a:solidFill>
                  <a:schemeClr val="bg1"/>
                </a:solidFill>
                <a:latin typeface="+mn-lt"/>
                <a:cs typeface="Lucida Console"/>
              </a:rPr>
              <a:t>(extra-legal</a:t>
            </a:r>
            <a:r>
              <a:rPr lang="en-US" dirty="0" smtClean="0">
                <a:solidFill>
                  <a:schemeClr val="bg1"/>
                </a:solidFill>
                <a:latin typeface="+mn-lt"/>
                <a:cs typeface="Lucida Console"/>
              </a:rPr>
              <a:t>)</a:t>
            </a:r>
            <a:r>
              <a:rPr lang="en-US" dirty="0" smtClean="0">
                <a:solidFill>
                  <a:schemeClr val="bg1"/>
                </a:solidFill>
                <a:latin typeface="Lucida Console"/>
                <a:cs typeface="Lucida Console"/>
              </a:rPr>
              <a:t> </a:t>
            </a:r>
            <a:endParaRPr lang="en-US" dirty="0">
              <a:solidFill>
                <a:schemeClr val="bg1"/>
              </a:solidFill>
              <a:latin typeface="Lucida Console"/>
              <a:cs typeface="Lucida Console"/>
            </a:endParaRPr>
          </a:p>
        </p:txBody>
      </p:sp>
      <p:sp>
        <p:nvSpPr>
          <p:cNvPr id="4" name="TextBox 3"/>
          <p:cNvSpPr txBox="1"/>
          <p:nvPr/>
        </p:nvSpPr>
        <p:spPr>
          <a:xfrm>
            <a:off x="5592410" y="512078"/>
            <a:ext cx="184663" cy="373659"/>
          </a:xfrm>
          <a:prstGeom prst="rect">
            <a:avLst/>
          </a:prstGeom>
          <a:noFill/>
        </p:spPr>
        <p:txBody>
          <a:bodyPr wrap="none" lIns="91435" tIns="45718" rIns="91435" bIns="45718" rtlCol="0">
            <a:spAutoFit/>
          </a:bodyPr>
          <a:lstStyle/>
          <a:p>
            <a:endParaRPr lang="en-US" dirty="0">
              <a:solidFill>
                <a:prstClr val="black"/>
              </a:solidFill>
              <a:latin typeface="Arial"/>
            </a:endParaRPr>
          </a:p>
        </p:txBody>
      </p:sp>
    </p:spTree>
    <p:extLst>
      <p:ext uri="{BB962C8B-B14F-4D97-AF65-F5344CB8AC3E}">
        <p14:creationId xmlns:p14="http://schemas.microsoft.com/office/powerpoint/2010/main" val="28933985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760" y="48801"/>
            <a:ext cx="8012040" cy="1016000"/>
          </a:xfrm>
        </p:spPr>
        <p:txBody>
          <a:bodyPr>
            <a:normAutofit/>
          </a:bodyPr>
          <a:lstStyle/>
          <a:p>
            <a:r>
              <a:rPr lang="en-US" sz="5400" b="1" dirty="0" smtClean="0">
                <a:solidFill>
                  <a:srgbClr val="FFFF00"/>
                </a:solidFill>
                <a:latin typeface="+mn-lt"/>
              </a:rPr>
              <a:t>      Course Website</a:t>
            </a:r>
            <a:endParaRPr lang="en-US" sz="5400" b="1" dirty="0">
              <a:solidFill>
                <a:srgbClr val="FFFF00"/>
              </a:solidFill>
              <a:latin typeface="+mn-lt"/>
            </a:endParaRPr>
          </a:p>
        </p:txBody>
      </p:sp>
      <p:sp>
        <p:nvSpPr>
          <p:cNvPr id="3" name="Content Placeholder 2"/>
          <p:cNvSpPr>
            <a:spLocks noGrp="1"/>
          </p:cNvSpPr>
          <p:nvPr>
            <p:ph sz="quarter" idx="10"/>
          </p:nvPr>
        </p:nvSpPr>
        <p:spPr>
          <a:xfrm>
            <a:off x="674760" y="1408134"/>
            <a:ext cx="8469240" cy="4318000"/>
          </a:xfrm>
        </p:spPr>
        <p:txBody>
          <a:bodyPr>
            <a:normAutofit/>
          </a:bodyPr>
          <a:lstStyle/>
          <a:p>
            <a:pPr marL="0" indent="0">
              <a:buNone/>
            </a:pPr>
            <a:r>
              <a:rPr lang="en-US" sz="4800" dirty="0" smtClean="0">
                <a:solidFill>
                  <a:schemeClr val="bg1"/>
                </a:solidFill>
                <a:latin typeface="+mn-lt"/>
              </a:rPr>
              <a:t>http:/</a:t>
            </a:r>
            <a:r>
              <a:rPr lang="en-US" sz="4800" dirty="0">
                <a:solidFill>
                  <a:schemeClr val="bg1"/>
                </a:solidFill>
                <a:latin typeface="+mn-lt"/>
              </a:rPr>
              <a:t>/</a:t>
            </a:r>
            <a:r>
              <a:rPr lang="en-US" sz="4800" dirty="0" err="1" smtClean="0">
                <a:solidFill>
                  <a:schemeClr val="bg1"/>
                </a:solidFill>
                <a:latin typeface="+mn-lt"/>
              </a:rPr>
              <a:t>commlaw.allard.ubc.ca</a:t>
            </a:r>
            <a:endParaRPr lang="en-US" sz="4800" dirty="0">
              <a:solidFill>
                <a:schemeClr val="bg1"/>
              </a:solidFill>
              <a:latin typeface="+mn-lt"/>
            </a:endParaRPr>
          </a:p>
        </p:txBody>
      </p:sp>
      <p:pic>
        <p:nvPicPr>
          <p:cNvPr id="5" name="Picture 4" descr="Screen Shot 2017-01-16 at 4.38.51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8440" y="2283679"/>
            <a:ext cx="3840495" cy="3620467"/>
          </a:xfrm>
          <a:prstGeom prst="rect">
            <a:avLst/>
          </a:prstGeom>
        </p:spPr>
      </p:pic>
    </p:spTree>
    <p:extLst>
      <p:ext uri="{BB962C8B-B14F-4D97-AF65-F5344CB8AC3E}">
        <p14:creationId xmlns:p14="http://schemas.microsoft.com/office/powerpoint/2010/main" val="7186189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259"/>
            <a:ext cx="8229600" cy="1016000"/>
          </a:xfrm>
        </p:spPr>
        <p:txBody>
          <a:bodyPr>
            <a:normAutofit/>
          </a:bodyPr>
          <a:lstStyle/>
          <a:p>
            <a:pPr algn="ctr"/>
            <a:r>
              <a:rPr lang="en-US" sz="4400" b="1" dirty="0" smtClean="0">
                <a:solidFill>
                  <a:srgbClr val="FFFFFF"/>
                </a:solidFill>
              </a:rPr>
              <a:t>“</a:t>
            </a:r>
            <a:r>
              <a:rPr lang="en-US" sz="4400" b="1" dirty="0" smtClean="0">
                <a:solidFill>
                  <a:srgbClr val="CCFFCC"/>
                </a:solidFill>
              </a:rPr>
              <a:t>Regulate</a:t>
            </a:r>
            <a:r>
              <a:rPr lang="en-US" sz="4400" b="1" dirty="0" smtClean="0">
                <a:solidFill>
                  <a:schemeClr val="bg1"/>
                </a:solidFill>
              </a:rPr>
              <a:t>” </a:t>
            </a:r>
            <a:r>
              <a:rPr lang="en-US" sz="4400" dirty="0" smtClean="0">
                <a:solidFill>
                  <a:srgbClr val="FFFF00"/>
                </a:solidFill>
              </a:rPr>
              <a:t>=</a:t>
            </a:r>
            <a:r>
              <a:rPr lang="en-US" sz="4400" b="1" dirty="0" smtClean="0">
                <a:solidFill>
                  <a:srgbClr val="FFFF00"/>
                </a:solidFill>
              </a:rPr>
              <a:t> </a:t>
            </a:r>
            <a:r>
              <a:rPr lang="en-US" sz="4400" b="1" dirty="0" smtClean="0">
                <a:solidFill>
                  <a:schemeClr val="bg1"/>
                </a:solidFill>
              </a:rPr>
              <a:t>make regular</a:t>
            </a:r>
            <a:endParaRPr lang="en-US" sz="4400" b="1" dirty="0">
              <a:solidFill>
                <a:schemeClr val="bg1"/>
              </a:solidFill>
            </a:endParaRPr>
          </a:p>
        </p:txBody>
      </p:sp>
      <p:pic>
        <p:nvPicPr>
          <p:cNvPr id="4" name="Content Placeholder 3" descr="Screen Shot 2017-01-17 at 9.36.18 P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423" r="-423"/>
          <a:stretch>
            <a:fillRect/>
          </a:stretch>
        </p:blipFill>
        <p:spPr/>
      </p:pic>
    </p:spTree>
    <p:extLst>
      <p:ext uri="{BB962C8B-B14F-4D97-AF65-F5344CB8AC3E}">
        <p14:creationId xmlns:p14="http://schemas.microsoft.com/office/powerpoint/2010/main" val="37133783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686800" cy="2217738"/>
          </a:xfrm>
        </p:spPr>
        <p:txBody>
          <a:bodyPr>
            <a:normAutofit fontScale="90000"/>
          </a:bodyPr>
          <a:lstStyle/>
          <a:p>
            <a:pPr algn="ctr"/>
            <a:r>
              <a:rPr lang="en-US" dirty="0" smtClean="0"/>
              <a:t/>
            </a:r>
            <a:br>
              <a:rPr lang="en-US" dirty="0" smtClean="0"/>
            </a:br>
            <a:r>
              <a:rPr lang="en-US" sz="4400" b="1" dirty="0" smtClean="0">
                <a:solidFill>
                  <a:srgbClr val="FFFF00"/>
                </a:solidFill>
              </a:rPr>
              <a:t>An </a:t>
            </a:r>
            <a:r>
              <a:rPr lang="en-US" sz="4400" b="1" dirty="0">
                <a:solidFill>
                  <a:schemeClr val="bg1"/>
                </a:solidFill>
              </a:rPr>
              <a:t>interesting</a:t>
            </a:r>
            <a:r>
              <a:rPr lang="en-US" sz="4400" b="1" dirty="0">
                <a:solidFill>
                  <a:srgbClr val="FFFF00"/>
                </a:solidFill>
              </a:rPr>
              <a:t>/</a:t>
            </a:r>
            <a:r>
              <a:rPr lang="en-US" sz="4400" b="1" dirty="0">
                <a:solidFill>
                  <a:schemeClr val="bg1"/>
                </a:solidFill>
              </a:rPr>
              <a:t>odd </a:t>
            </a:r>
            <a:r>
              <a:rPr lang="en-US" sz="4400" b="1" dirty="0">
                <a:solidFill>
                  <a:srgbClr val="FFFF00"/>
                </a:solidFill>
              </a:rPr>
              <a:t>thing to do to </a:t>
            </a:r>
            <a:r>
              <a:rPr lang="en-US" sz="4400" b="1" dirty="0">
                <a:solidFill>
                  <a:srgbClr val="CCFFCC"/>
                </a:solidFill>
              </a:rPr>
              <a:t>human communications </a:t>
            </a:r>
            <a:r>
              <a:rPr lang="en-US" sz="4400" b="1" dirty="0">
                <a:solidFill>
                  <a:srgbClr val="FFFFFF"/>
                </a:solidFill>
              </a:rPr>
              <a:t>(</a:t>
            </a:r>
            <a:r>
              <a:rPr lang="en-US" sz="4400" b="1" dirty="0">
                <a:solidFill>
                  <a:srgbClr val="FFFF00"/>
                </a:solidFill>
              </a:rPr>
              <a:t>whether creative </a:t>
            </a:r>
            <a:r>
              <a:rPr lang="en-US" sz="4400" b="1" dirty="0">
                <a:solidFill>
                  <a:schemeClr val="bg1"/>
                </a:solidFill>
              </a:rPr>
              <a:t>or</a:t>
            </a:r>
            <a:r>
              <a:rPr lang="en-US" sz="4400" b="1" dirty="0">
                <a:solidFill>
                  <a:srgbClr val="FFFF00"/>
                </a:solidFill>
              </a:rPr>
              <a:t> political</a:t>
            </a:r>
            <a:r>
              <a:rPr lang="en-US" sz="4400" b="1" dirty="0">
                <a:solidFill>
                  <a:srgbClr val="FFFFFF"/>
                </a:solidFill>
              </a:rPr>
              <a:t>)</a:t>
            </a:r>
            <a:r>
              <a:rPr lang="en-US" sz="4400" b="1" dirty="0">
                <a:solidFill>
                  <a:schemeClr val="accent5"/>
                </a:solidFill>
              </a:rPr>
              <a:t>?</a:t>
            </a:r>
            <a:r>
              <a:rPr lang="en-US" sz="4400" b="1" dirty="0">
                <a:solidFill>
                  <a:srgbClr val="FFFF00"/>
                </a:solidFill>
              </a:rPr>
              <a:t/>
            </a:r>
            <a:br>
              <a:rPr lang="en-US" sz="4400" b="1" dirty="0">
                <a:solidFill>
                  <a:srgbClr val="FFFF00"/>
                </a:solidFill>
              </a:rPr>
            </a:br>
            <a:endParaRPr lang="en-US" sz="4400" b="1" dirty="0">
              <a:solidFill>
                <a:srgbClr val="FFFF00"/>
              </a:solidFill>
            </a:endParaRPr>
          </a:p>
        </p:txBody>
      </p:sp>
      <p:pic>
        <p:nvPicPr>
          <p:cNvPr id="4" name="Content Placeholder 3" descr="Screen Shot 2017-01-17 at 9.42.00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593" r="-11"/>
          <a:stretch/>
        </p:blipFill>
        <p:spPr>
          <a:xfrm>
            <a:off x="1625600" y="2217738"/>
            <a:ext cx="5858933" cy="3743325"/>
          </a:xfrm>
        </p:spPr>
      </p:pic>
    </p:spTree>
    <p:extLst>
      <p:ext uri="{BB962C8B-B14F-4D97-AF65-F5344CB8AC3E}">
        <p14:creationId xmlns:p14="http://schemas.microsoft.com/office/powerpoint/2010/main" val="14997156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64801" y="1235129"/>
            <a:ext cx="8841060" cy="3977169"/>
          </a:xfrm>
        </p:spPr>
        <p:txBody>
          <a:bodyPr>
            <a:normAutofit lnSpcReduction="10000"/>
          </a:bodyPr>
          <a:lstStyle/>
          <a:p>
            <a:pPr marL="0" indent="0" algn="ctr">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Core</a:t>
            </a:r>
          </a:p>
          <a:p>
            <a:pPr marL="0" indent="0" algn="ctr">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Binaries</a:t>
            </a:r>
            <a:endParaRPr lang="en-US" sz="14500" dirty="0"/>
          </a:p>
        </p:txBody>
      </p:sp>
    </p:spTree>
    <p:extLst>
      <p:ext uri="{BB962C8B-B14F-4D97-AF65-F5344CB8AC3E}">
        <p14:creationId xmlns:p14="http://schemas.microsoft.com/office/powerpoint/2010/main" val="23154186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397495"/>
            <a:ext cx="8597129" cy="5458284"/>
          </a:xfrm>
        </p:spPr>
        <p:txBody>
          <a:bodyPr/>
          <a:lstStyle/>
          <a:p>
            <a:pPr marL="0" indent="0" algn="ctr">
              <a:buNone/>
            </a:pPr>
            <a:r>
              <a:rPr lang="en-US" sz="9600" b="1" dirty="0" smtClean="0">
                <a:solidFill>
                  <a:srgbClr val="FFFF00"/>
                </a:solidFill>
                <a:latin typeface="+mn-lt"/>
                <a:cs typeface="American Typewriter"/>
              </a:rPr>
              <a:t>Cultural</a:t>
            </a:r>
            <a:r>
              <a:rPr lang="en-US" sz="9600" b="1" dirty="0" smtClean="0">
                <a:solidFill>
                  <a:srgbClr val="FF0000"/>
                </a:solidFill>
                <a:latin typeface="+mn-lt"/>
                <a:cs typeface="American Typewriter"/>
              </a:rPr>
              <a:t>/</a:t>
            </a:r>
            <a:r>
              <a:rPr lang="en-US" sz="9600" b="1" dirty="0" smtClean="0">
                <a:solidFill>
                  <a:srgbClr val="CCFFCC"/>
                </a:solidFill>
                <a:latin typeface="+mn-lt"/>
                <a:cs typeface="American Typewriter"/>
              </a:rPr>
              <a:t>Industrial</a:t>
            </a:r>
            <a:r>
              <a:rPr lang="en-US" sz="9600" b="1" dirty="0" smtClean="0">
                <a:solidFill>
                  <a:srgbClr val="FFFF00"/>
                </a:solidFill>
                <a:latin typeface="+mn-lt"/>
                <a:cs typeface="American Typewriter"/>
              </a:rPr>
              <a:t> </a:t>
            </a:r>
            <a:endParaRPr lang="en-CA" sz="9600" b="1" dirty="0">
              <a:solidFill>
                <a:srgbClr val="FFFF00"/>
              </a:solidFill>
              <a:latin typeface="+mn-lt"/>
              <a:cs typeface="American Typewriter"/>
            </a:endParaRPr>
          </a:p>
          <a:p>
            <a:pPr marL="400050" lvl="1" indent="0">
              <a:buNone/>
            </a:pPr>
            <a:r>
              <a:rPr lang="en-US" sz="5400" dirty="0">
                <a:solidFill>
                  <a:schemeClr val="bg1"/>
                </a:solidFill>
                <a:latin typeface="American Typewriter"/>
                <a:cs typeface="American Typewriter"/>
              </a:rPr>
              <a:t>a. Domestic Ownership</a:t>
            </a:r>
            <a:endParaRPr lang="en-CA" sz="5400" dirty="0">
              <a:solidFill>
                <a:schemeClr val="bg1"/>
              </a:solidFill>
              <a:latin typeface="American Typewriter"/>
              <a:cs typeface="American Typewriter"/>
            </a:endParaRPr>
          </a:p>
          <a:p>
            <a:pPr marL="400050" lvl="1" indent="0">
              <a:buNone/>
            </a:pPr>
            <a:r>
              <a:rPr lang="en-US" sz="5400" dirty="0">
                <a:solidFill>
                  <a:schemeClr val="bg1"/>
                </a:solidFill>
                <a:latin typeface="American Typewriter"/>
                <a:cs typeface="American Typewriter"/>
              </a:rPr>
              <a:t>b. CBC</a:t>
            </a:r>
            <a:endParaRPr lang="en-CA" sz="5400" dirty="0">
              <a:solidFill>
                <a:schemeClr val="bg1"/>
              </a:solidFill>
              <a:latin typeface="American Typewriter"/>
              <a:cs typeface="American Typewriter"/>
            </a:endParaRPr>
          </a:p>
          <a:p>
            <a:pPr marL="0" indent="0">
              <a:buNone/>
            </a:pPr>
            <a:endParaRPr lang="en-US" dirty="0"/>
          </a:p>
        </p:txBody>
      </p:sp>
      <p:pic>
        <p:nvPicPr>
          <p:cNvPr id="4" name="Picture 3" descr="search.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74059" y="4139765"/>
            <a:ext cx="1716014" cy="1716014"/>
          </a:xfrm>
          <a:prstGeom prst="rect">
            <a:avLst/>
          </a:prstGeom>
        </p:spPr>
      </p:pic>
    </p:spTree>
    <p:extLst>
      <p:ext uri="{BB962C8B-B14F-4D97-AF65-F5344CB8AC3E}">
        <p14:creationId xmlns:p14="http://schemas.microsoft.com/office/powerpoint/2010/main" val="64452852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55665"/>
            <a:ext cx="8229600" cy="5458284"/>
          </a:xfrm>
        </p:spPr>
        <p:txBody>
          <a:bodyPr>
            <a:normAutofit/>
          </a:bodyPr>
          <a:lstStyle/>
          <a:p>
            <a:pPr marL="0" indent="0" algn="ctr">
              <a:buNone/>
            </a:pPr>
            <a:r>
              <a:rPr lang="en-US" sz="9600" b="1" dirty="0" smtClean="0">
                <a:solidFill>
                  <a:srgbClr val="FFFF00"/>
                </a:solidFill>
              </a:rPr>
              <a:t>Content</a:t>
            </a:r>
            <a:r>
              <a:rPr lang="en-US" sz="9600" b="1" dirty="0" smtClean="0">
                <a:solidFill>
                  <a:srgbClr val="FF0000"/>
                </a:solidFill>
              </a:rPr>
              <a:t>/</a:t>
            </a:r>
            <a:r>
              <a:rPr lang="en-US" sz="9600" b="1" dirty="0" smtClean="0">
                <a:solidFill>
                  <a:srgbClr val="CCFFCC"/>
                </a:solidFill>
              </a:rPr>
              <a:t>Carriage</a:t>
            </a:r>
          </a:p>
          <a:p>
            <a:pPr marL="0" indent="0" algn="ctr">
              <a:buNone/>
            </a:pPr>
            <a:r>
              <a:rPr lang="en-US" sz="9600" dirty="0" smtClean="0">
                <a:solidFill>
                  <a:srgbClr val="FF0000"/>
                </a:solidFill>
                <a:sym typeface="Wingdings"/>
              </a:rPr>
              <a:t></a:t>
            </a:r>
          </a:p>
          <a:p>
            <a:pPr marL="0" indent="0" algn="ctr">
              <a:buNone/>
            </a:pPr>
            <a:r>
              <a:rPr lang="en-US" sz="6000" dirty="0" smtClean="0">
                <a:solidFill>
                  <a:schemeClr val="bg1"/>
                </a:solidFill>
                <a:latin typeface="American Typewriter"/>
                <a:cs typeface="American Typewriter"/>
                <a:sym typeface="Wingdings"/>
              </a:rPr>
              <a:t>Vertical </a:t>
            </a:r>
            <a:r>
              <a:rPr lang="en-US" sz="6000" dirty="0">
                <a:solidFill>
                  <a:schemeClr val="bg1"/>
                </a:solidFill>
                <a:latin typeface="American Typewriter"/>
                <a:cs typeface="American Typewriter"/>
                <a:sym typeface="Wingdings"/>
              </a:rPr>
              <a:t>I</a:t>
            </a:r>
            <a:r>
              <a:rPr lang="en-US" sz="6000" dirty="0" smtClean="0">
                <a:solidFill>
                  <a:schemeClr val="bg1"/>
                </a:solidFill>
                <a:latin typeface="American Typewriter"/>
                <a:cs typeface="American Typewriter"/>
                <a:sym typeface="Wingdings"/>
              </a:rPr>
              <a:t>ntegration</a:t>
            </a:r>
            <a:endParaRPr lang="en-US" sz="6000" dirty="0">
              <a:solidFill>
                <a:schemeClr val="bg1"/>
              </a:solidFill>
              <a:latin typeface="American Typewriter"/>
              <a:cs typeface="American Typewriter"/>
            </a:endParaRPr>
          </a:p>
        </p:txBody>
      </p:sp>
    </p:spTree>
    <p:extLst>
      <p:ext uri="{BB962C8B-B14F-4D97-AF65-F5344CB8AC3E}">
        <p14:creationId xmlns:p14="http://schemas.microsoft.com/office/powerpoint/2010/main" val="72604428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814380"/>
            <a:ext cx="8229600" cy="5089874"/>
          </a:xfrm>
        </p:spPr>
        <p:txBody>
          <a:bodyPr>
            <a:normAutofit/>
          </a:bodyPr>
          <a:lstStyle/>
          <a:p>
            <a:pPr marL="0" indent="0" algn="ctr">
              <a:buNone/>
            </a:pPr>
            <a:r>
              <a:rPr lang="en-US" sz="9600" b="1" dirty="0">
                <a:solidFill>
                  <a:srgbClr val="FFFF00"/>
                </a:solidFill>
              </a:rPr>
              <a:t>Regulation</a:t>
            </a:r>
            <a:r>
              <a:rPr lang="en-US" sz="9600" b="1" dirty="0">
                <a:solidFill>
                  <a:srgbClr val="FF0000"/>
                </a:solidFill>
              </a:rPr>
              <a:t>/</a:t>
            </a:r>
            <a:r>
              <a:rPr lang="en-US" sz="9600" b="1" dirty="0">
                <a:solidFill>
                  <a:srgbClr val="CCFFCC"/>
                </a:solidFill>
              </a:rPr>
              <a:t>Free M</a:t>
            </a:r>
            <a:r>
              <a:rPr lang="en-US" sz="9600" b="1" dirty="0" smtClean="0">
                <a:solidFill>
                  <a:srgbClr val="CCFFCC"/>
                </a:solidFill>
              </a:rPr>
              <a:t>arket</a:t>
            </a:r>
          </a:p>
          <a:p>
            <a:pPr marL="1714500" lvl="2" indent="-914400">
              <a:buAutoNum type="alphaLcPeriod"/>
            </a:pPr>
            <a:r>
              <a:rPr lang="en-US" sz="5400" dirty="0" smtClean="0">
                <a:solidFill>
                  <a:schemeClr val="bg1"/>
                </a:solidFill>
                <a:latin typeface="American Typewriter"/>
                <a:cs typeface="American Typewriter"/>
              </a:rPr>
              <a:t>Cellular</a:t>
            </a:r>
          </a:p>
          <a:p>
            <a:pPr marL="1714500" lvl="2" indent="-914400">
              <a:buAutoNum type="alphaLcPeriod"/>
            </a:pPr>
            <a:r>
              <a:rPr lang="en-US" sz="5400" dirty="0">
                <a:solidFill>
                  <a:schemeClr val="bg1"/>
                </a:solidFill>
                <a:latin typeface="American Typewriter"/>
                <a:cs typeface="American Typewriter"/>
              </a:rPr>
              <a:t> </a:t>
            </a:r>
          </a:p>
        </p:txBody>
      </p:sp>
      <p:pic>
        <p:nvPicPr>
          <p:cNvPr id="5" name="Picture 4" descr="Netflix_2015_logo.sv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0464" y="4352309"/>
            <a:ext cx="3175000" cy="863600"/>
          </a:xfrm>
          <a:prstGeom prst="rect">
            <a:avLst/>
          </a:prstGeom>
        </p:spPr>
      </p:pic>
    </p:spTree>
    <p:extLst>
      <p:ext uri="{BB962C8B-B14F-4D97-AF65-F5344CB8AC3E}">
        <p14:creationId xmlns:p14="http://schemas.microsoft.com/office/powerpoint/2010/main" val="37417776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756210"/>
            <a:ext cx="8229600" cy="5148044"/>
          </a:xfrm>
        </p:spPr>
        <p:txBody>
          <a:bodyPr>
            <a:normAutofit/>
          </a:bodyPr>
          <a:lstStyle/>
          <a:p>
            <a:pPr marL="0" indent="0" algn="ctr">
              <a:buNone/>
            </a:pPr>
            <a:r>
              <a:rPr lang="en-US" sz="9600" b="1" dirty="0">
                <a:solidFill>
                  <a:srgbClr val="FFFF00"/>
                </a:solidFill>
              </a:rPr>
              <a:t>Privacy</a:t>
            </a:r>
            <a:r>
              <a:rPr lang="en-US" sz="9600" b="1" dirty="0">
                <a:solidFill>
                  <a:srgbClr val="FF0000"/>
                </a:solidFill>
              </a:rPr>
              <a:t>/</a:t>
            </a:r>
            <a:r>
              <a:rPr lang="en-US" sz="9600" b="1" dirty="0" smtClean="0">
                <a:solidFill>
                  <a:srgbClr val="CCFFCC"/>
                </a:solidFill>
              </a:rPr>
              <a:t>Surveillance</a:t>
            </a:r>
          </a:p>
          <a:p>
            <a:pPr marL="0" indent="0" algn="ctr">
              <a:buNone/>
            </a:pPr>
            <a:r>
              <a:rPr lang="en-US" sz="5400" dirty="0" smtClean="0">
                <a:solidFill>
                  <a:schemeClr val="bg1"/>
                </a:solidFill>
                <a:latin typeface="American Typewriter"/>
                <a:cs typeface="American Typewriter"/>
              </a:rPr>
              <a:t>commercial</a:t>
            </a:r>
            <a:r>
              <a:rPr lang="en-US" sz="5400" dirty="0">
                <a:solidFill>
                  <a:schemeClr val="bg1"/>
                </a:solidFill>
                <a:latin typeface="American Typewriter"/>
                <a:cs typeface="American Typewriter"/>
              </a:rPr>
              <a:t>/</a:t>
            </a:r>
            <a:r>
              <a:rPr lang="en-US" sz="5400" dirty="0" smtClean="0">
                <a:solidFill>
                  <a:schemeClr val="bg1"/>
                </a:solidFill>
                <a:latin typeface="American Typewriter"/>
                <a:cs typeface="American Typewriter"/>
              </a:rPr>
              <a:t>gov’t </a:t>
            </a:r>
            <a:r>
              <a:rPr lang="en-US" sz="5400" dirty="0" smtClean="0">
                <a:solidFill>
                  <a:srgbClr val="FF0000"/>
                </a:solidFill>
                <a:latin typeface="American Typewriter"/>
                <a:cs typeface="American Typewriter"/>
                <a:sym typeface="Wingdings"/>
              </a:rPr>
              <a:t></a:t>
            </a:r>
            <a:endParaRPr lang="en-US" sz="9600" b="1" dirty="0">
              <a:solidFill>
                <a:srgbClr val="CCFFCC"/>
              </a:solidFill>
            </a:endParaRPr>
          </a:p>
        </p:txBody>
      </p:sp>
      <p:pic>
        <p:nvPicPr>
          <p:cNvPr id="4" name="Picture 3" descr="Facebook_New_Logo_(2015).sv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51091" y="4411225"/>
            <a:ext cx="3558269" cy="1337909"/>
          </a:xfrm>
          <a:prstGeom prst="rect">
            <a:avLst/>
          </a:prstGeom>
        </p:spPr>
      </p:pic>
    </p:spTree>
    <p:extLst>
      <p:ext uri="{BB962C8B-B14F-4D97-AF65-F5344CB8AC3E}">
        <p14:creationId xmlns:p14="http://schemas.microsoft.com/office/powerpoint/2010/main" val="172237888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035"/>
            <a:ext cx="8229600" cy="1318520"/>
          </a:xfrm>
        </p:spPr>
        <p:txBody>
          <a:bodyPr>
            <a:noAutofit/>
          </a:bodyPr>
          <a:lstStyle/>
          <a:p>
            <a:pPr algn="ctr"/>
            <a:r>
              <a:rPr lang="en-US" sz="7200" b="1" dirty="0">
                <a:solidFill>
                  <a:srgbClr val="FF0000"/>
                </a:solidFill>
              </a:rPr>
              <a:t>Alignments</a:t>
            </a:r>
            <a:endParaRPr lang="en-US" sz="7200" dirty="0"/>
          </a:p>
        </p:txBody>
      </p:sp>
      <p:sp>
        <p:nvSpPr>
          <p:cNvPr id="3" name="Content Placeholder 2"/>
          <p:cNvSpPr>
            <a:spLocks noGrp="1"/>
          </p:cNvSpPr>
          <p:nvPr>
            <p:ph sz="half" idx="1"/>
          </p:nvPr>
        </p:nvSpPr>
        <p:spPr>
          <a:xfrm>
            <a:off x="348989" y="1667539"/>
            <a:ext cx="4146811" cy="4062162"/>
          </a:xfrm>
        </p:spPr>
        <p:txBody>
          <a:bodyPr>
            <a:normAutofit fontScale="92500"/>
          </a:bodyPr>
          <a:lstStyle/>
          <a:p>
            <a:pPr marL="0" indent="0">
              <a:buNone/>
            </a:pPr>
            <a:r>
              <a:rPr lang="en-US" sz="6000" b="1" dirty="0">
                <a:solidFill>
                  <a:srgbClr val="FFFF00"/>
                </a:solidFill>
              </a:rPr>
              <a:t>Cultural</a:t>
            </a:r>
          </a:p>
          <a:p>
            <a:pPr marL="0" indent="0">
              <a:buNone/>
            </a:pPr>
            <a:r>
              <a:rPr lang="en-US" sz="6000" b="1" dirty="0">
                <a:solidFill>
                  <a:srgbClr val="FFFF00"/>
                </a:solidFill>
              </a:rPr>
              <a:t>Content</a:t>
            </a:r>
          </a:p>
          <a:p>
            <a:pPr marL="0" indent="0">
              <a:buNone/>
            </a:pPr>
            <a:r>
              <a:rPr lang="en-US" sz="6000" b="1" dirty="0">
                <a:solidFill>
                  <a:srgbClr val="FFFF00"/>
                </a:solidFill>
              </a:rPr>
              <a:t>Regulation</a:t>
            </a:r>
          </a:p>
          <a:p>
            <a:pPr marL="0" indent="0">
              <a:buNone/>
            </a:pPr>
            <a:r>
              <a:rPr lang="en-US" sz="6000" b="1" dirty="0">
                <a:solidFill>
                  <a:srgbClr val="FFFF00"/>
                </a:solidFill>
              </a:rPr>
              <a:t>Privacy</a:t>
            </a:r>
          </a:p>
          <a:p>
            <a:pPr marL="0" indent="0">
              <a:buNone/>
            </a:pPr>
            <a:endParaRPr lang="en-US" dirty="0"/>
          </a:p>
        </p:txBody>
      </p:sp>
      <p:sp>
        <p:nvSpPr>
          <p:cNvPr id="4" name="Content Placeholder 3"/>
          <p:cNvSpPr>
            <a:spLocks noGrp="1"/>
          </p:cNvSpPr>
          <p:nvPr>
            <p:ph sz="half" idx="2"/>
          </p:nvPr>
        </p:nvSpPr>
        <p:spPr>
          <a:xfrm>
            <a:off x="4648199" y="1667539"/>
            <a:ext cx="4377048" cy="4062161"/>
          </a:xfrm>
        </p:spPr>
        <p:txBody>
          <a:bodyPr>
            <a:normAutofit fontScale="92500"/>
          </a:bodyPr>
          <a:lstStyle/>
          <a:p>
            <a:pPr marL="0" indent="0">
              <a:buNone/>
            </a:pPr>
            <a:r>
              <a:rPr lang="en-US" sz="6000" b="1" dirty="0">
                <a:solidFill>
                  <a:srgbClr val="CCFFCC"/>
                </a:solidFill>
              </a:rPr>
              <a:t>Industrial</a:t>
            </a:r>
          </a:p>
          <a:p>
            <a:pPr marL="0" indent="0">
              <a:buNone/>
            </a:pPr>
            <a:r>
              <a:rPr lang="en-US" sz="6000" b="1" dirty="0">
                <a:solidFill>
                  <a:srgbClr val="CCFFCC"/>
                </a:solidFill>
              </a:rPr>
              <a:t>Carriage</a:t>
            </a:r>
          </a:p>
          <a:p>
            <a:pPr marL="0" indent="0">
              <a:buNone/>
            </a:pPr>
            <a:r>
              <a:rPr lang="en-US" sz="6000" b="1" dirty="0">
                <a:solidFill>
                  <a:srgbClr val="CCFFCC"/>
                </a:solidFill>
              </a:rPr>
              <a:t>Free Market</a:t>
            </a:r>
          </a:p>
          <a:p>
            <a:pPr marL="0" indent="0">
              <a:buNone/>
            </a:pPr>
            <a:r>
              <a:rPr lang="en-US" sz="6000" b="1" dirty="0">
                <a:solidFill>
                  <a:srgbClr val="CCFFCC"/>
                </a:solidFill>
              </a:rPr>
              <a:t>Surveillance</a:t>
            </a:r>
          </a:p>
          <a:p>
            <a:pPr marL="0" indent="0">
              <a:buNone/>
            </a:pPr>
            <a:endParaRPr lang="en-US" dirty="0"/>
          </a:p>
        </p:txBody>
      </p:sp>
    </p:spTree>
    <p:extLst>
      <p:ext uri="{BB962C8B-B14F-4D97-AF65-F5344CB8AC3E}">
        <p14:creationId xmlns:p14="http://schemas.microsoft.com/office/powerpoint/2010/main" val="19085374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16340"/>
            <a:ext cx="8229600" cy="2511004"/>
          </a:xfrm>
        </p:spPr>
        <p:txBody>
          <a:bodyPr>
            <a:noAutofit/>
          </a:bodyPr>
          <a:lstStyle/>
          <a:p>
            <a:pPr algn="ctr"/>
            <a:r>
              <a:rPr lang="en-US" sz="7200" b="1" dirty="0" smtClean="0">
                <a:solidFill>
                  <a:srgbClr val="FFFF00"/>
                </a:solidFill>
              </a:rPr>
              <a:t>Where are we actually </a:t>
            </a:r>
            <a:r>
              <a:rPr lang="en-US" sz="7200" b="1" dirty="0" smtClean="0">
                <a:solidFill>
                  <a:srgbClr val="FF0000"/>
                </a:solidFill>
              </a:rPr>
              <a:t>?</a:t>
            </a:r>
            <a:endParaRPr lang="en-US" sz="7200" b="1" dirty="0">
              <a:solidFill>
                <a:srgbClr val="FF0000"/>
              </a:solidFill>
            </a:endParaRPr>
          </a:p>
        </p:txBody>
      </p:sp>
      <p:pic>
        <p:nvPicPr>
          <p:cNvPr id="7" name="Content Placeholder 6" descr="Earth_Eastern_Hemisphere.jp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82787" r="-82787"/>
          <a:stretch>
            <a:fillRect/>
          </a:stretch>
        </p:blipFill>
        <p:spPr>
          <a:xfrm>
            <a:off x="457200" y="2627313"/>
            <a:ext cx="8229600" cy="3098800"/>
          </a:xfrm>
        </p:spPr>
      </p:pic>
    </p:spTree>
    <p:extLst>
      <p:ext uri="{BB962C8B-B14F-4D97-AF65-F5344CB8AC3E}">
        <p14:creationId xmlns:p14="http://schemas.microsoft.com/office/powerpoint/2010/main" val="91770708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349019"/>
            <a:ext cx="8267529" cy="5778219"/>
          </a:xfrm>
        </p:spPr>
        <p:txBody>
          <a:bodyPr>
            <a:normAutofit fontScale="85000" lnSpcReduction="10000"/>
          </a:bodyPr>
          <a:lstStyle/>
          <a:p>
            <a:pPr marL="1143000" indent="-1143000">
              <a:lnSpc>
                <a:spcPct val="90000"/>
              </a:lnSpc>
              <a:buAutoNum type="arabicPeriod"/>
            </a:pPr>
            <a:r>
              <a:rPr lang="en-US" sz="7200" dirty="0" smtClean="0">
                <a:solidFill>
                  <a:srgbClr val="FFFF00"/>
                </a:solidFill>
              </a:rPr>
              <a:t>Vertically </a:t>
            </a:r>
            <a:r>
              <a:rPr lang="en-US" sz="7200" dirty="0">
                <a:solidFill>
                  <a:srgbClr val="FFFF00"/>
                </a:solidFill>
              </a:rPr>
              <a:t>integrated free market </a:t>
            </a:r>
            <a:r>
              <a:rPr lang="en-US" sz="7200" dirty="0" smtClean="0">
                <a:solidFill>
                  <a:srgbClr val="FF0000"/>
                </a:solidFill>
                <a:sym typeface="Wingdings"/>
              </a:rPr>
              <a:t></a:t>
            </a:r>
            <a:r>
              <a:rPr lang="en-US" sz="7200" dirty="0" smtClean="0">
                <a:solidFill>
                  <a:srgbClr val="CCFFCC"/>
                </a:solidFill>
              </a:rPr>
              <a:t> </a:t>
            </a:r>
            <a:r>
              <a:rPr lang="en-US" sz="7200" dirty="0" smtClean="0">
                <a:solidFill>
                  <a:schemeClr val="bg1"/>
                </a:solidFill>
              </a:rPr>
              <a:t>oligopoly</a:t>
            </a:r>
            <a:endParaRPr lang="en-CA" sz="7200" dirty="0">
              <a:solidFill>
                <a:schemeClr val="bg1"/>
              </a:solidFill>
            </a:endParaRPr>
          </a:p>
          <a:p>
            <a:pPr marL="1143000" indent="-1143000">
              <a:lnSpc>
                <a:spcPct val="90000"/>
              </a:lnSpc>
              <a:buAutoNum type="arabicPeriod"/>
            </a:pPr>
            <a:r>
              <a:rPr lang="en-US" sz="7200" dirty="0" smtClean="0">
                <a:solidFill>
                  <a:srgbClr val="CCFFCC"/>
                </a:solidFill>
              </a:rPr>
              <a:t>Free market </a:t>
            </a:r>
            <a:r>
              <a:rPr lang="en-US" sz="7200" dirty="0" smtClean="0">
                <a:solidFill>
                  <a:srgbClr val="FF0000"/>
                </a:solidFill>
              </a:rPr>
              <a:t>industrial surveillance </a:t>
            </a:r>
            <a:r>
              <a:rPr lang="en-US" sz="7200" dirty="0" smtClean="0">
                <a:solidFill>
                  <a:srgbClr val="CCFFCC"/>
                </a:solidFill>
              </a:rPr>
              <a:t>through carriage.</a:t>
            </a:r>
            <a:r>
              <a:rPr lang="en-US" sz="7200" dirty="0">
                <a:solidFill>
                  <a:srgbClr val="CCFFCC"/>
                </a:solidFill>
              </a:rPr>
              <a:t> </a:t>
            </a:r>
            <a:endParaRPr lang="en-CA" sz="7200" dirty="0">
              <a:solidFill>
                <a:srgbClr val="CCFFCC"/>
              </a:solidFill>
            </a:endParaRPr>
          </a:p>
          <a:p>
            <a:pPr marL="0" indent="0">
              <a:buNone/>
            </a:pPr>
            <a:endParaRPr lang="en-US" dirty="0"/>
          </a:p>
        </p:txBody>
      </p:sp>
    </p:spTree>
    <p:extLst>
      <p:ext uri="{BB962C8B-B14F-4D97-AF65-F5344CB8AC3E}">
        <p14:creationId xmlns:p14="http://schemas.microsoft.com/office/powerpoint/2010/main" val="38528829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94833"/>
          </a:xfrm>
        </p:spPr>
        <p:txBody>
          <a:bodyPr>
            <a:noAutofit/>
          </a:bodyPr>
          <a:lstStyle/>
          <a:p>
            <a:r>
              <a:rPr lang="en-US" b="1" dirty="0" smtClean="0">
                <a:latin typeface="+mn-lt"/>
              </a:rPr>
              <a:t/>
            </a:r>
            <a:br>
              <a:rPr lang="en-US" b="1" dirty="0" smtClean="0">
                <a:latin typeface="+mn-lt"/>
              </a:rPr>
            </a:br>
            <a:r>
              <a:rPr lang="en-US" b="1" dirty="0" smtClean="0">
                <a:solidFill>
                  <a:srgbClr val="FFFF00"/>
                </a:solidFill>
                <a:latin typeface="+mn-lt"/>
              </a:rPr>
              <a:t>For </a:t>
            </a:r>
            <a:r>
              <a:rPr lang="en-CA" b="1" dirty="0">
                <a:solidFill>
                  <a:srgbClr val="FFFF00"/>
                </a:solidFill>
                <a:latin typeface="+mn-lt"/>
              </a:rPr>
              <a:t>full privileges on </a:t>
            </a:r>
            <a:r>
              <a:rPr lang="en-CA" b="1" dirty="0" smtClean="0">
                <a:solidFill>
                  <a:srgbClr val="FFFF00"/>
                </a:solidFill>
                <a:latin typeface="+mn-lt"/>
              </a:rPr>
              <a:t>the website </a:t>
            </a:r>
            <a:r>
              <a:rPr lang="en-CA" b="1" dirty="0">
                <a:latin typeface="+mn-lt"/>
              </a:rPr>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457200" y="994833"/>
            <a:ext cx="8686800" cy="5007084"/>
          </a:xfrm>
        </p:spPr>
        <p:txBody>
          <a:bodyPr>
            <a:normAutofit fontScale="92500"/>
          </a:bodyPr>
          <a:lstStyle/>
          <a:p>
            <a:pPr marL="0" indent="0">
              <a:lnSpc>
                <a:spcPct val="90000"/>
              </a:lnSpc>
              <a:buNone/>
            </a:pPr>
            <a:r>
              <a:rPr lang="en-CA" sz="3200" dirty="0" smtClean="0">
                <a:solidFill>
                  <a:schemeClr val="bg1"/>
                </a:solidFill>
                <a:latin typeface="+mn-lt"/>
              </a:rPr>
              <a:t>1</a:t>
            </a:r>
            <a:r>
              <a:rPr lang="en-CA" sz="3200" dirty="0">
                <a:solidFill>
                  <a:schemeClr val="bg1"/>
                </a:solidFill>
                <a:latin typeface="+mn-lt"/>
              </a:rPr>
              <a:t>.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lnSpc>
                <a:spcPct val="90000"/>
              </a:lnSpc>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 way down the following page will be your </a:t>
            </a:r>
            <a:r>
              <a:rPr lang="en-CA" sz="3200" dirty="0" err="1">
                <a:solidFill>
                  <a:schemeClr val="bg1"/>
                </a:solidFill>
                <a:latin typeface="+mn-lt"/>
              </a:rPr>
              <a:t>WordPress</a:t>
            </a:r>
            <a:r>
              <a:rPr lang="en-CA" sz="3200" dirty="0">
                <a:solidFill>
                  <a:schemeClr val="bg1"/>
                </a:solidFill>
                <a:latin typeface="+mn-lt"/>
              </a:rPr>
              <a:t> email address.</a:t>
            </a:r>
          </a:p>
          <a:p>
            <a:pPr marL="0" indent="0">
              <a:lnSpc>
                <a:spcPct val="90000"/>
              </a:lnSpc>
              <a:buNone/>
            </a:pPr>
            <a:r>
              <a:rPr lang="en-CA" sz="3200" dirty="0">
                <a:solidFill>
                  <a:schemeClr val="bg1"/>
                </a:solidFill>
                <a:latin typeface="+mn-lt"/>
              </a:rPr>
              <a:t>3. Send me your </a:t>
            </a:r>
            <a:r>
              <a:rPr lang="en-CA" sz="3200" dirty="0" err="1">
                <a:solidFill>
                  <a:schemeClr val="bg1"/>
                </a:solidFill>
                <a:latin typeface="+mn-lt"/>
              </a:rPr>
              <a:t>WordPress</a:t>
            </a:r>
            <a:r>
              <a:rPr lang="en-CA" sz="3200" dirty="0">
                <a:solidFill>
                  <a:schemeClr val="bg1"/>
                </a:solidFill>
                <a:latin typeface="+mn-lt"/>
              </a:rPr>
              <a:t> email address at </a:t>
            </a:r>
            <a:r>
              <a:rPr lang="en-CA" sz="3200" dirty="0" err="1">
                <a:solidFill>
                  <a:schemeClr val="bg1"/>
                </a:solidFill>
                <a:latin typeface="+mn-lt"/>
              </a:rPr>
              <a:t>jfestinger@telus.net</a:t>
            </a:r>
            <a:r>
              <a:rPr lang="en-CA" sz="3200" dirty="0">
                <a:solidFill>
                  <a:schemeClr val="bg1"/>
                </a:solidFill>
                <a:latin typeface="+mn-lt"/>
              </a:rPr>
              <a:t> or at </a:t>
            </a:r>
            <a:r>
              <a:rPr lang="en-CA" sz="3200" dirty="0" err="1">
                <a:solidFill>
                  <a:schemeClr val="bg1"/>
                </a:solidFill>
                <a:latin typeface="+mn-lt"/>
              </a:rPr>
              <a:t>jon@fblawstrategy.com</a:t>
            </a:r>
            <a:endParaRPr lang="en-CA" sz="3200" dirty="0">
              <a:solidFill>
                <a:schemeClr val="bg1"/>
              </a:solidFill>
              <a:latin typeface="+mn-lt"/>
            </a:endParaRPr>
          </a:p>
          <a:p>
            <a:pPr marL="0" indent="0">
              <a:lnSpc>
                <a:spcPct val="90000"/>
              </a:lnSpc>
              <a:buNone/>
            </a:pPr>
            <a:r>
              <a:rPr lang="en-CA" sz="3200" dirty="0">
                <a:solidFill>
                  <a:schemeClr val="bg1"/>
                </a:solidFill>
                <a:latin typeface="+mn-lt"/>
              </a:rPr>
              <a:t>4. Then, I will invite you to participate with authoring privileges via your </a:t>
            </a:r>
            <a:r>
              <a:rPr lang="en-CA" sz="3200" dirty="0" err="1">
                <a:solidFill>
                  <a:schemeClr val="bg1"/>
                </a:solidFill>
                <a:latin typeface="+mn-lt"/>
              </a:rPr>
              <a:t>WordPress</a:t>
            </a:r>
            <a:r>
              <a:rPr lang="en-CA" sz="3200" dirty="0">
                <a:solidFill>
                  <a:schemeClr val="bg1"/>
                </a:solidFill>
                <a:latin typeface="+mn-lt"/>
              </a:rPr>
              <a:t> email address.</a:t>
            </a:r>
          </a:p>
          <a:p>
            <a:pPr marL="0" indent="0">
              <a:buNone/>
            </a:pPr>
            <a:endParaRPr lang="en-US" dirty="0"/>
          </a:p>
        </p:txBody>
      </p:sp>
    </p:spTree>
    <p:extLst>
      <p:ext uri="{BB962C8B-B14F-4D97-AF65-F5344CB8AC3E}">
        <p14:creationId xmlns:p14="http://schemas.microsoft.com/office/powerpoint/2010/main" val="298787429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86930"/>
            <a:ext cx="8229600" cy="4039203"/>
          </a:xfrm>
        </p:spPr>
        <p:txBody>
          <a:bodyPr>
            <a:noAutofit/>
          </a:bodyPr>
          <a:lstStyle/>
          <a:p>
            <a:pPr marL="0" indent="0">
              <a:buNone/>
            </a:pPr>
            <a:r>
              <a:rPr lang="en-US" sz="13900" dirty="0" smtClean="0">
                <a:solidFill>
                  <a:schemeClr val="bg1">
                    <a:lumMod val="50000"/>
                  </a:schemeClr>
                </a:solidFill>
                <a:latin typeface="Comic Sans MS"/>
                <a:cs typeface="Comic Sans MS"/>
              </a:rPr>
              <a:t>Dystopia</a:t>
            </a:r>
            <a:r>
              <a:rPr lang="en-US" sz="13900" dirty="0" smtClean="0">
                <a:solidFill>
                  <a:srgbClr val="FF0000"/>
                </a:solidFill>
                <a:latin typeface="Comic Sans MS"/>
                <a:cs typeface="Comic Sans MS"/>
              </a:rPr>
              <a:t>?</a:t>
            </a:r>
            <a:endParaRPr lang="en-US" sz="13900" dirty="0">
              <a:solidFill>
                <a:srgbClr val="FF0000"/>
              </a:solidFill>
              <a:latin typeface="Comic Sans MS"/>
              <a:cs typeface="Comic Sans MS"/>
            </a:endParaRPr>
          </a:p>
        </p:txBody>
      </p:sp>
    </p:spTree>
    <p:extLst>
      <p:ext uri="{BB962C8B-B14F-4D97-AF65-F5344CB8AC3E}">
        <p14:creationId xmlns:p14="http://schemas.microsoft.com/office/powerpoint/2010/main" val="59523497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004" y="16353"/>
            <a:ext cx="7038796" cy="1016000"/>
          </a:xfrm>
        </p:spPr>
        <p:txBody>
          <a:bodyPr>
            <a:normAutofit/>
          </a:bodyPr>
          <a:lstStyle/>
          <a:p>
            <a:r>
              <a:rPr lang="en-US" sz="4800" b="1" dirty="0" smtClean="0">
                <a:solidFill>
                  <a:srgbClr val="FFFF00"/>
                </a:solidFill>
              </a:rPr>
              <a:t>   So what about</a:t>
            </a:r>
            <a:r>
              <a:rPr lang="en-US" sz="4800" b="1" dirty="0" smtClean="0">
                <a:solidFill>
                  <a:schemeClr val="accent5"/>
                </a:solidFill>
              </a:rPr>
              <a:t>?</a:t>
            </a:r>
            <a:endParaRPr lang="en-US" sz="4800" b="1" dirty="0">
              <a:solidFill>
                <a:schemeClr val="accent5"/>
              </a:solidFill>
            </a:endParaRPr>
          </a:p>
        </p:txBody>
      </p:sp>
      <p:pic>
        <p:nvPicPr>
          <p:cNvPr id="4" name="Content Placeholder 3" descr="Screen Shot 2017-01-18 at 12.21.23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43" r="-435"/>
          <a:stretch/>
        </p:blipFill>
        <p:spPr>
          <a:xfrm>
            <a:off x="1648004" y="1032353"/>
            <a:ext cx="5864957" cy="4862035"/>
          </a:xfrm>
        </p:spPr>
      </p:pic>
    </p:spTree>
    <p:extLst>
      <p:ext uri="{BB962C8B-B14F-4D97-AF65-F5344CB8AC3E}">
        <p14:creationId xmlns:p14="http://schemas.microsoft.com/office/powerpoint/2010/main" val="415134794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pPr marL="0" indent="0" algn="ctr">
              <a:buNone/>
            </a:pPr>
            <a:r>
              <a:rPr lang="en-US" sz="8800" dirty="0" smtClean="0">
                <a:solidFill>
                  <a:srgbClr val="FFFF00"/>
                </a:solidFill>
              </a:rPr>
              <a:t>THOUGHTS</a:t>
            </a:r>
            <a:r>
              <a:rPr lang="en-US" sz="8800" dirty="0" smtClean="0">
                <a:solidFill>
                  <a:srgbClr val="CCFFCC"/>
                </a:solidFill>
              </a:rPr>
              <a:t>?</a:t>
            </a:r>
            <a:r>
              <a:rPr lang="en-US" sz="8800" dirty="0" smtClean="0">
                <a:solidFill>
                  <a:srgbClr val="FFFFFF"/>
                </a:solidFill>
              </a:rPr>
              <a:t> DISCUSSION</a:t>
            </a:r>
            <a:r>
              <a:rPr lang="en-US" sz="8800" dirty="0" smtClean="0">
                <a:solidFill>
                  <a:srgbClr val="CCFFCC"/>
                </a:solidFill>
              </a:rPr>
              <a:t>?</a:t>
            </a:r>
            <a:endParaRPr lang="en-US" sz="8800" dirty="0">
              <a:solidFill>
                <a:srgbClr val="CCFFCC"/>
              </a:solidFill>
            </a:endParaRPr>
          </a:p>
        </p:txBody>
      </p:sp>
    </p:spTree>
    <p:extLst>
      <p:ext uri="{BB962C8B-B14F-4D97-AF65-F5344CB8AC3E}">
        <p14:creationId xmlns:p14="http://schemas.microsoft.com/office/powerpoint/2010/main" val="81614826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zenith.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14"/>
          <a:stretch/>
        </p:blipFill>
        <p:spPr>
          <a:xfrm>
            <a:off x="541325" y="901635"/>
            <a:ext cx="8183404" cy="4456089"/>
          </a:xfrm>
        </p:spPr>
      </p:pic>
    </p:spTree>
    <p:extLst>
      <p:ext uri="{BB962C8B-B14F-4D97-AF65-F5344CB8AC3E}">
        <p14:creationId xmlns:p14="http://schemas.microsoft.com/office/powerpoint/2010/main" val="62078580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53-1-1024x518.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312" b="-294"/>
          <a:stretch/>
        </p:blipFill>
        <p:spPr>
          <a:xfrm>
            <a:off x="457200" y="1144010"/>
            <a:ext cx="8229600" cy="4188240"/>
          </a:xfrm>
        </p:spPr>
      </p:pic>
    </p:spTree>
    <p:extLst>
      <p:ext uri="{BB962C8B-B14F-4D97-AF65-F5344CB8AC3E}">
        <p14:creationId xmlns:p14="http://schemas.microsoft.com/office/powerpoint/2010/main" val="34287353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778"/>
            <a:ext cx="8686800" cy="1016000"/>
          </a:xfrm>
        </p:spPr>
        <p:txBody>
          <a:bodyPr>
            <a:normAutofit/>
          </a:bodyPr>
          <a:lstStyle/>
          <a:p>
            <a:r>
              <a:rPr lang="en-US" dirty="0" smtClean="0">
                <a:solidFill>
                  <a:srgbClr val="FFFF00"/>
                </a:solidFill>
              </a:rPr>
              <a:t>All </a:t>
            </a:r>
            <a:r>
              <a:rPr lang="en-US" dirty="0" smtClean="0">
                <a:solidFill>
                  <a:schemeClr val="bg1"/>
                </a:solidFill>
              </a:rPr>
              <a:t>mediums</a:t>
            </a:r>
            <a:r>
              <a:rPr lang="en-US" dirty="0" smtClean="0">
                <a:solidFill>
                  <a:srgbClr val="FFFF00"/>
                </a:solidFill>
              </a:rPr>
              <a:t> are the same </a:t>
            </a:r>
            <a:r>
              <a:rPr lang="en-US" dirty="0" smtClean="0">
                <a:solidFill>
                  <a:srgbClr val="FFFFFF"/>
                </a:solidFill>
              </a:rPr>
              <a:t>medium</a:t>
            </a:r>
            <a:r>
              <a:rPr lang="en-US" dirty="0" smtClean="0">
                <a:solidFill>
                  <a:srgbClr val="FF0000"/>
                </a:solidFill>
              </a:rPr>
              <a:t>?</a:t>
            </a:r>
            <a:endParaRPr lang="en-US" dirty="0">
              <a:solidFill>
                <a:srgbClr val="FF0000"/>
              </a:solidFill>
            </a:endParaRPr>
          </a:p>
        </p:txBody>
      </p:sp>
      <p:pic>
        <p:nvPicPr>
          <p:cNvPr id="4" name="Content Placeholder 3" descr="IMG_0008.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 r="-413"/>
          <a:stretch/>
        </p:blipFill>
        <p:spPr>
          <a:xfrm>
            <a:off x="2501088" y="1408134"/>
            <a:ext cx="4158787" cy="4318000"/>
          </a:xfrm>
        </p:spPr>
      </p:pic>
    </p:spTree>
    <p:extLst>
      <p:ext uri="{BB962C8B-B14F-4D97-AF65-F5344CB8AC3E}">
        <p14:creationId xmlns:p14="http://schemas.microsoft.com/office/powerpoint/2010/main" val="106430959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pPr marL="0" indent="0" algn="ctr">
              <a:buNone/>
            </a:pPr>
            <a:r>
              <a:rPr lang="en-US" sz="8800" dirty="0" smtClean="0">
                <a:solidFill>
                  <a:srgbClr val="FFFF00"/>
                </a:solidFill>
              </a:rPr>
              <a:t>THOUGHTS</a:t>
            </a:r>
            <a:r>
              <a:rPr lang="en-US" sz="8800" dirty="0" smtClean="0">
                <a:solidFill>
                  <a:srgbClr val="CCFFCC"/>
                </a:solidFill>
              </a:rPr>
              <a:t>?</a:t>
            </a:r>
            <a:r>
              <a:rPr lang="en-US" sz="8800" dirty="0" smtClean="0">
                <a:solidFill>
                  <a:srgbClr val="FFFFFF"/>
                </a:solidFill>
              </a:rPr>
              <a:t> DISCUSSION</a:t>
            </a:r>
            <a:r>
              <a:rPr lang="en-US" sz="8800" dirty="0" smtClean="0">
                <a:solidFill>
                  <a:srgbClr val="CCFFCC"/>
                </a:solidFill>
              </a:rPr>
              <a:t>?</a:t>
            </a:r>
            <a:endParaRPr lang="en-US" sz="8800" dirty="0">
              <a:solidFill>
                <a:srgbClr val="CCFFCC"/>
              </a:solidFill>
            </a:endParaRPr>
          </a:p>
        </p:txBody>
      </p:sp>
    </p:spTree>
    <p:extLst>
      <p:ext uri="{BB962C8B-B14F-4D97-AF65-F5344CB8AC3E}">
        <p14:creationId xmlns:p14="http://schemas.microsoft.com/office/powerpoint/2010/main" val="274674255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lstStyle/>
          <a:p>
            <a:pPr algn="ctr"/>
            <a:r>
              <a:rPr lang="en-US" b="1" dirty="0" smtClean="0">
                <a:solidFill>
                  <a:srgbClr val="FFFF00"/>
                </a:solidFill>
              </a:rPr>
              <a:t>Starting Point </a:t>
            </a:r>
            <a:r>
              <a:rPr lang="en-US" b="1" dirty="0">
                <a:solidFill>
                  <a:srgbClr val="4BACC6"/>
                </a:solidFill>
              </a:rPr>
              <a:t>2</a:t>
            </a:r>
            <a:r>
              <a:rPr lang="en-US" b="1" dirty="0" smtClean="0">
                <a:solidFill>
                  <a:srgbClr val="4BACC6"/>
                </a:solidFill>
              </a:rPr>
              <a:t> </a:t>
            </a:r>
            <a:r>
              <a:rPr lang="en-US" b="1" dirty="0" smtClean="0">
                <a:solidFill>
                  <a:schemeClr val="bg1"/>
                </a:solidFill>
              </a:rPr>
              <a:t>For Today</a:t>
            </a:r>
            <a:endParaRPr lang="en-US" b="1" dirty="0">
              <a:solidFill>
                <a:schemeClr val="bg1"/>
              </a:solidFill>
            </a:endParaRPr>
          </a:p>
        </p:txBody>
      </p:sp>
      <p:pic>
        <p:nvPicPr>
          <p:cNvPr id="4" name="Content Placeholder 3" descr="F1_start_light_sequence_animation.gif"/>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31953" r="-31953"/>
          <a:stretch>
            <a:fillRect/>
          </a:stretch>
        </p:blipFill>
        <p:spPr/>
      </p:pic>
    </p:spTree>
    <p:extLst>
      <p:ext uri="{BB962C8B-B14F-4D97-AF65-F5344CB8AC3E}">
        <p14:creationId xmlns:p14="http://schemas.microsoft.com/office/powerpoint/2010/main" val="346671887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1680" y="300777"/>
            <a:ext cx="8790272" cy="5425357"/>
          </a:xfrm>
        </p:spPr>
        <p:txBody>
          <a:bodyPr>
            <a:noAutofit/>
          </a:bodyPr>
          <a:lstStyle/>
          <a:p>
            <a:pPr marL="0" indent="0" algn="ctr">
              <a:buNone/>
            </a:pPr>
            <a:r>
              <a:rPr lang="en-US" sz="8800" dirty="0">
                <a:solidFill>
                  <a:srgbClr val="FFFF00"/>
                </a:solidFill>
                <a:latin typeface="Apple Chancery"/>
                <a:cs typeface="Apple Chancery"/>
              </a:rPr>
              <a:t>Roles of </a:t>
            </a:r>
            <a:r>
              <a:rPr lang="en-US" sz="8800" dirty="0">
                <a:solidFill>
                  <a:srgbClr val="FF0000"/>
                </a:solidFill>
                <a:latin typeface="Apple Chancery"/>
                <a:cs typeface="Apple Chancery"/>
              </a:rPr>
              <a:t>Sovereignty</a:t>
            </a:r>
            <a:r>
              <a:rPr lang="en-US" sz="8800" dirty="0">
                <a:solidFill>
                  <a:srgbClr val="FFFF00"/>
                </a:solidFill>
                <a:latin typeface="Apple Chancery"/>
                <a:cs typeface="Apple Chancery"/>
              </a:rPr>
              <a:t> </a:t>
            </a:r>
            <a:r>
              <a:rPr lang="en-US" sz="8800" dirty="0">
                <a:solidFill>
                  <a:schemeClr val="bg1"/>
                </a:solidFill>
                <a:latin typeface="Apple Chancery"/>
                <a:cs typeface="Apple Chancery"/>
              </a:rPr>
              <a:t>&amp;</a:t>
            </a:r>
            <a:r>
              <a:rPr lang="en-US" sz="8800" dirty="0">
                <a:solidFill>
                  <a:srgbClr val="FFFF00"/>
                </a:solidFill>
                <a:latin typeface="Apple Chancery"/>
                <a:cs typeface="Apple Chancery"/>
              </a:rPr>
              <a:t> </a:t>
            </a:r>
            <a:r>
              <a:rPr lang="en-US" sz="8800" dirty="0">
                <a:solidFill>
                  <a:srgbClr val="FF0000"/>
                </a:solidFill>
                <a:latin typeface="Apple Chancery"/>
                <a:cs typeface="Apple Chancery"/>
              </a:rPr>
              <a:t>Culture</a:t>
            </a:r>
            <a:r>
              <a:rPr lang="en-US" sz="8800" dirty="0">
                <a:solidFill>
                  <a:srgbClr val="FFFF00"/>
                </a:solidFill>
                <a:latin typeface="Apple Chancery"/>
                <a:cs typeface="Apple Chancery"/>
              </a:rPr>
              <a:t> in the Communications Landscape</a:t>
            </a:r>
          </a:p>
        </p:txBody>
      </p:sp>
    </p:spTree>
    <p:extLst>
      <p:ext uri="{BB962C8B-B14F-4D97-AF65-F5344CB8AC3E}">
        <p14:creationId xmlns:p14="http://schemas.microsoft.com/office/powerpoint/2010/main" val="93293083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650px-Political_map_of_Canada.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9607" b="9607"/>
          <a:stretch>
            <a:fillRect/>
          </a:stretch>
        </p:blipFill>
        <p:spPr>
          <a:xfrm>
            <a:off x="457200" y="166688"/>
            <a:ext cx="8229600" cy="5748337"/>
          </a:xfrm>
          <a:prstGeom prst="rect">
            <a:avLst/>
          </a:prstGeom>
        </p:spPr>
      </p:pic>
    </p:spTree>
    <p:extLst>
      <p:ext uri="{BB962C8B-B14F-4D97-AF65-F5344CB8AC3E}">
        <p14:creationId xmlns:p14="http://schemas.microsoft.com/office/powerpoint/2010/main" val="301245691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994" y="3536"/>
            <a:ext cx="7767806" cy="1016000"/>
          </a:xfrm>
        </p:spPr>
        <p:txBody>
          <a:bodyPr/>
          <a:lstStyle/>
          <a:p>
            <a:r>
              <a:rPr lang="en-US" b="1" dirty="0" smtClean="0">
                <a:solidFill>
                  <a:srgbClr val="FFFF00"/>
                </a:solidFill>
              </a:rPr>
              <a:t>As of yesterday</a:t>
            </a:r>
            <a:r>
              <a:rPr lang="mr-IN" b="1" dirty="0" smtClean="0">
                <a:solidFill>
                  <a:srgbClr val="FFFF00"/>
                </a:solidFill>
              </a:rPr>
              <a:t>…</a:t>
            </a:r>
            <a:r>
              <a:rPr lang="en-CA" b="1" dirty="0" smtClean="0">
                <a:solidFill>
                  <a:schemeClr val="bg1"/>
                </a:solidFill>
              </a:rPr>
              <a:t>#</a:t>
            </a:r>
            <a:r>
              <a:rPr lang="en-CA" b="1" dirty="0" err="1" smtClean="0">
                <a:solidFill>
                  <a:schemeClr val="bg1"/>
                </a:solidFill>
              </a:rPr>
              <a:t>allardcomm</a:t>
            </a:r>
            <a:endParaRPr lang="en-US" b="1" dirty="0">
              <a:solidFill>
                <a:schemeClr val="bg1"/>
              </a:solidFill>
            </a:endParaRPr>
          </a:p>
        </p:txBody>
      </p:sp>
      <p:pic>
        <p:nvPicPr>
          <p:cNvPr id="4" name="Content Placeholder 3" descr="Screen Shot 2017-01-17 at 9.05.48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918994" y="1019175"/>
            <a:ext cx="7268415" cy="4918075"/>
          </a:xfrm>
        </p:spPr>
      </p:pic>
    </p:spTree>
    <p:extLst>
      <p:ext uri="{BB962C8B-B14F-4D97-AF65-F5344CB8AC3E}">
        <p14:creationId xmlns:p14="http://schemas.microsoft.com/office/powerpoint/2010/main" val="347597161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1606.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21"/>
          <a:stretch/>
        </p:blipFill>
        <p:spPr>
          <a:xfrm>
            <a:off x="1027154" y="434468"/>
            <a:ext cx="7003318" cy="5291666"/>
          </a:xfrm>
        </p:spPr>
      </p:pic>
    </p:spTree>
    <p:extLst>
      <p:ext uri="{BB962C8B-B14F-4D97-AF65-F5344CB8AC3E}">
        <p14:creationId xmlns:p14="http://schemas.microsoft.com/office/powerpoint/2010/main" val="162786270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669569"/>
          </a:xfrm>
        </p:spPr>
        <p:txBody>
          <a:bodyPr>
            <a:noAutofit/>
          </a:bodyPr>
          <a:lstStyle/>
          <a:p>
            <a:pPr algn="ctr"/>
            <a:r>
              <a:rPr lang="en-US" sz="4400" b="1" dirty="0" smtClean="0">
                <a:solidFill>
                  <a:srgbClr val="FFFF00"/>
                </a:solidFill>
                <a:latin typeface="+mn-lt"/>
              </a:rPr>
              <a:t>Does </a:t>
            </a:r>
            <a:r>
              <a:rPr lang="en-US" sz="4400" b="1" dirty="0">
                <a:solidFill>
                  <a:srgbClr val="FF0000"/>
                </a:solidFill>
                <a:latin typeface="+mn-lt"/>
              </a:rPr>
              <a:t>s</a:t>
            </a:r>
            <a:r>
              <a:rPr lang="en-US" sz="4400" b="1" dirty="0" smtClean="0">
                <a:solidFill>
                  <a:srgbClr val="FF0000"/>
                </a:solidFill>
                <a:latin typeface="+mn-lt"/>
              </a:rPr>
              <a:t>overeignty</a:t>
            </a:r>
            <a:r>
              <a:rPr lang="en-US" sz="4400" b="1" dirty="0" smtClean="0">
                <a:solidFill>
                  <a:srgbClr val="FFFF00"/>
                </a:solidFill>
                <a:latin typeface="+mn-lt"/>
              </a:rPr>
              <a:t> makes sense?</a:t>
            </a:r>
            <a:r>
              <a:rPr lang="en-US" sz="4400" b="1" dirty="0">
                <a:solidFill>
                  <a:srgbClr val="FFFF00"/>
                </a:solidFill>
                <a:latin typeface="+mn-lt"/>
              </a:rPr>
              <a:t> D</a:t>
            </a:r>
            <a:r>
              <a:rPr lang="en-US" sz="4400" b="1" dirty="0" smtClean="0">
                <a:solidFill>
                  <a:srgbClr val="FFFF00"/>
                </a:solidFill>
                <a:latin typeface="+mn-lt"/>
              </a:rPr>
              <a:t>oes </a:t>
            </a:r>
            <a:r>
              <a:rPr lang="en-US" sz="4400" b="1" dirty="0" smtClean="0">
                <a:solidFill>
                  <a:srgbClr val="FF0000"/>
                </a:solidFill>
                <a:latin typeface="+mn-lt"/>
              </a:rPr>
              <a:t>culture</a:t>
            </a:r>
            <a:r>
              <a:rPr lang="en-US" sz="4400" b="1" dirty="0" smtClean="0">
                <a:solidFill>
                  <a:srgbClr val="FFFF00"/>
                </a:solidFill>
                <a:latin typeface="+mn-lt"/>
              </a:rPr>
              <a:t> make sense?</a:t>
            </a:r>
            <a:endParaRPr lang="en-US" sz="4400" b="1" dirty="0">
              <a:solidFill>
                <a:srgbClr val="FFFF00"/>
              </a:solidFill>
              <a:latin typeface="+mn-lt"/>
            </a:endParaRPr>
          </a:p>
        </p:txBody>
      </p:sp>
      <p:pic>
        <p:nvPicPr>
          <p:cNvPr id="4" name="Content Placeholder 3" descr="IMG_1599.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70"/>
          <a:stretch/>
        </p:blipFill>
        <p:spPr>
          <a:xfrm>
            <a:off x="1811525" y="1669569"/>
            <a:ext cx="5621330" cy="4192638"/>
          </a:xfrm>
        </p:spPr>
      </p:pic>
    </p:spTree>
    <p:extLst>
      <p:ext uri="{BB962C8B-B14F-4D97-AF65-F5344CB8AC3E}">
        <p14:creationId xmlns:p14="http://schemas.microsoft.com/office/powerpoint/2010/main" val="304077983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latin typeface="+mn-lt"/>
              </a:rPr>
              <a:t>       Case Study #1</a:t>
            </a:r>
            <a:endParaRPr lang="en-US" sz="4800" b="1" dirty="0">
              <a:solidFill>
                <a:srgbClr val="FFFF00"/>
              </a:solidFill>
              <a:latin typeface="+mn-lt"/>
            </a:endParaRPr>
          </a:p>
        </p:txBody>
      </p:sp>
      <p:pic>
        <p:nvPicPr>
          <p:cNvPr id="4" name="Content Placeholder 3" descr="Screen Shot 2015-09-29 at 1.24.45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607" r="-732"/>
          <a:stretch/>
        </p:blipFill>
        <p:spPr>
          <a:xfrm>
            <a:off x="1774174" y="1408134"/>
            <a:ext cx="5602655" cy="4318000"/>
          </a:xfrm>
        </p:spPr>
      </p:pic>
    </p:spTree>
    <p:extLst>
      <p:ext uri="{BB962C8B-B14F-4D97-AF65-F5344CB8AC3E}">
        <p14:creationId xmlns:p14="http://schemas.microsoft.com/office/powerpoint/2010/main" val="309685083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1.30.58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32" r="-569"/>
          <a:stretch/>
        </p:blipFill>
        <p:spPr>
          <a:xfrm>
            <a:off x="1232585" y="298783"/>
            <a:ext cx="6562468" cy="5537665"/>
          </a:xfrm>
        </p:spPr>
      </p:pic>
    </p:spTree>
    <p:extLst>
      <p:ext uri="{BB962C8B-B14F-4D97-AF65-F5344CB8AC3E}">
        <p14:creationId xmlns:p14="http://schemas.microsoft.com/office/powerpoint/2010/main" val="275121297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04.45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85" r="-378"/>
          <a:stretch/>
        </p:blipFill>
        <p:spPr>
          <a:xfrm>
            <a:off x="174681" y="765631"/>
            <a:ext cx="8733541" cy="4877531"/>
          </a:xfrm>
        </p:spPr>
      </p:pic>
    </p:spTree>
    <p:extLst>
      <p:ext uri="{BB962C8B-B14F-4D97-AF65-F5344CB8AC3E}">
        <p14:creationId xmlns:p14="http://schemas.microsoft.com/office/powerpoint/2010/main" val="121694070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90935"/>
            <a:ext cx="8229600" cy="5266048"/>
          </a:xfrm>
        </p:spPr>
        <p:txBody>
          <a:bodyPr>
            <a:normAutofit/>
          </a:bodyPr>
          <a:lstStyle/>
          <a:p>
            <a:pPr marL="0" indent="0">
              <a:buNone/>
            </a:pPr>
            <a:r>
              <a:rPr lang="en-CA" sz="3600" b="1" dirty="0">
                <a:solidFill>
                  <a:srgbClr val="FFFF00"/>
                </a:solidFill>
                <a:latin typeface="+mn-lt"/>
              </a:rPr>
              <a:t>4.</a:t>
            </a:r>
            <a:r>
              <a:rPr lang="en-CA" sz="3600" dirty="0">
                <a:latin typeface="+mn-lt"/>
              </a:rPr>
              <a:t> </a:t>
            </a:r>
            <a:r>
              <a:rPr lang="en-CA" sz="3600" dirty="0">
                <a:solidFill>
                  <a:schemeClr val="bg1"/>
                </a:solidFill>
                <a:latin typeface="+mn-lt"/>
              </a:rPr>
              <a:t>This Act does not apply in respect of broadcasting by a broadcasting undertaking</a:t>
            </a:r>
            <a:r>
              <a:rPr lang="en-CA" sz="3600" dirty="0" smtClean="0">
                <a:solidFill>
                  <a:schemeClr val="bg1"/>
                </a:solidFill>
                <a:latin typeface="+mn-lt"/>
              </a:rPr>
              <a:t>.</a:t>
            </a:r>
          </a:p>
          <a:p>
            <a:pPr marL="0" indent="0">
              <a:buNone/>
            </a:pPr>
            <a:endParaRPr lang="en-CA" sz="3600" dirty="0" smtClean="0">
              <a:latin typeface="+mn-lt"/>
            </a:endParaRPr>
          </a:p>
          <a:p>
            <a:pPr marL="0" indent="0">
              <a:buNone/>
            </a:pPr>
            <a:r>
              <a:rPr lang="en-CA" sz="3600" b="1" dirty="0">
                <a:solidFill>
                  <a:srgbClr val="FFFF00"/>
                </a:solidFill>
                <a:latin typeface="+mn-lt"/>
              </a:rPr>
              <a:t>36.</a:t>
            </a:r>
            <a:r>
              <a:rPr lang="en-CA" sz="3600" dirty="0">
                <a:latin typeface="+mn-lt"/>
              </a:rPr>
              <a:t> </a:t>
            </a:r>
            <a:r>
              <a:rPr lang="en-CA" sz="3600" dirty="0">
                <a:solidFill>
                  <a:srgbClr val="FFFFFF"/>
                </a:solidFill>
                <a:latin typeface="+mn-lt"/>
              </a:rPr>
              <a:t>Except where the Commission approves otherwise, a </a:t>
            </a:r>
            <a:r>
              <a:rPr lang="en-CA" sz="3600" dirty="0">
                <a:solidFill>
                  <a:srgbClr val="FF0000"/>
                </a:solidFill>
                <a:latin typeface="+mn-lt"/>
              </a:rPr>
              <a:t>Canadian carrier </a:t>
            </a:r>
            <a:r>
              <a:rPr lang="en-CA" sz="3600" dirty="0">
                <a:solidFill>
                  <a:srgbClr val="FFFF00"/>
                </a:solidFill>
                <a:latin typeface="+mn-lt"/>
              </a:rPr>
              <a:t>shall not control the content or influence the meaning or purpose of telecommunications</a:t>
            </a:r>
            <a:r>
              <a:rPr lang="en-CA" sz="3600" dirty="0">
                <a:solidFill>
                  <a:srgbClr val="FFFFFF"/>
                </a:solidFill>
                <a:latin typeface="+mn-lt"/>
              </a:rPr>
              <a:t> carried by it for the public.</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155439937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58"/>
            <a:ext cx="8686800" cy="1016000"/>
          </a:xfrm>
        </p:spPr>
        <p:txBody>
          <a:bodyPr>
            <a:normAutofit fontScale="90000"/>
          </a:bodyPr>
          <a:lstStyle/>
          <a:p>
            <a:r>
              <a:rPr lang="en-US" dirty="0" smtClean="0"/>
              <a:t/>
            </a:r>
            <a:br>
              <a:rPr lang="en-US" dirty="0" smtClean="0"/>
            </a:br>
            <a:r>
              <a:rPr lang="en-CA" b="1" dirty="0" smtClean="0">
                <a:solidFill>
                  <a:srgbClr val="FFFF00"/>
                </a:solidFill>
              </a:rPr>
              <a:t>Canadian </a:t>
            </a:r>
            <a:r>
              <a:rPr lang="en-CA" b="1" dirty="0">
                <a:solidFill>
                  <a:srgbClr val="FFFF00"/>
                </a:solidFill>
              </a:rPr>
              <a:t>Telecommunications Policy</a:t>
            </a:r>
            <a:r>
              <a:rPr lang="en-CA" dirty="0"/>
              <a:t/>
            </a:r>
            <a:br>
              <a:rPr lang="en-CA" dirty="0"/>
            </a:br>
            <a:endParaRPr lang="en-US" dirty="0"/>
          </a:p>
        </p:txBody>
      </p:sp>
      <p:sp>
        <p:nvSpPr>
          <p:cNvPr id="3" name="Content Placeholder 2"/>
          <p:cNvSpPr>
            <a:spLocks noGrp="1"/>
          </p:cNvSpPr>
          <p:nvPr>
            <p:ph sz="quarter" idx="10"/>
          </p:nvPr>
        </p:nvSpPr>
        <p:spPr>
          <a:xfrm>
            <a:off x="457199" y="1022658"/>
            <a:ext cx="8577741" cy="4920376"/>
          </a:xfrm>
        </p:spPr>
        <p:txBody>
          <a:bodyPr>
            <a:normAutofit/>
          </a:bodyPr>
          <a:lstStyle/>
          <a:p>
            <a:pPr marL="0" indent="0">
              <a:buNone/>
            </a:pPr>
            <a:r>
              <a:rPr lang="en-CA" sz="3200" b="1" dirty="0">
                <a:solidFill>
                  <a:srgbClr val="CCFFCC"/>
                </a:solidFill>
              </a:rPr>
              <a:t>Objectives</a:t>
            </a:r>
            <a:endParaRPr lang="en-CA" sz="3200" dirty="0">
              <a:solidFill>
                <a:srgbClr val="CCFFCC"/>
              </a:solidFill>
            </a:endParaRPr>
          </a:p>
          <a:p>
            <a:pPr marL="0" indent="0">
              <a:buNone/>
            </a:pPr>
            <a:r>
              <a:rPr lang="en-CA" sz="3200" b="1" dirty="0">
                <a:solidFill>
                  <a:srgbClr val="FF0000"/>
                </a:solidFill>
              </a:rPr>
              <a:t>7</a:t>
            </a:r>
            <a:r>
              <a:rPr lang="en-CA" sz="3200" dirty="0">
                <a:solidFill>
                  <a:srgbClr val="FFFFFF"/>
                </a:solidFill>
              </a:rPr>
              <a:t> It is hereby affirmed that telecommunications performs an </a:t>
            </a:r>
            <a:r>
              <a:rPr lang="en-CA" sz="3200" dirty="0">
                <a:solidFill>
                  <a:srgbClr val="FFFF00"/>
                </a:solidFill>
              </a:rPr>
              <a:t>essential role in the maintenance of Canada’s identity and sovereignty </a:t>
            </a:r>
            <a:r>
              <a:rPr lang="en-CA" sz="3200" dirty="0">
                <a:solidFill>
                  <a:srgbClr val="FFFFFF"/>
                </a:solidFill>
              </a:rPr>
              <a:t>and that the </a:t>
            </a:r>
            <a:r>
              <a:rPr lang="en-CA" sz="3200" dirty="0">
                <a:solidFill>
                  <a:srgbClr val="CCFFCC"/>
                </a:solidFill>
              </a:rPr>
              <a:t>Canadian telecommunications policy has as its objectives</a:t>
            </a:r>
          </a:p>
          <a:p>
            <a:pPr marL="0" indent="0">
              <a:buNone/>
            </a:pPr>
            <a:r>
              <a:rPr lang="en-CA" sz="3200" b="1" dirty="0">
                <a:solidFill>
                  <a:srgbClr val="FFFFFF"/>
                </a:solidFill>
              </a:rPr>
              <a:t>(a)</a:t>
            </a:r>
            <a:r>
              <a:rPr lang="en-CA" sz="3200" dirty="0">
                <a:solidFill>
                  <a:srgbClr val="FFFFFF"/>
                </a:solidFill>
              </a:rPr>
              <a:t> to facilitate the orderly development throughout Canada</a:t>
            </a:r>
            <a:r>
              <a:rPr lang="en-CA" sz="3200" dirty="0">
                <a:solidFill>
                  <a:schemeClr val="bg1"/>
                </a:solidFill>
              </a:rPr>
              <a:t> of </a:t>
            </a:r>
            <a:r>
              <a:rPr lang="en-CA" sz="3200" dirty="0">
                <a:solidFill>
                  <a:srgbClr val="FFFF00"/>
                </a:solidFill>
              </a:rPr>
              <a:t>a telecommunications system that serves to safeguard, enrich and strengthen the social and economic fabric of Canada and its regions</a:t>
            </a:r>
            <a:r>
              <a:rPr lang="en-CA" sz="3200" dirty="0">
                <a:solidFill>
                  <a:srgbClr val="FFFFFF"/>
                </a:solidFill>
              </a:rPr>
              <a:t>;</a:t>
            </a:r>
          </a:p>
          <a:p>
            <a:pPr marL="0" indent="0">
              <a:buNone/>
            </a:pPr>
            <a:endParaRPr lang="en-US" dirty="0"/>
          </a:p>
        </p:txBody>
      </p:sp>
    </p:spTree>
    <p:extLst>
      <p:ext uri="{BB962C8B-B14F-4D97-AF65-F5344CB8AC3E}">
        <p14:creationId xmlns:p14="http://schemas.microsoft.com/office/powerpoint/2010/main" val="219822095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6645"/>
            <a:ext cx="8548658" cy="6078764"/>
          </a:xfrm>
        </p:spPr>
        <p:txBody>
          <a:bodyPr>
            <a:normAutofit lnSpcReduction="10000"/>
          </a:bodyPr>
          <a:lstStyle/>
          <a:p>
            <a:pPr marL="0" indent="0">
              <a:lnSpc>
                <a:spcPct val="90000"/>
              </a:lnSpc>
              <a:buNone/>
            </a:pPr>
            <a:r>
              <a:rPr lang="en-CA" sz="3200" b="1" dirty="0">
                <a:solidFill>
                  <a:schemeClr val="bg1"/>
                </a:solidFill>
              </a:rPr>
              <a:t>(b)</a:t>
            </a:r>
            <a:r>
              <a:rPr lang="en-CA" sz="3200" dirty="0">
                <a:solidFill>
                  <a:schemeClr val="bg1"/>
                </a:solidFill>
              </a:rPr>
              <a:t> to render reliable and affordable telecommunications </a:t>
            </a:r>
            <a:r>
              <a:rPr lang="en-CA" sz="3200" dirty="0">
                <a:solidFill>
                  <a:srgbClr val="FFFF00"/>
                </a:solidFill>
              </a:rPr>
              <a:t>services</a:t>
            </a:r>
            <a:r>
              <a:rPr lang="en-CA" sz="3200" dirty="0">
                <a:solidFill>
                  <a:schemeClr val="bg1"/>
                </a:solidFill>
              </a:rPr>
              <a:t> of high quality </a:t>
            </a:r>
            <a:r>
              <a:rPr lang="en-CA" sz="3200" dirty="0">
                <a:solidFill>
                  <a:srgbClr val="FFFF00"/>
                </a:solidFill>
              </a:rPr>
              <a:t>accessible to Canadians in both urban and rural areas in all regions of Canada</a:t>
            </a:r>
            <a:r>
              <a:rPr lang="en-CA" sz="3200" dirty="0">
                <a:solidFill>
                  <a:schemeClr val="bg1"/>
                </a:solidFill>
              </a:rPr>
              <a:t>;</a:t>
            </a:r>
          </a:p>
          <a:p>
            <a:pPr marL="0" indent="0">
              <a:lnSpc>
                <a:spcPct val="90000"/>
              </a:lnSpc>
              <a:buNone/>
            </a:pPr>
            <a:r>
              <a:rPr lang="en-CA" sz="3200" b="1" dirty="0">
                <a:solidFill>
                  <a:schemeClr val="bg1"/>
                </a:solidFill>
              </a:rPr>
              <a:t>(c)</a:t>
            </a:r>
            <a:r>
              <a:rPr lang="en-CA" sz="3200" dirty="0">
                <a:solidFill>
                  <a:schemeClr val="bg1"/>
                </a:solidFill>
              </a:rPr>
              <a:t> to enhance the efficiency and competitiveness, at the national and international levels, of Canadian telecommunications;</a:t>
            </a:r>
          </a:p>
          <a:p>
            <a:pPr marL="0" indent="0">
              <a:lnSpc>
                <a:spcPct val="90000"/>
              </a:lnSpc>
              <a:buNone/>
            </a:pPr>
            <a:r>
              <a:rPr lang="en-CA" sz="3200" b="1" dirty="0">
                <a:solidFill>
                  <a:schemeClr val="bg1"/>
                </a:solidFill>
              </a:rPr>
              <a:t>(d)</a:t>
            </a:r>
            <a:r>
              <a:rPr lang="en-CA" sz="3200" dirty="0">
                <a:solidFill>
                  <a:schemeClr val="bg1"/>
                </a:solidFill>
              </a:rPr>
              <a:t> </a:t>
            </a:r>
            <a:r>
              <a:rPr lang="en-CA" sz="3200" dirty="0">
                <a:solidFill>
                  <a:srgbClr val="FFFF00"/>
                </a:solidFill>
              </a:rPr>
              <a:t>to promote the ownership and control of Canadian carriers by Canadians</a:t>
            </a:r>
            <a:r>
              <a:rPr lang="en-CA" sz="3200" dirty="0">
                <a:solidFill>
                  <a:schemeClr val="bg1"/>
                </a:solidFill>
              </a:rPr>
              <a:t>;</a:t>
            </a:r>
          </a:p>
          <a:p>
            <a:pPr marL="0" indent="0">
              <a:lnSpc>
                <a:spcPct val="90000"/>
              </a:lnSpc>
              <a:buNone/>
            </a:pPr>
            <a:r>
              <a:rPr lang="en-CA" sz="3200" b="1" dirty="0">
                <a:solidFill>
                  <a:schemeClr val="bg1"/>
                </a:solidFill>
              </a:rPr>
              <a:t>(e)</a:t>
            </a:r>
            <a:r>
              <a:rPr lang="en-CA" sz="3200" dirty="0">
                <a:solidFill>
                  <a:schemeClr val="bg1"/>
                </a:solidFill>
              </a:rPr>
              <a:t> </a:t>
            </a:r>
            <a:r>
              <a:rPr lang="en-CA" sz="3200" dirty="0">
                <a:solidFill>
                  <a:srgbClr val="FFFF00"/>
                </a:solidFill>
              </a:rPr>
              <a:t>to promote the use of Canadian transmission facilities for telecommunications within Canada</a:t>
            </a:r>
            <a:r>
              <a:rPr lang="en-CA" sz="3200" dirty="0">
                <a:solidFill>
                  <a:schemeClr val="bg1"/>
                </a:solidFill>
              </a:rPr>
              <a:t> and between Canada and points outside Canada;</a:t>
            </a:r>
          </a:p>
          <a:p>
            <a:pPr marL="0" indent="0">
              <a:buNone/>
            </a:pPr>
            <a:endParaRPr lang="en-US" dirty="0"/>
          </a:p>
        </p:txBody>
      </p:sp>
    </p:spTree>
    <p:extLst>
      <p:ext uri="{BB962C8B-B14F-4D97-AF65-F5344CB8AC3E}">
        <p14:creationId xmlns:p14="http://schemas.microsoft.com/office/powerpoint/2010/main" val="67902228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358715"/>
            <a:ext cx="8451717" cy="5574624"/>
          </a:xfrm>
        </p:spPr>
        <p:txBody>
          <a:bodyPr>
            <a:normAutofit fontScale="92500"/>
          </a:bodyPr>
          <a:lstStyle/>
          <a:p>
            <a:pPr marL="0" indent="0">
              <a:buNone/>
            </a:pPr>
            <a:r>
              <a:rPr lang="en-CA" sz="3500" b="1" dirty="0">
                <a:solidFill>
                  <a:schemeClr val="bg1"/>
                </a:solidFill>
              </a:rPr>
              <a:t>(f)</a:t>
            </a:r>
            <a:r>
              <a:rPr lang="en-CA" sz="3500" dirty="0">
                <a:solidFill>
                  <a:schemeClr val="bg1"/>
                </a:solidFill>
              </a:rPr>
              <a:t> to foster increased </a:t>
            </a:r>
            <a:r>
              <a:rPr lang="en-CA" sz="3500" dirty="0">
                <a:solidFill>
                  <a:srgbClr val="FFFF00"/>
                </a:solidFill>
              </a:rPr>
              <a:t>reliance on market forces</a:t>
            </a:r>
            <a:r>
              <a:rPr lang="en-CA" sz="3500" dirty="0">
                <a:solidFill>
                  <a:schemeClr val="bg1"/>
                </a:solidFill>
              </a:rPr>
              <a:t> for the provision of telecommunications services and to ensure that regulation, where required, is efficient and effective;</a:t>
            </a:r>
          </a:p>
          <a:p>
            <a:pPr marL="0" indent="0">
              <a:buNone/>
            </a:pPr>
            <a:r>
              <a:rPr lang="en-CA" sz="3500" b="1" dirty="0">
                <a:solidFill>
                  <a:schemeClr val="bg1"/>
                </a:solidFill>
              </a:rPr>
              <a:t>(g)</a:t>
            </a:r>
            <a:r>
              <a:rPr lang="en-CA" sz="3500" dirty="0">
                <a:solidFill>
                  <a:schemeClr val="bg1"/>
                </a:solidFill>
              </a:rPr>
              <a:t> to stimulate research and development in Canada in the field of telecommunications and to encourage innovation in the provision of telecommunications services;</a:t>
            </a:r>
          </a:p>
          <a:p>
            <a:pPr marL="0" indent="0">
              <a:buNone/>
            </a:pPr>
            <a:r>
              <a:rPr lang="en-CA" sz="3500" b="1" dirty="0">
                <a:solidFill>
                  <a:schemeClr val="bg1"/>
                </a:solidFill>
              </a:rPr>
              <a:t>(h)</a:t>
            </a:r>
            <a:r>
              <a:rPr lang="en-CA" sz="3500" dirty="0">
                <a:solidFill>
                  <a:schemeClr val="bg1"/>
                </a:solidFill>
              </a:rPr>
              <a:t> to </a:t>
            </a:r>
            <a:r>
              <a:rPr lang="en-CA" sz="3500" dirty="0">
                <a:solidFill>
                  <a:srgbClr val="FFFF00"/>
                </a:solidFill>
              </a:rPr>
              <a:t>respond to the economic and social requirements of users </a:t>
            </a:r>
            <a:r>
              <a:rPr lang="en-CA" sz="3500" dirty="0">
                <a:solidFill>
                  <a:schemeClr val="bg1"/>
                </a:solidFill>
              </a:rPr>
              <a:t>of telecommunications services; and</a:t>
            </a:r>
          </a:p>
          <a:p>
            <a:pPr marL="0" indent="0">
              <a:buNone/>
            </a:pPr>
            <a:r>
              <a:rPr lang="en-CA" sz="3500" b="1" dirty="0">
                <a:solidFill>
                  <a:schemeClr val="bg1"/>
                </a:solidFill>
              </a:rPr>
              <a:t>(</a:t>
            </a:r>
            <a:r>
              <a:rPr lang="en-CA" sz="3500" b="1" dirty="0" err="1">
                <a:solidFill>
                  <a:schemeClr val="bg1"/>
                </a:solidFill>
              </a:rPr>
              <a:t>i</a:t>
            </a:r>
            <a:r>
              <a:rPr lang="en-CA" sz="3500" b="1" dirty="0">
                <a:solidFill>
                  <a:schemeClr val="bg1"/>
                </a:solidFill>
              </a:rPr>
              <a:t>)</a:t>
            </a:r>
            <a:r>
              <a:rPr lang="en-CA" sz="3500" dirty="0">
                <a:solidFill>
                  <a:schemeClr val="bg1"/>
                </a:solidFill>
              </a:rPr>
              <a:t> </a:t>
            </a:r>
            <a:r>
              <a:rPr lang="en-CA" sz="3500" dirty="0">
                <a:solidFill>
                  <a:srgbClr val="FFFF00"/>
                </a:solidFill>
              </a:rPr>
              <a:t>to contribute to the protection of the privacy of persons</a:t>
            </a:r>
            <a:r>
              <a:rPr lang="en-CA" sz="3500" dirty="0">
                <a:solidFill>
                  <a:schemeClr val="bg1"/>
                </a:solidFill>
              </a:rPr>
              <a:t>.</a:t>
            </a:r>
          </a:p>
          <a:p>
            <a:pPr marL="0" indent="0">
              <a:buNone/>
            </a:pPr>
            <a:endParaRPr lang="en-US" dirty="0"/>
          </a:p>
        </p:txBody>
      </p:sp>
    </p:spTree>
    <p:extLst>
      <p:ext uri="{BB962C8B-B14F-4D97-AF65-F5344CB8AC3E}">
        <p14:creationId xmlns:p14="http://schemas.microsoft.com/office/powerpoint/2010/main" val="68250392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17.53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28" r="-900"/>
          <a:stretch/>
        </p:blipFill>
        <p:spPr>
          <a:xfrm>
            <a:off x="1213908" y="261435"/>
            <a:ext cx="6686425" cy="5240612"/>
          </a:xfrm>
        </p:spPr>
      </p:pic>
      <p:sp>
        <p:nvSpPr>
          <p:cNvPr id="5" name="TextBox 4"/>
          <p:cNvSpPr txBox="1"/>
          <p:nvPr/>
        </p:nvSpPr>
        <p:spPr>
          <a:xfrm>
            <a:off x="690994" y="5550304"/>
            <a:ext cx="7967746" cy="461665"/>
          </a:xfrm>
          <a:prstGeom prst="rect">
            <a:avLst/>
          </a:prstGeom>
          <a:noFill/>
        </p:spPr>
        <p:txBody>
          <a:bodyPr wrap="none" rtlCol="0">
            <a:spAutoFit/>
          </a:bodyPr>
          <a:lstStyle/>
          <a:p>
            <a:r>
              <a:rPr lang="en-US" sz="2400" dirty="0">
                <a:hlinkClick r:id="rId3"/>
              </a:rPr>
              <a:t>https://www.ic.gc.ca/eic/site/smt-gst.nsf/eng/sf09920.</a:t>
            </a:r>
            <a:r>
              <a:rPr lang="en-US" sz="2400" dirty="0" smtClean="0">
                <a:hlinkClick r:id="rId3"/>
              </a:rPr>
              <a:t>html</a:t>
            </a:r>
            <a:r>
              <a:rPr lang="en-US" sz="2400" dirty="0" smtClean="0"/>
              <a:t> </a:t>
            </a:r>
            <a:endParaRPr lang="en-US" sz="2400" dirty="0"/>
          </a:p>
        </p:txBody>
      </p:sp>
    </p:spTree>
    <p:extLst>
      <p:ext uri="{BB962C8B-B14F-4D97-AF65-F5344CB8AC3E}">
        <p14:creationId xmlns:p14="http://schemas.microsoft.com/office/powerpoint/2010/main" val="28165765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FF"/>
                </a:solidFill>
              </a:rPr>
              <a:t>&amp;</a:t>
            </a:r>
            <a:r>
              <a:rPr lang="en-US" sz="4800" b="1" dirty="0" smtClean="0"/>
              <a:t> </a:t>
            </a:r>
            <a:r>
              <a:rPr lang="en-US" sz="4800" b="1" dirty="0" smtClean="0">
                <a:solidFill>
                  <a:srgbClr val="FFFF00"/>
                </a:solidFill>
              </a:rPr>
              <a:t>Badges</a:t>
            </a:r>
            <a:r>
              <a:rPr lang="mr-IN" sz="4800" b="1" dirty="0" smtClean="0">
                <a:solidFill>
                  <a:schemeClr val="bg1"/>
                </a:solidFill>
              </a:rPr>
              <a:t>…</a:t>
            </a:r>
            <a:endParaRPr lang="en-US" sz="4800" b="1" dirty="0">
              <a:solidFill>
                <a:schemeClr val="bg1"/>
              </a:solidFill>
            </a:endParaRPr>
          </a:p>
        </p:txBody>
      </p:sp>
      <p:pic>
        <p:nvPicPr>
          <p:cNvPr id="4" name="Content Placeholder 3" descr="Screen Shot 2017-01-17 at 9.06.13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480"/>
          <a:stretch/>
        </p:blipFill>
        <p:spPr>
          <a:xfrm>
            <a:off x="457200" y="1871692"/>
            <a:ext cx="8229600" cy="3325597"/>
          </a:xfrm>
        </p:spPr>
      </p:pic>
    </p:spTree>
    <p:extLst>
      <p:ext uri="{BB962C8B-B14F-4D97-AF65-F5344CB8AC3E}">
        <p14:creationId xmlns:p14="http://schemas.microsoft.com/office/powerpoint/2010/main" val="169474776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21.15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671" r="-183"/>
          <a:stretch/>
        </p:blipFill>
        <p:spPr>
          <a:xfrm>
            <a:off x="840397" y="560218"/>
            <a:ext cx="7507177" cy="5165916"/>
          </a:xfrm>
        </p:spPr>
      </p:pic>
    </p:spTree>
    <p:extLst>
      <p:ext uri="{BB962C8B-B14F-4D97-AF65-F5344CB8AC3E}">
        <p14:creationId xmlns:p14="http://schemas.microsoft.com/office/powerpoint/2010/main" val="126350857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60218"/>
            <a:ext cx="8509882" cy="4587024"/>
          </a:xfrm>
        </p:spPr>
        <p:txBody>
          <a:bodyPr>
            <a:normAutofit fontScale="92500"/>
          </a:bodyPr>
          <a:lstStyle/>
          <a:p>
            <a:pPr marL="0" indent="0">
              <a:buNone/>
            </a:pPr>
            <a:r>
              <a:rPr lang="en-US" sz="8600" dirty="0" smtClean="0">
                <a:solidFill>
                  <a:schemeClr val="bg1"/>
                </a:solidFill>
                <a:latin typeface="+mn-lt"/>
              </a:rPr>
              <a:t>In Telecom the issue seems to be </a:t>
            </a:r>
          </a:p>
          <a:p>
            <a:pPr marL="0" indent="0">
              <a:buNone/>
            </a:pPr>
            <a:r>
              <a:rPr lang="en-US" sz="9600" b="1" dirty="0" smtClean="0">
                <a:solidFill>
                  <a:srgbClr val="FF0000"/>
                </a:solidFill>
                <a:latin typeface="+mn-lt"/>
              </a:rPr>
              <a:t>SOVERIGNTY</a:t>
            </a:r>
            <a:r>
              <a:rPr lang="en-US" sz="9600" b="1" dirty="0" smtClean="0">
                <a:solidFill>
                  <a:srgbClr val="CCFFCC"/>
                </a:solidFill>
                <a:latin typeface="+mn-lt"/>
              </a:rPr>
              <a:t>/</a:t>
            </a:r>
            <a:r>
              <a:rPr lang="en-US" sz="9600" b="1" dirty="0" smtClean="0">
                <a:solidFill>
                  <a:schemeClr val="bg1"/>
                </a:solidFill>
                <a:latin typeface="+mn-lt"/>
              </a:rPr>
              <a:t>(</a:t>
            </a:r>
            <a:r>
              <a:rPr lang="en-US" sz="9600" b="1" dirty="0" smtClean="0">
                <a:solidFill>
                  <a:srgbClr val="FFFF00"/>
                </a:solidFill>
              </a:rPr>
              <a:t>OWNERSHIP</a:t>
            </a:r>
            <a:r>
              <a:rPr lang="en-US" sz="9600" b="1" dirty="0">
                <a:solidFill>
                  <a:srgbClr val="FFFFFF"/>
                </a:solidFill>
              </a:rPr>
              <a:t>)</a:t>
            </a:r>
            <a:endParaRPr lang="en-US" sz="9600" b="1" dirty="0">
              <a:solidFill>
                <a:srgbClr val="FFFFFF"/>
              </a:solidFill>
              <a:latin typeface="+mn-lt"/>
            </a:endParaRPr>
          </a:p>
        </p:txBody>
      </p:sp>
      <p:pic>
        <p:nvPicPr>
          <p:cNvPr id="4" name="Picture 3" descr="Flag_of_Canada.svg.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62416" y="5231055"/>
            <a:ext cx="1768056" cy="884028"/>
          </a:xfrm>
          <a:prstGeom prst="rect">
            <a:avLst/>
          </a:prstGeom>
        </p:spPr>
      </p:pic>
    </p:spTree>
    <p:extLst>
      <p:ext uri="{BB962C8B-B14F-4D97-AF65-F5344CB8AC3E}">
        <p14:creationId xmlns:p14="http://schemas.microsoft.com/office/powerpoint/2010/main" val="161873909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29.2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147" r="-1830"/>
          <a:stretch/>
        </p:blipFill>
        <p:spPr>
          <a:xfrm>
            <a:off x="383840" y="485522"/>
            <a:ext cx="8316772" cy="5371329"/>
          </a:xfrm>
        </p:spPr>
      </p:pic>
    </p:spTree>
    <p:extLst>
      <p:ext uri="{BB962C8B-B14F-4D97-AF65-F5344CB8AC3E}">
        <p14:creationId xmlns:p14="http://schemas.microsoft.com/office/powerpoint/2010/main" val="63468614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643" y="0"/>
            <a:ext cx="8033157" cy="765905"/>
          </a:xfrm>
        </p:spPr>
        <p:txBody>
          <a:bodyPr>
            <a:normAutofit fontScale="90000"/>
          </a:bodyPr>
          <a:lstStyle/>
          <a:p>
            <a:r>
              <a:rPr lang="en-US" sz="4800" b="1" dirty="0" smtClean="0">
                <a:solidFill>
                  <a:srgbClr val="FFFF00"/>
                </a:solidFill>
                <a:latin typeface="+mn-lt"/>
              </a:rPr>
              <a:t>Huh?</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814380"/>
            <a:ext cx="8686800" cy="5603709"/>
          </a:xfrm>
        </p:spPr>
        <p:txBody>
          <a:bodyPr>
            <a:normAutofit/>
          </a:bodyPr>
          <a:lstStyle/>
          <a:p>
            <a:pPr marL="0" indent="0">
              <a:buNone/>
            </a:pPr>
            <a:r>
              <a:rPr lang="en-CA" sz="2800" dirty="0">
                <a:solidFill>
                  <a:srgbClr val="CCFFCC"/>
                </a:solidFill>
              </a:rPr>
              <a:t>Broadcasting Policy for </a:t>
            </a:r>
            <a:r>
              <a:rPr lang="en-CA" sz="2800" dirty="0" smtClean="0">
                <a:solidFill>
                  <a:srgbClr val="CCFFCC"/>
                </a:solidFill>
              </a:rPr>
              <a:t>Canada</a:t>
            </a:r>
            <a:endParaRPr lang="en-CA" sz="2800" dirty="0">
              <a:solidFill>
                <a:srgbClr val="CCFFCC"/>
              </a:solidFill>
            </a:endParaRPr>
          </a:p>
          <a:p>
            <a:pPr marL="0" indent="0">
              <a:buNone/>
            </a:pPr>
            <a:r>
              <a:rPr lang="en-CA" sz="2800" b="1" dirty="0">
                <a:solidFill>
                  <a:srgbClr val="FF0000"/>
                </a:solidFill>
              </a:rPr>
              <a:t>3</a:t>
            </a:r>
            <a:r>
              <a:rPr lang="en-CA" sz="2800" dirty="0">
                <a:solidFill>
                  <a:srgbClr val="FFFFFF"/>
                </a:solidFill>
              </a:rPr>
              <a:t> </a:t>
            </a:r>
            <a:r>
              <a:rPr lang="en-CA" sz="2800" b="1" dirty="0">
                <a:solidFill>
                  <a:srgbClr val="FFFFFF"/>
                </a:solidFill>
              </a:rPr>
              <a:t>(1)</a:t>
            </a:r>
            <a:r>
              <a:rPr lang="en-CA" sz="2800" dirty="0">
                <a:solidFill>
                  <a:srgbClr val="FFFFFF"/>
                </a:solidFill>
              </a:rPr>
              <a:t> It is hereby declared as the broadcasting policy for Canada that</a:t>
            </a:r>
          </a:p>
          <a:p>
            <a:pPr marL="400050" lvl="1" indent="0">
              <a:buNone/>
            </a:pPr>
            <a:r>
              <a:rPr lang="en-CA" sz="2800" b="1" dirty="0">
                <a:solidFill>
                  <a:srgbClr val="FFFFFF"/>
                </a:solidFill>
              </a:rPr>
              <a:t>(a)</a:t>
            </a:r>
            <a:r>
              <a:rPr lang="en-CA" sz="2800" dirty="0">
                <a:solidFill>
                  <a:srgbClr val="FFFFFF"/>
                </a:solidFill>
              </a:rPr>
              <a:t> the Canadian broadcasting system shall be effectively owned and </a:t>
            </a:r>
            <a:r>
              <a:rPr lang="en-CA" sz="2800" dirty="0">
                <a:solidFill>
                  <a:srgbClr val="FFFF00"/>
                </a:solidFill>
              </a:rPr>
              <a:t>controlled by Canadians</a:t>
            </a:r>
            <a:r>
              <a:rPr lang="en-CA" sz="2800" dirty="0">
                <a:solidFill>
                  <a:srgbClr val="FFFFFF"/>
                </a:solidFill>
              </a:rPr>
              <a:t>;</a:t>
            </a:r>
          </a:p>
          <a:p>
            <a:pPr marL="400050" lvl="1" indent="0">
              <a:buNone/>
            </a:pPr>
            <a:r>
              <a:rPr lang="en-CA" sz="2800" b="1" dirty="0">
                <a:solidFill>
                  <a:srgbClr val="FFFFFF"/>
                </a:solidFill>
              </a:rPr>
              <a:t>(b)</a:t>
            </a:r>
            <a:r>
              <a:rPr lang="en-CA" sz="2800" dirty="0">
                <a:solidFill>
                  <a:srgbClr val="FFFFFF"/>
                </a:solidFill>
              </a:rPr>
              <a:t> the Canadian broadcasting system, operating primarily in the English and French languages and comprising public, private and community elements, makes use of radio frequencies that are public property and </a:t>
            </a:r>
            <a:r>
              <a:rPr lang="en-CA" sz="2800" dirty="0">
                <a:solidFill>
                  <a:srgbClr val="CCFFCC"/>
                </a:solidFill>
              </a:rPr>
              <a:t>provides, through its programming, a public service essential to the maintenance and enhancement of national identity and cultural sovereignty</a:t>
            </a:r>
            <a:r>
              <a:rPr lang="en-CA" sz="2800" dirty="0">
                <a:solidFill>
                  <a:srgbClr val="FFFFFF"/>
                </a:solidFill>
              </a:rPr>
              <a:t>;</a:t>
            </a:r>
          </a:p>
          <a:p>
            <a:pPr marL="0" indent="0">
              <a:buNone/>
            </a:pPr>
            <a:endParaRPr lang="en-US" dirty="0"/>
          </a:p>
        </p:txBody>
      </p:sp>
    </p:spTree>
    <p:extLst>
      <p:ext uri="{BB962C8B-B14F-4D97-AF65-F5344CB8AC3E}">
        <p14:creationId xmlns:p14="http://schemas.microsoft.com/office/powerpoint/2010/main" val="71876863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6636" y="67865"/>
            <a:ext cx="9037364" cy="6359919"/>
          </a:xfrm>
        </p:spPr>
        <p:txBody>
          <a:bodyPr>
            <a:normAutofit lnSpcReduction="10000"/>
          </a:bodyPr>
          <a:lstStyle/>
          <a:p>
            <a:pPr marL="0" indent="0">
              <a:buNone/>
            </a:pPr>
            <a:r>
              <a:rPr lang="en-CA" b="1" dirty="0">
                <a:solidFill>
                  <a:schemeClr val="bg1"/>
                </a:solidFill>
              </a:rPr>
              <a:t>(c)</a:t>
            </a:r>
            <a:r>
              <a:rPr lang="en-CA" dirty="0">
                <a:solidFill>
                  <a:schemeClr val="bg1"/>
                </a:solidFill>
              </a:rPr>
              <a:t> </a:t>
            </a:r>
            <a:r>
              <a:rPr lang="en-CA" dirty="0">
                <a:solidFill>
                  <a:srgbClr val="FFFF00"/>
                </a:solidFill>
              </a:rPr>
              <a:t>English and French language broadcasting</a:t>
            </a:r>
            <a:r>
              <a:rPr lang="en-CA" dirty="0">
                <a:solidFill>
                  <a:schemeClr val="bg1"/>
                </a:solidFill>
              </a:rPr>
              <a:t>, while sharing common aspects, operate under different conditions and </a:t>
            </a:r>
            <a:r>
              <a:rPr lang="en-CA" dirty="0">
                <a:solidFill>
                  <a:srgbClr val="FFFF00"/>
                </a:solidFill>
              </a:rPr>
              <a:t>may have different requirements</a:t>
            </a:r>
            <a:r>
              <a:rPr lang="en-CA" dirty="0" smtClean="0">
                <a:solidFill>
                  <a:schemeClr val="bg1"/>
                </a:solidFill>
              </a:rPr>
              <a:t>;</a:t>
            </a:r>
          </a:p>
          <a:p>
            <a:pPr marL="0" indent="0">
              <a:buNone/>
            </a:pPr>
            <a:r>
              <a:rPr lang="en-CA" b="1" dirty="0">
                <a:solidFill>
                  <a:schemeClr val="bg1"/>
                </a:solidFill>
              </a:rPr>
              <a:t>(d)</a:t>
            </a:r>
            <a:r>
              <a:rPr lang="en-CA" dirty="0">
                <a:solidFill>
                  <a:schemeClr val="bg1"/>
                </a:solidFill>
              </a:rPr>
              <a:t> the Canadian </a:t>
            </a:r>
            <a:r>
              <a:rPr lang="en-CA" dirty="0">
                <a:solidFill>
                  <a:srgbClr val="CCFFCC"/>
                </a:solidFill>
              </a:rPr>
              <a:t>broadcasting system should</a:t>
            </a:r>
          </a:p>
          <a:p>
            <a:pPr marL="400050" lvl="1" indent="0">
              <a:buNone/>
            </a:pPr>
            <a:r>
              <a:rPr lang="en-CA" b="1" dirty="0">
                <a:solidFill>
                  <a:schemeClr val="bg1"/>
                </a:solidFill>
              </a:rPr>
              <a:t>(</a:t>
            </a:r>
            <a:r>
              <a:rPr lang="en-CA" b="1" dirty="0" err="1">
                <a:solidFill>
                  <a:schemeClr val="bg1"/>
                </a:solidFill>
              </a:rPr>
              <a:t>i</a:t>
            </a:r>
            <a:r>
              <a:rPr lang="en-CA" b="1" dirty="0">
                <a:solidFill>
                  <a:schemeClr val="bg1"/>
                </a:solidFill>
              </a:rPr>
              <a:t>)</a:t>
            </a:r>
            <a:r>
              <a:rPr lang="en-CA" dirty="0">
                <a:solidFill>
                  <a:schemeClr val="bg1"/>
                </a:solidFill>
              </a:rPr>
              <a:t> serve </a:t>
            </a:r>
            <a:r>
              <a:rPr lang="en-CA" dirty="0">
                <a:solidFill>
                  <a:srgbClr val="CCFFCC"/>
                </a:solidFill>
              </a:rPr>
              <a:t>to safeguard, enrich and strengthen the cultural, political, social and economic fabric of Canada</a:t>
            </a:r>
            <a:r>
              <a:rPr lang="en-CA" dirty="0">
                <a:solidFill>
                  <a:schemeClr val="bg1"/>
                </a:solidFill>
              </a:rPr>
              <a:t>,</a:t>
            </a:r>
          </a:p>
          <a:p>
            <a:pPr marL="400050" lvl="1" indent="0">
              <a:buNone/>
            </a:pPr>
            <a:r>
              <a:rPr lang="en-CA" b="1" dirty="0">
                <a:solidFill>
                  <a:schemeClr val="bg1"/>
                </a:solidFill>
              </a:rPr>
              <a:t>(ii)</a:t>
            </a:r>
            <a:r>
              <a:rPr lang="en-CA" dirty="0">
                <a:solidFill>
                  <a:schemeClr val="bg1"/>
                </a:solidFill>
              </a:rPr>
              <a:t> </a:t>
            </a:r>
            <a:r>
              <a:rPr lang="en-CA" dirty="0">
                <a:solidFill>
                  <a:srgbClr val="FFFF00"/>
                </a:solidFill>
              </a:rPr>
              <a:t>encourage the development of Canadian expression by providing a wide range of programming that reflects Canadian attitudes, opinions, ideas, values and artistic creativity</a:t>
            </a:r>
            <a:r>
              <a:rPr lang="en-CA" dirty="0">
                <a:solidFill>
                  <a:schemeClr val="bg1"/>
                </a:solidFill>
              </a:rPr>
              <a:t>, by displaying Canadian talent in entertainment programming and by offering information and analysis concerning Canada and other countries from a Canadian point of view,</a:t>
            </a:r>
          </a:p>
          <a:p>
            <a:pPr marL="400050" lvl="1" indent="0">
              <a:buNone/>
            </a:pPr>
            <a:r>
              <a:rPr lang="en-CA" b="1" dirty="0">
                <a:solidFill>
                  <a:schemeClr val="bg1"/>
                </a:solidFill>
              </a:rPr>
              <a:t>(iii)</a:t>
            </a:r>
            <a:r>
              <a:rPr lang="en-CA" dirty="0">
                <a:solidFill>
                  <a:schemeClr val="bg1"/>
                </a:solidFill>
              </a:rPr>
              <a:t> through its programming and the employment opportunities arising out of its operations, serve the needs and interests, and reflect the circumstances and aspirations, of Canadian men, women and children, including equal rights, the linguistic duality and multicultural and multiracial nature of Canadian society and the special place of aboriginal peoples within that society, and</a:t>
            </a:r>
          </a:p>
          <a:p>
            <a:pPr marL="400050" lvl="1" indent="0">
              <a:buNone/>
            </a:pPr>
            <a:r>
              <a:rPr lang="en-CA" b="1" dirty="0">
                <a:solidFill>
                  <a:schemeClr val="bg1"/>
                </a:solidFill>
              </a:rPr>
              <a:t>(iv)</a:t>
            </a:r>
            <a:r>
              <a:rPr lang="en-CA" dirty="0">
                <a:solidFill>
                  <a:schemeClr val="bg1"/>
                </a:solidFill>
              </a:rPr>
              <a:t> be readily adaptable to scientific and technological change;</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8201418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48989" y="213291"/>
            <a:ext cx="8795011" cy="5913948"/>
          </a:xfrm>
        </p:spPr>
        <p:txBody>
          <a:bodyPr>
            <a:normAutofit fontScale="92500" lnSpcReduction="10000"/>
          </a:bodyPr>
          <a:lstStyle/>
          <a:p>
            <a:pPr marL="0" indent="0">
              <a:lnSpc>
                <a:spcPct val="90000"/>
              </a:lnSpc>
              <a:buNone/>
            </a:pPr>
            <a:r>
              <a:rPr lang="en-CA" sz="3200" b="1" dirty="0">
                <a:solidFill>
                  <a:schemeClr val="bg1"/>
                </a:solidFill>
              </a:rPr>
              <a:t>(e)</a:t>
            </a:r>
            <a:r>
              <a:rPr lang="en-CA" sz="3200" dirty="0">
                <a:solidFill>
                  <a:schemeClr val="bg1"/>
                </a:solidFill>
              </a:rPr>
              <a:t> </a:t>
            </a:r>
            <a:r>
              <a:rPr lang="en-CA" sz="3200" dirty="0">
                <a:solidFill>
                  <a:srgbClr val="FFFF00"/>
                </a:solidFill>
              </a:rPr>
              <a:t>each element of the Canadian broadcasting system shall contribute in an appropriate </a:t>
            </a:r>
            <a:r>
              <a:rPr lang="en-CA" sz="3200" dirty="0">
                <a:solidFill>
                  <a:schemeClr val="bg1"/>
                </a:solidFill>
              </a:rPr>
              <a:t>manner to the creation and presentation of Canadian programming;</a:t>
            </a:r>
          </a:p>
          <a:p>
            <a:pPr marL="0" indent="0">
              <a:lnSpc>
                <a:spcPct val="90000"/>
              </a:lnSpc>
              <a:buNone/>
            </a:pPr>
            <a:r>
              <a:rPr lang="en-CA" sz="3200" b="1" dirty="0">
                <a:solidFill>
                  <a:schemeClr val="bg1"/>
                </a:solidFill>
              </a:rPr>
              <a:t>(f)</a:t>
            </a:r>
            <a:r>
              <a:rPr lang="en-CA" sz="3200" dirty="0">
                <a:solidFill>
                  <a:schemeClr val="bg1"/>
                </a:solidFill>
              </a:rPr>
              <a:t> </a:t>
            </a:r>
            <a:r>
              <a:rPr lang="en-CA" sz="3200" dirty="0">
                <a:solidFill>
                  <a:srgbClr val="CCFFCC"/>
                </a:solidFill>
              </a:rPr>
              <a:t>each broadcasting undertaking shall make maximum use, and in no case less than predominant use, of Canadian creative and other resources in the creation and presentation of programming</a:t>
            </a:r>
            <a:r>
              <a:rPr lang="en-CA" sz="3200" dirty="0">
                <a:solidFill>
                  <a:schemeClr val="bg1"/>
                </a:solidFill>
              </a:rPr>
              <a:t>, unless the nature of the service provided by the undertaking, such as specialized content or format or the use of languages other than French and English, renders that use impracticable, in which case the undertaking shall make the greatest practicable use of those resources;</a:t>
            </a:r>
          </a:p>
          <a:p>
            <a:pPr marL="0" indent="0">
              <a:buNone/>
            </a:pPr>
            <a:endParaRPr lang="en-US" dirty="0"/>
          </a:p>
        </p:txBody>
      </p:sp>
    </p:spTree>
    <p:extLst>
      <p:ext uri="{BB962C8B-B14F-4D97-AF65-F5344CB8AC3E}">
        <p14:creationId xmlns:p14="http://schemas.microsoft.com/office/powerpoint/2010/main" val="219648230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The News?</a:t>
            </a:r>
            <a:endParaRPr lang="en-US" b="1" dirty="0">
              <a:solidFill>
                <a:srgbClr val="FFFF00"/>
              </a:solidFill>
            </a:endParaRPr>
          </a:p>
        </p:txBody>
      </p:sp>
      <p:sp>
        <p:nvSpPr>
          <p:cNvPr id="3" name="Content Placeholder 2"/>
          <p:cNvSpPr>
            <a:spLocks noGrp="1"/>
          </p:cNvSpPr>
          <p:nvPr>
            <p:ph sz="quarter" idx="10"/>
          </p:nvPr>
        </p:nvSpPr>
        <p:spPr/>
        <p:txBody>
          <a:bodyPr/>
          <a:lstStyle/>
          <a:p>
            <a:pPr marL="0" indent="0">
              <a:buNone/>
            </a:pPr>
            <a:r>
              <a:rPr lang="en-CA" sz="3600" b="1" dirty="0">
                <a:solidFill>
                  <a:schemeClr val="bg1"/>
                </a:solidFill>
              </a:rPr>
              <a:t>(g)</a:t>
            </a:r>
            <a:r>
              <a:rPr lang="en-CA" sz="3600" dirty="0">
                <a:solidFill>
                  <a:schemeClr val="bg1"/>
                </a:solidFill>
              </a:rPr>
              <a:t> the programming originated by broadcasting undertakings should be of </a:t>
            </a:r>
            <a:r>
              <a:rPr lang="en-CA" sz="3600" dirty="0">
                <a:solidFill>
                  <a:srgbClr val="CCFFCC"/>
                </a:solidFill>
              </a:rPr>
              <a:t>high standard</a:t>
            </a:r>
            <a:r>
              <a:rPr lang="en-CA" sz="3600" dirty="0">
                <a:solidFill>
                  <a:schemeClr val="bg1"/>
                </a:solidFill>
              </a:rPr>
              <a:t>;</a:t>
            </a:r>
          </a:p>
          <a:p>
            <a:pPr marL="0" indent="0">
              <a:buNone/>
            </a:pPr>
            <a:r>
              <a:rPr lang="en-CA" sz="3600" b="1" dirty="0">
                <a:solidFill>
                  <a:schemeClr val="bg1"/>
                </a:solidFill>
              </a:rPr>
              <a:t>(h)</a:t>
            </a:r>
            <a:r>
              <a:rPr lang="en-CA" sz="3600" dirty="0">
                <a:solidFill>
                  <a:schemeClr val="bg1"/>
                </a:solidFill>
              </a:rPr>
              <a:t> all persons who are licensed to carry on broadcasting undertakings have a </a:t>
            </a:r>
            <a:r>
              <a:rPr lang="en-CA" sz="3600" dirty="0">
                <a:solidFill>
                  <a:srgbClr val="CCFFCC"/>
                </a:solidFill>
              </a:rPr>
              <a:t>responsibility for the programs they broadcast</a:t>
            </a:r>
            <a:r>
              <a:rPr lang="en-CA" sz="3600" dirty="0">
                <a:solidFill>
                  <a:schemeClr val="bg1"/>
                </a:solidFill>
              </a:rPr>
              <a:t>;</a:t>
            </a:r>
          </a:p>
          <a:p>
            <a:pPr marL="0" indent="0">
              <a:buNone/>
            </a:pPr>
            <a:endParaRPr lang="en-US" dirty="0"/>
          </a:p>
        </p:txBody>
      </p:sp>
    </p:spTree>
    <p:extLst>
      <p:ext uri="{BB962C8B-B14F-4D97-AF65-F5344CB8AC3E}">
        <p14:creationId xmlns:p14="http://schemas.microsoft.com/office/powerpoint/2010/main" val="64047332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5905"/>
          </a:xfrm>
        </p:spPr>
        <p:txBody>
          <a:bodyPr/>
          <a:lstStyle/>
          <a:p>
            <a:r>
              <a:rPr lang="en-US" b="1" dirty="0" smtClean="0">
                <a:solidFill>
                  <a:schemeClr val="bg1"/>
                </a:solidFill>
              </a:rPr>
              <a:t>The </a:t>
            </a:r>
            <a:r>
              <a:rPr lang="en-US" b="1" dirty="0" smtClean="0">
                <a:solidFill>
                  <a:srgbClr val="FF0000"/>
                </a:solidFill>
              </a:rPr>
              <a:t>CBC</a:t>
            </a:r>
            <a:endParaRPr lang="en-US" b="1" dirty="0">
              <a:solidFill>
                <a:srgbClr val="FF0000"/>
              </a:solidFill>
            </a:endParaRPr>
          </a:p>
        </p:txBody>
      </p:sp>
      <p:sp>
        <p:nvSpPr>
          <p:cNvPr id="3" name="Content Placeholder 2"/>
          <p:cNvSpPr>
            <a:spLocks noGrp="1"/>
          </p:cNvSpPr>
          <p:nvPr>
            <p:ph sz="quarter" idx="10"/>
          </p:nvPr>
        </p:nvSpPr>
        <p:spPr>
          <a:xfrm>
            <a:off x="457199" y="891939"/>
            <a:ext cx="8686801" cy="5060789"/>
          </a:xfrm>
        </p:spPr>
        <p:txBody>
          <a:bodyPr>
            <a:normAutofit lnSpcReduction="10000"/>
          </a:bodyPr>
          <a:lstStyle/>
          <a:p>
            <a:pPr marL="0" indent="0">
              <a:buNone/>
            </a:pPr>
            <a:r>
              <a:rPr lang="en-CA" sz="2800" b="1" dirty="0">
                <a:solidFill>
                  <a:srgbClr val="FFFFFF"/>
                </a:solidFill>
              </a:rPr>
              <a:t>(</a:t>
            </a:r>
            <a:r>
              <a:rPr lang="en-CA" sz="2800" b="1" dirty="0" err="1">
                <a:solidFill>
                  <a:srgbClr val="FFFFFF"/>
                </a:solidFill>
              </a:rPr>
              <a:t>i</a:t>
            </a:r>
            <a:r>
              <a:rPr lang="en-CA" sz="2800" b="1" dirty="0">
                <a:solidFill>
                  <a:srgbClr val="FFFFFF"/>
                </a:solidFill>
              </a:rPr>
              <a:t>)</a:t>
            </a:r>
            <a:r>
              <a:rPr lang="en-CA" sz="2800" dirty="0">
                <a:solidFill>
                  <a:srgbClr val="FFFFFF"/>
                </a:solidFill>
              </a:rPr>
              <a:t> the programming provided by the </a:t>
            </a:r>
            <a:r>
              <a:rPr lang="en-CA" sz="2800" dirty="0">
                <a:solidFill>
                  <a:srgbClr val="FFFF00"/>
                </a:solidFill>
              </a:rPr>
              <a:t>Canadian broadcasting system should</a:t>
            </a:r>
          </a:p>
          <a:p>
            <a:pPr marL="400050" lvl="1" indent="0">
              <a:buNone/>
            </a:pPr>
            <a:r>
              <a:rPr lang="en-CA" sz="2800" b="1" dirty="0">
                <a:solidFill>
                  <a:srgbClr val="FFFFFF"/>
                </a:solidFill>
              </a:rPr>
              <a:t>(</a:t>
            </a:r>
            <a:r>
              <a:rPr lang="en-CA" sz="2800" b="1" dirty="0" err="1">
                <a:solidFill>
                  <a:srgbClr val="FFFFFF"/>
                </a:solidFill>
              </a:rPr>
              <a:t>i</a:t>
            </a:r>
            <a:r>
              <a:rPr lang="en-CA" sz="2800" b="1" dirty="0">
                <a:solidFill>
                  <a:srgbClr val="FFFFFF"/>
                </a:solidFill>
              </a:rPr>
              <a:t>)</a:t>
            </a:r>
            <a:r>
              <a:rPr lang="en-CA" sz="2800" dirty="0">
                <a:solidFill>
                  <a:srgbClr val="FFFFFF"/>
                </a:solidFill>
              </a:rPr>
              <a:t> be varied and comprehensive, providing a balance of information, enlightenment and entertainment for men, women and children of all ages, interests and tastes,</a:t>
            </a:r>
          </a:p>
          <a:p>
            <a:pPr marL="400050" lvl="1" indent="0">
              <a:buNone/>
            </a:pPr>
            <a:r>
              <a:rPr lang="en-CA" sz="2800" b="1" dirty="0">
                <a:solidFill>
                  <a:srgbClr val="FFFFFF"/>
                </a:solidFill>
              </a:rPr>
              <a:t>(ii)</a:t>
            </a:r>
            <a:r>
              <a:rPr lang="en-CA" sz="2800" dirty="0">
                <a:solidFill>
                  <a:srgbClr val="FFFFFF"/>
                </a:solidFill>
              </a:rPr>
              <a:t> </a:t>
            </a:r>
            <a:r>
              <a:rPr lang="en-CA" sz="2800" dirty="0">
                <a:solidFill>
                  <a:srgbClr val="FFFF00"/>
                </a:solidFill>
              </a:rPr>
              <a:t>be drawn from local, regional, national and international sources</a:t>
            </a:r>
            <a:r>
              <a:rPr lang="en-CA" sz="2800" dirty="0">
                <a:solidFill>
                  <a:srgbClr val="FFFFFF"/>
                </a:solidFill>
              </a:rPr>
              <a:t>,</a:t>
            </a:r>
          </a:p>
          <a:p>
            <a:pPr marL="400050" lvl="1" indent="0">
              <a:buNone/>
            </a:pPr>
            <a:r>
              <a:rPr lang="en-CA" sz="2800" b="1" dirty="0">
                <a:solidFill>
                  <a:srgbClr val="FFFFFF"/>
                </a:solidFill>
              </a:rPr>
              <a:t>(iii)</a:t>
            </a:r>
            <a:r>
              <a:rPr lang="en-CA" sz="2800" dirty="0">
                <a:solidFill>
                  <a:srgbClr val="FFFFFF"/>
                </a:solidFill>
              </a:rPr>
              <a:t> include educational and community programs,</a:t>
            </a:r>
          </a:p>
          <a:p>
            <a:pPr marL="400050" lvl="1" indent="0">
              <a:buNone/>
            </a:pPr>
            <a:r>
              <a:rPr lang="en-CA" sz="2800" b="1" dirty="0">
                <a:solidFill>
                  <a:srgbClr val="FFFFFF"/>
                </a:solidFill>
              </a:rPr>
              <a:t>(iv)</a:t>
            </a:r>
            <a:r>
              <a:rPr lang="en-CA" sz="2800" dirty="0">
                <a:solidFill>
                  <a:srgbClr val="FFFFFF"/>
                </a:solidFill>
              </a:rPr>
              <a:t> provide a reasonable opportunity for the public to be exposed to the expression of differing views on matters of public concern, and</a:t>
            </a:r>
          </a:p>
          <a:p>
            <a:pPr marL="400050" lvl="1" indent="0">
              <a:buNone/>
            </a:pPr>
            <a:r>
              <a:rPr lang="en-CA" sz="2800" b="1" dirty="0">
                <a:solidFill>
                  <a:srgbClr val="FFFFFF"/>
                </a:solidFill>
              </a:rPr>
              <a:t>(v)</a:t>
            </a:r>
            <a:r>
              <a:rPr lang="en-CA" sz="2800" dirty="0">
                <a:solidFill>
                  <a:srgbClr val="FFFFFF"/>
                </a:solidFill>
              </a:rPr>
              <a:t> include a significant contribution from the Canadian independent production sector;</a:t>
            </a:r>
          </a:p>
          <a:p>
            <a:pPr marL="0" indent="0">
              <a:buNone/>
            </a:pPr>
            <a:endParaRPr lang="en-US" dirty="0"/>
          </a:p>
        </p:txBody>
      </p:sp>
    </p:spTree>
    <p:extLst>
      <p:ext uri="{BB962C8B-B14F-4D97-AF65-F5344CB8AC3E}">
        <p14:creationId xmlns:p14="http://schemas.microsoft.com/office/powerpoint/2010/main" val="86173045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rPr>
              <a:t>Tie-breakers</a:t>
            </a:r>
            <a:r>
              <a:rPr lang="en-US" sz="4400" b="1" dirty="0" smtClean="0">
                <a:solidFill>
                  <a:srgbClr val="FF0000"/>
                </a:solidFill>
              </a:rPr>
              <a:t>???</a:t>
            </a:r>
            <a:endParaRPr lang="en-US" sz="4400" b="1" dirty="0">
              <a:solidFill>
                <a:srgbClr val="FF0000"/>
              </a:solidFill>
            </a:endParaRPr>
          </a:p>
        </p:txBody>
      </p:sp>
      <p:sp>
        <p:nvSpPr>
          <p:cNvPr id="3" name="Content Placeholder 2"/>
          <p:cNvSpPr>
            <a:spLocks noGrp="1"/>
          </p:cNvSpPr>
          <p:nvPr>
            <p:ph sz="quarter" idx="10"/>
          </p:nvPr>
        </p:nvSpPr>
        <p:spPr>
          <a:xfrm>
            <a:off x="457200" y="1015999"/>
            <a:ext cx="8686800" cy="5246969"/>
          </a:xfrm>
        </p:spPr>
        <p:txBody>
          <a:bodyPr>
            <a:normAutofit lnSpcReduction="10000"/>
          </a:bodyPr>
          <a:lstStyle/>
          <a:p>
            <a:pPr marL="0" indent="0">
              <a:buNone/>
            </a:pPr>
            <a:r>
              <a:rPr lang="en-CA" sz="2800" b="1" dirty="0">
                <a:solidFill>
                  <a:schemeClr val="bg1"/>
                </a:solidFill>
              </a:rPr>
              <a:t>(n)</a:t>
            </a:r>
            <a:r>
              <a:rPr lang="en-CA" sz="2800" dirty="0">
                <a:solidFill>
                  <a:schemeClr val="bg1"/>
                </a:solidFill>
              </a:rPr>
              <a:t> where any </a:t>
            </a:r>
            <a:r>
              <a:rPr lang="en-CA" sz="2800" dirty="0">
                <a:solidFill>
                  <a:srgbClr val="CCFFCC"/>
                </a:solidFill>
              </a:rPr>
              <a:t>conflict arises between the objectives of the Corporation</a:t>
            </a:r>
            <a:r>
              <a:rPr lang="en-CA" sz="2800" dirty="0">
                <a:solidFill>
                  <a:schemeClr val="bg1"/>
                </a:solidFill>
              </a:rPr>
              <a:t> set out in paragraphs (l) and (m) </a:t>
            </a:r>
            <a:r>
              <a:rPr lang="en-CA" sz="2800" dirty="0">
                <a:solidFill>
                  <a:srgbClr val="CCFFCC"/>
                </a:solidFill>
              </a:rPr>
              <a:t>and the interests of any other broadcasting undertaking</a:t>
            </a:r>
            <a:r>
              <a:rPr lang="en-CA" sz="2800" dirty="0">
                <a:solidFill>
                  <a:schemeClr val="bg1"/>
                </a:solidFill>
              </a:rPr>
              <a:t> of the Canadian broadcasting system, it shall be resolved in the public interest, and where the public interest would be equally served by resolving the conflict in favour of either, </a:t>
            </a:r>
            <a:r>
              <a:rPr lang="en-CA" sz="2800" dirty="0">
                <a:solidFill>
                  <a:srgbClr val="CCFFCC"/>
                </a:solidFill>
              </a:rPr>
              <a:t>it shall be resolved in favour of the objectives set out in paragraphs (l) and (m)</a:t>
            </a:r>
            <a:r>
              <a:rPr lang="en-CA" sz="2800" dirty="0" smtClean="0">
                <a:solidFill>
                  <a:schemeClr val="bg1"/>
                </a:solidFill>
              </a:rPr>
              <a:t>;</a:t>
            </a:r>
            <a:endParaRPr lang="en-CA" sz="2800" b="1" dirty="0">
              <a:solidFill>
                <a:schemeClr val="bg1"/>
              </a:solidFill>
            </a:endParaRPr>
          </a:p>
          <a:p>
            <a:pPr marL="0" indent="0">
              <a:buNone/>
            </a:pPr>
            <a:r>
              <a:rPr lang="en-CA" sz="2800" b="1" dirty="0" smtClean="0">
                <a:solidFill>
                  <a:schemeClr val="bg1"/>
                </a:solidFill>
              </a:rPr>
              <a:t>(</a:t>
            </a:r>
            <a:r>
              <a:rPr lang="en-CA" sz="2800" b="1" dirty="0">
                <a:solidFill>
                  <a:schemeClr val="bg1"/>
                </a:solidFill>
              </a:rPr>
              <a:t>2)</a:t>
            </a:r>
            <a:r>
              <a:rPr lang="en-CA" sz="2800" dirty="0">
                <a:solidFill>
                  <a:schemeClr val="bg1"/>
                </a:solidFill>
              </a:rPr>
              <a:t> It is further declared that the </a:t>
            </a:r>
            <a:r>
              <a:rPr lang="en-CA" sz="2800" dirty="0">
                <a:solidFill>
                  <a:srgbClr val="CCFFCC"/>
                </a:solidFill>
              </a:rPr>
              <a:t>Canadian broadcasting system constitutes a single system </a:t>
            </a:r>
            <a:r>
              <a:rPr lang="en-CA" sz="2800" dirty="0">
                <a:solidFill>
                  <a:schemeClr val="bg1"/>
                </a:solidFill>
              </a:rPr>
              <a:t>and that the objectives of the broadcasting policy set out in subsection (1) can best be achieved by providing for </a:t>
            </a:r>
            <a:r>
              <a:rPr lang="en-CA" sz="2800" dirty="0">
                <a:solidFill>
                  <a:srgbClr val="FFFF00"/>
                </a:solidFill>
              </a:rPr>
              <a:t>the regulation and supervision of the Canadian broadcasting system by a single independent public authority</a:t>
            </a:r>
            <a:r>
              <a:rPr lang="en-CA" sz="2800" dirty="0">
                <a:solidFill>
                  <a:schemeClr val="bg1"/>
                </a:solidFill>
              </a:rPr>
              <a:t>.</a:t>
            </a:r>
          </a:p>
          <a:p>
            <a:endParaRPr lang="en-US" dirty="0"/>
          </a:p>
        </p:txBody>
      </p:sp>
    </p:spTree>
    <p:extLst>
      <p:ext uri="{BB962C8B-B14F-4D97-AF65-F5344CB8AC3E}">
        <p14:creationId xmlns:p14="http://schemas.microsoft.com/office/powerpoint/2010/main" val="142745876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93900"/>
            <a:ext cx="8488373" cy="5221565"/>
          </a:xfrm>
        </p:spPr>
        <p:txBody>
          <a:bodyPr>
            <a:normAutofit fontScale="92500" lnSpcReduction="20000"/>
          </a:bodyPr>
          <a:lstStyle/>
          <a:p>
            <a:pPr marL="0" indent="0">
              <a:lnSpc>
                <a:spcPct val="90000"/>
              </a:lnSpc>
              <a:buNone/>
            </a:pPr>
            <a:r>
              <a:rPr lang="en-US" sz="9500" dirty="0" smtClean="0">
                <a:solidFill>
                  <a:schemeClr val="bg1"/>
                </a:solidFill>
                <a:latin typeface="+mn-lt"/>
              </a:rPr>
              <a:t>In Broadcasting the issue seems to be</a:t>
            </a:r>
          </a:p>
          <a:p>
            <a:pPr marL="0" indent="0">
              <a:lnSpc>
                <a:spcPct val="90000"/>
              </a:lnSpc>
              <a:buNone/>
            </a:pPr>
            <a:r>
              <a:rPr lang="en-US" sz="9500" b="1" dirty="0" smtClean="0">
                <a:solidFill>
                  <a:srgbClr val="FF0000"/>
                </a:solidFill>
                <a:latin typeface="+mn-lt"/>
              </a:rPr>
              <a:t>CULTURE </a:t>
            </a:r>
            <a:r>
              <a:rPr lang="en-US" sz="9500" b="1" dirty="0">
                <a:solidFill>
                  <a:schemeClr val="bg1"/>
                </a:solidFill>
              </a:rPr>
              <a:t>(</a:t>
            </a:r>
            <a:r>
              <a:rPr lang="en-US" sz="9500" b="1" dirty="0">
                <a:solidFill>
                  <a:srgbClr val="FFFF00"/>
                </a:solidFill>
              </a:rPr>
              <a:t>OWNERSHIP</a:t>
            </a:r>
            <a:r>
              <a:rPr lang="en-US" sz="9500" b="1" dirty="0">
                <a:solidFill>
                  <a:srgbClr val="FFFFFF"/>
                </a:solidFill>
              </a:rPr>
              <a:t>)</a:t>
            </a:r>
          </a:p>
          <a:p>
            <a:pPr marL="0" indent="0">
              <a:buNone/>
            </a:pPr>
            <a:endParaRPr lang="en-US" sz="9600" b="1" dirty="0" smtClean="0">
              <a:solidFill>
                <a:srgbClr val="FF0000"/>
              </a:solidFill>
              <a:latin typeface="+mn-lt"/>
            </a:endParaRPr>
          </a:p>
          <a:p>
            <a:pPr marL="0" indent="0">
              <a:buNone/>
            </a:pPr>
            <a:endParaRPr lang="en-US" sz="9600" b="1" dirty="0">
              <a:solidFill>
                <a:srgbClr val="FF0000"/>
              </a:solidFill>
              <a:latin typeface="+mn-lt"/>
            </a:endParaRPr>
          </a:p>
        </p:txBody>
      </p:sp>
      <p:pic>
        <p:nvPicPr>
          <p:cNvPr id="4" name="Picture 3" descr="Flag_of_Canada.svg.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49675" y="5415465"/>
            <a:ext cx="1438015" cy="719008"/>
          </a:xfrm>
          <a:prstGeom prst="rect">
            <a:avLst/>
          </a:prstGeom>
        </p:spPr>
      </p:pic>
    </p:spTree>
    <p:extLst>
      <p:ext uri="{BB962C8B-B14F-4D97-AF65-F5344CB8AC3E}">
        <p14:creationId xmlns:p14="http://schemas.microsoft.com/office/powerpoint/2010/main" val="20763883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582.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911250" y="368413"/>
            <a:ext cx="7202748" cy="5506756"/>
          </a:xfrm>
        </p:spPr>
      </p:pic>
    </p:spTree>
    <p:extLst>
      <p:ext uri="{BB962C8B-B14F-4D97-AF65-F5344CB8AC3E}">
        <p14:creationId xmlns:p14="http://schemas.microsoft.com/office/powerpoint/2010/main" val="153040279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471105" cy="1016000"/>
          </a:xfrm>
        </p:spPr>
        <p:txBody>
          <a:bodyPr>
            <a:normAutofit/>
          </a:bodyPr>
          <a:lstStyle/>
          <a:p>
            <a:r>
              <a:rPr lang="en-US" sz="4800" b="1" dirty="0" smtClean="0">
                <a:solidFill>
                  <a:srgbClr val="FFFF00"/>
                </a:solidFill>
              </a:rPr>
              <a:t>Does this sound familiar</a:t>
            </a:r>
            <a:r>
              <a:rPr lang="en-US" sz="4800" b="1" dirty="0" smtClean="0">
                <a:solidFill>
                  <a:srgbClr val="FFFFFF"/>
                </a:solidFill>
              </a:rPr>
              <a:t>?</a:t>
            </a:r>
            <a:r>
              <a:rPr lang="en-US" sz="4800" b="1" dirty="0" smtClean="0">
                <a:solidFill>
                  <a:srgbClr val="CCFFCC"/>
                </a:solidFill>
              </a:rPr>
              <a:t>…</a:t>
            </a:r>
            <a:endParaRPr lang="en-US" sz="4800" b="1" dirty="0">
              <a:solidFill>
                <a:srgbClr val="CCFFCC"/>
              </a:solidFill>
            </a:endParaRPr>
          </a:p>
        </p:txBody>
      </p:sp>
      <p:sp>
        <p:nvSpPr>
          <p:cNvPr id="3" name="Content Placeholder 2"/>
          <p:cNvSpPr>
            <a:spLocks noGrp="1"/>
          </p:cNvSpPr>
          <p:nvPr>
            <p:ph sz="quarter" idx="10"/>
          </p:nvPr>
        </p:nvSpPr>
        <p:spPr>
          <a:xfrm>
            <a:off x="457200" y="1444555"/>
            <a:ext cx="8471105" cy="4601514"/>
          </a:xfrm>
        </p:spPr>
        <p:txBody>
          <a:bodyPr/>
          <a:lstStyle/>
          <a:p>
            <a:pPr marL="0" indent="0">
              <a:buNone/>
            </a:pPr>
            <a:r>
              <a:rPr lang="en-US" sz="3200" dirty="0">
                <a:solidFill>
                  <a:srgbClr val="CCFFCC"/>
                </a:solidFill>
                <a:latin typeface="+mn-lt"/>
              </a:rPr>
              <a:t>Prime Minister R.B. Bennett </a:t>
            </a:r>
            <a:r>
              <a:rPr lang="en-US" sz="3200" dirty="0" smtClean="0">
                <a:solidFill>
                  <a:srgbClr val="CCFFCC"/>
                </a:solidFill>
                <a:latin typeface="+mn-lt"/>
              </a:rPr>
              <a:t>1932</a:t>
            </a:r>
            <a:r>
              <a:rPr lang="en-US" sz="3200" dirty="0" smtClean="0">
                <a:solidFill>
                  <a:srgbClr val="FF0000"/>
                </a:solidFill>
                <a:latin typeface="+mn-lt"/>
              </a:rPr>
              <a:t>:</a:t>
            </a:r>
            <a:r>
              <a:rPr lang="en-US" sz="3200" dirty="0" smtClean="0">
                <a:solidFill>
                  <a:schemeClr val="bg1"/>
                </a:solidFill>
                <a:latin typeface="+mn-lt"/>
              </a:rPr>
              <a:t> </a:t>
            </a:r>
            <a:r>
              <a:rPr lang="en-US" sz="3200" i="1" dirty="0">
                <a:solidFill>
                  <a:srgbClr val="FFFF00"/>
                </a:solidFill>
                <a:latin typeface="+mn-lt"/>
              </a:rPr>
              <a:t>“</a:t>
            </a:r>
            <a:r>
              <a:rPr lang="en-US" sz="3200" i="1" dirty="0">
                <a:solidFill>
                  <a:schemeClr val="bg1"/>
                </a:solidFill>
                <a:latin typeface="+mn-lt"/>
              </a:rPr>
              <a:t>…this country must be assured of </a:t>
            </a:r>
            <a:r>
              <a:rPr lang="en-US" sz="3200" i="1" dirty="0">
                <a:solidFill>
                  <a:srgbClr val="FF0000"/>
                </a:solidFill>
                <a:latin typeface="+mn-lt"/>
              </a:rPr>
              <a:t>complete Canadian control of broadcasting from Canadian sources</a:t>
            </a:r>
            <a:r>
              <a:rPr lang="en-US" sz="3200" i="1" dirty="0">
                <a:solidFill>
                  <a:schemeClr val="bg1"/>
                </a:solidFill>
                <a:latin typeface="+mn-lt"/>
              </a:rPr>
              <a:t>. Without such </a:t>
            </a:r>
            <a:r>
              <a:rPr lang="en-US" sz="3200" i="1" dirty="0">
                <a:solidFill>
                  <a:srgbClr val="FF0000"/>
                </a:solidFill>
                <a:latin typeface="+mn-lt"/>
              </a:rPr>
              <a:t>control</a:t>
            </a:r>
            <a:r>
              <a:rPr lang="en-US" sz="3200" i="1" dirty="0">
                <a:solidFill>
                  <a:schemeClr val="bg1"/>
                </a:solidFill>
                <a:latin typeface="+mn-lt"/>
              </a:rPr>
              <a:t>, broadcasting can never be </a:t>
            </a:r>
            <a:r>
              <a:rPr lang="en-US" sz="3200" i="1" dirty="0">
                <a:solidFill>
                  <a:srgbClr val="FFFF00"/>
                </a:solidFill>
                <a:latin typeface="+mn-lt"/>
              </a:rPr>
              <a:t>the agency by which national consciousness may be fostered and sustained </a:t>
            </a:r>
            <a:r>
              <a:rPr lang="en-US" sz="3200" i="1" dirty="0">
                <a:solidFill>
                  <a:schemeClr val="bg1"/>
                </a:solidFill>
                <a:latin typeface="+mn-lt"/>
              </a:rPr>
              <a:t>and national unity still further strengthened….</a:t>
            </a:r>
            <a:r>
              <a:rPr lang="en-US" sz="3200" i="1" dirty="0">
                <a:solidFill>
                  <a:srgbClr val="FFFF00"/>
                </a:solidFill>
              </a:rPr>
              <a:t>”</a:t>
            </a:r>
          </a:p>
          <a:p>
            <a:pPr marL="0" indent="0">
              <a:buNone/>
            </a:pPr>
            <a:endParaRPr lang="en-US" dirty="0"/>
          </a:p>
        </p:txBody>
      </p:sp>
      <p:pic>
        <p:nvPicPr>
          <p:cNvPr id="4" name="Picture 3" descr="l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06975" y="4706725"/>
            <a:ext cx="1493234" cy="1493234"/>
          </a:xfrm>
          <a:prstGeom prst="rect">
            <a:avLst/>
          </a:prstGeom>
        </p:spPr>
      </p:pic>
    </p:spTree>
    <p:extLst>
      <p:ext uri="{BB962C8B-B14F-4D97-AF65-F5344CB8AC3E}">
        <p14:creationId xmlns:p14="http://schemas.microsoft.com/office/powerpoint/2010/main" val="6940851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0 at 11.34.4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65" r="219"/>
          <a:stretch/>
        </p:blipFill>
        <p:spPr>
          <a:xfrm>
            <a:off x="1151467" y="338667"/>
            <a:ext cx="6858000" cy="5519738"/>
          </a:xfrm>
        </p:spPr>
      </p:pic>
    </p:spTree>
    <p:extLst>
      <p:ext uri="{BB962C8B-B14F-4D97-AF65-F5344CB8AC3E}">
        <p14:creationId xmlns:p14="http://schemas.microsoft.com/office/powerpoint/2010/main" val="363026336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0 at 11.39.25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83" r="245"/>
          <a:stretch/>
        </p:blipFill>
        <p:spPr>
          <a:xfrm>
            <a:off x="1032932" y="220663"/>
            <a:ext cx="7095067" cy="5689600"/>
          </a:xfrm>
        </p:spPr>
      </p:pic>
    </p:spTree>
    <p:extLst>
      <p:ext uri="{BB962C8B-B14F-4D97-AF65-F5344CB8AC3E}">
        <p14:creationId xmlns:p14="http://schemas.microsoft.com/office/powerpoint/2010/main" val="359078263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smtClean="0">
                <a:solidFill>
                  <a:srgbClr val="FFFF00"/>
                </a:solidFill>
              </a:rPr>
              <a:t>A strange digression</a:t>
            </a:r>
            <a:r>
              <a:rPr lang="mr-IN" sz="6000" b="1" dirty="0" smtClean="0">
                <a:solidFill>
                  <a:srgbClr val="FFFF00"/>
                </a:solidFill>
              </a:rPr>
              <a:t>…</a:t>
            </a:r>
            <a:endParaRPr lang="en-US" sz="6000" b="1" dirty="0">
              <a:solidFill>
                <a:srgbClr val="FFFF00"/>
              </a:solidFill>
            </a:endParaRPr>
          </a:p>
        </p:txBody>
      </p:sp>
      <p:sp>
        <p:nvSpPr>
          <p:cNvPr id="3" name="Content Placeholder 2"/>
          <p:cNvSpPr>
            <a:spLocks noGrp="1"/>
          </p:cNvSpPr>
          <p:nvPr>
            <p:ph sz="quarter" idx="10"/>
          </p:nvPr>
        </p:nvSpPr>
        <p:spPr>
          <a:xfrm>
            <a:off x="457200" y="2006864"/>
            <a:ext cx="8686800" cy="3719269"/>
          </a:xfrm>
        </p:spPr>
        <p:txBody>
          <a:bodyPr>
            <a:normAutofit/>
          </a:bodyPr>
          <a:lstStyle/>
          <a:p>
            <a:pPr marL="0" indent="0">
              <a:buNone/>
            </a:pPr>
            <a:r>
              <a:rPr lang="en-US" sz="9600" dirty="0" smtClean="0">
                <a:solidFill>
                  <a:schemeClr val="bg1"/>
                </a:solidFill>
                <a:latin typeface="American Typewriter"/>
                <a:cs typeface="American Typewriter"/>
              </a:rPr>
              <a:t>One Act, or Two, or more?</a:t>
            </a:r>
            <a:endParaRPr lang="en-US" sz="9600" dirty="0">
              <a:solidFill>
                <a:schemeClr val="bg1"/>
              </a:solidFill>
              <a:latin typeface="American Typewriter"/>
              <a:cs typeface="American Typewriter"/>
            </a:endParaRPr>
          </a:p>
        </p:txBody>
      </p:sp>
    </p:spTree>
    <p:extLst>
      <p:ext uri="{BB962C8B-B14F-4D97-AF65-F5344CB8AC3E}">
        <p14:creationId xmlns:p14="http://schemas.microsoft.com/office/powerpoint/2010/main" val="133414747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Autofit/>
          </a:bodyPr>
          <a:lstStyle/>
          <a:p>
            <a:r>
              <a:rPr lang="en-US" sz="4800" b="1" dirty="0">
                <a:solidFill>
                  <a:srgbClr val="CCFFCC"/>
                </a:solidFill>
                <a:latin typeface="+mn-lt"/>
              </a:rPr>
              <a:t>W</a:t>
            </a:r>
            <a:r>
              <a:rPr lang="en-US" sz="4800" b="1" dirty="0" smtClean="0">
                <a:solidFill>
                  <a:srgbClr val="CCFFCC"/>
                </a:solidFill>
                <a:latin typeface="+mn-lt"/>
              </a:rPr>
              <a:t>hy </a:t>
            </a:r>
            <a:r>
              <a:rPr lang="en-US" sz="4800" b="1" dirty="0" smtClean="0">
                <a:solidFill>
                  <a:srgbClr val="FFFF00"/>
                </a:solidFill>
                <a:latin typeface="+mn-lt"/>
              </a:rPr>
              <a:t>the </a:t>
            </a:r>
            <a:r>
              <a:rPr lang="en-US" sz="4800" b="1" dirty="0" smtClean="0">
                <a:solidFill>
                  <a:srgbClr val="CCFFCC"/>
                </a:solidFill>
                <a:latin typeface="+mn-lt"/>
              </a:rPr>
              <a:t>differences </a:t>
            </a:r>
            <a:r>
              <a:rPr lang="en-US" sz="4800" b="1" dirty="0" smtClean="0">
                <a:solidFill>
                  <a:srgbClr val="FFFF00"/>
                </a:solidFill>
                <a:latin typeface="+mn-lt"/>
              </a:rPr>
              <a:t/>
            </a:r>
            <a:br>
              <a:rPr lang="en-US" sz="4800" b="1" dirty="0" smtClean="0">
                <a:solidFill>
                  <a:srgbClr val="FFFF00"/>
                </a:solidFill>
                <a:latin typeface="+mn-lt"/>
              </a:rPr>
            </a:br>
            <a:r>
              <a:rPr lang="en-US" sz="4800" b="1" dirty="0" smtClean="0">
                <a:solidFill>
                  <a:srgbClr val="FFFF00"/>
                </a:solidFill>
                <a:latin typeface="+mn-lt"/>
              </a:rPr>
              <a:t>between technologies</a:t>
            </a:r>
            <a:r>
              <a:rPr lang="en-US" sz="4800" b="1" dirty="0" smtClean="0">
                <a:solidFill>
                  <a:srgbClr val="FF0000"/>
                </a:solidFill>
                <a:latin typeface="+mn-lt"/>
              </a:rPr>
              <a:t>?</a:t>
            </a:r>
            <a:endParaRPr lang="en-US" sz="4800" b="1" dirty="0">
              <a:solidFill>
                <a:srgbClr val="FF0000"/>
              </a:solidFill>
              <a:latin typeface="+mn-lt"/>
            </a:endParaRPr>
          </a:p>
        </p:txBody>
      </p:sp>
      <p:pic>
        <p:nvPicPr>
          <p:cNvPr id="4" name="Content Placeholder 3" descr="IMG_0008.jp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a:xfrm>
            <a:off x="457200" y="1594873"/>
            <a:ext cx="8229600" cy="4318000"/>
          </a:xfrm>
        </p:spPr>
      </p:pic>
    </p:spTree>
    <p:extLst>
      <p:ext uri="{BB962C8B-B14F-4D97-AF65-F5344CB8AC3E}">
        <p14:creationId xmlns:p14="http://schemas.microsoft.com/office/powerpoint/2010/main" val="360821964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12.08.01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9" r="-948"/>
          <a:stretch/>
        </p:blipFill>
        <p:spPr>
          <a:xfrm>
            <a:off x="305057" y="485522"/>
            <a:ext cx="8432926" cy="5371329"/>
          </a:xfrm>
        </p:spPr>
      </p:pic>
    </p:spTree>
    <p:extLst>
      <p:ext uri="{BB962C8B-B14F-4D97-AF65-F5344CB8AC3E}">
        <p14:creationId xmlns:p14="http://schemas.microsoft.com/office/powerpoint/2010/main" val="239924923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12.07.43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1042" b="-1042"/>
          <a:stretch>
            <a:fillRect/>
          </a:stretch>
        </p:blipFill>
        <p:spPr>
          <a:xfrm>
            <a:off x="457200" y="885264"/>
            <a:ext cx="8229600" cy="4318000"/>
          </a:xfrm>
        </p:spPr>
      </p:pic>
    </p:spTree>
    <p:extLst>
      <p:ext uri="{BB962C8B-B14F-4D97-AF65-F5344CB8AC3E}">
        <p14:creationId xmlns:p14="http://schemas.microsoft.com/office/powerpoint/2010/main" val="275162487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49.55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941" r="-1354"/>
          <a:stretch/>
        </p:blipFill>
        <p:spPr>
          <a:xfrm>
            <a:off x="1027154" y="141611"/>
            <a:ext cx="7190074" cy="4875161"/>
          </a:xfrm>
        </p:spPr>
      </p:pic>
      <p:sp>
        <p:nvSpPr>
          <p:cNvPr id="5" name="TextBox 4"/>
          <p:cNvSpPr txBox="1"/>
          <p:nvPr/>
        </p:nvSpPr>
        <p:spPr>
          <a:xfrm>
            <a:off x="293077" y="5022880"/>
            <a:ext cx="8850924" cy="1107996"/>
          </a:xfrm>
          <a:prstGeom prst="rect">
            <a:avLst/>
          </a:prstGeom>
          <a:noFill/>
        </p:spPr>
        <p:txBody>
          <a:bodyPr wrap="square" rtlCol="0">
            <a:spAutoFit/>
          </a:bodyPr>
          <a:lstStyle/>
          <a:p>
            <a:r>
              <a:rPr lang="en-US" sz="2400" dirty="0">
                <a:hlinkClick r:id="rId3"/>
              </a:rPr>
              <a:t>http://tmdenton.com/index.php/easyblog/entry/the-zombie-idea-unifying-the-broadcasting-act-and-the-telecommunications-</a:t>
            </a:r>
            <a:r>
              <a:rPr lang="en-US" sz="2400" dirty="0" smtClean="0">
                <a:hlinkClick r:id="rId3"/>
              </a:rPr>
              <a:t>act</a:t>
            </a:r>
            <a:endParaRPr lang="en-US" sz="2400" dirty="0" smtClean="0"/>
          </a:p>
          <a:p>
            <a:endParaRPr lang="en-US" dirty="0"/>
          </a:p>
        </p:txBody>
      </p:sp>
    </p:spTree>
    <p:extLst>
      <p:ext uri="{BB962C8B-B14F-4D97-AF65-F5344CB8AC3E}">
        <p14:creationId xmlns:p14="http://schemas.microsoft.com/office/powerpoint/2010/main" val="141270557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45.44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725" r="-1307"/>
          <a:stretch/>
        </p:blipFill>
        <p:spPr>
          <a:xfrm>
            <a:off x="1662122" y="205412"/>
            <a:ext cx="5565303" cy="5339269"/>
          </a:xfrm>
        </p:spPr>
      </p:pic>
      <p:sp>
        <p:nvSpPr>
          <p:cNvPr id="5" name="TextBox 4"/>
          <p:cNvSpPr txBox="1"/>
          <p:nvPr/>
        </p:nvSpPr>
        <p:spPr>
          <a:xfrm>
            <a:off x="934613" y="5544681"/>
            <a:ext cx="7891904" cy="369332"/>
          </a:xfrm>
          <a:prstGeom prst="rect">
            <a:avLst/>
          </a:prstGeom>
          <a:noFill/>
        </p:spPr>
        <p:txBody>
          <a:bodyPr wrap="none" rtlCol="0">
            <a:spAutoFit/>
          </a:bodyPr>
          <a:lstStyle/>
          <a:p>
            <a:r>
              <a:rPr lang="en-US" dirty="0">
                <a:hlinkClick r:id="rId3"/>
              </a:rPr>
              <a:t>http://philippalmerlaw.ca/broadcasting-telecoms-belong-different-legislation</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60507923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52.59 P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393" r="-393"/>
          <a:stretch>
            <a:fillRect/>
          </a:stretch>
        </p:blipFill>
        <p:spPr>
          <a:xfrm>
            <a:off x="457200" y="204788"/>
            <a:ext cx="8229600" cy="5734050"/>
          </a:xfrm>
        </p:spPr>
      </p:pic>
    </p:spTree>
    <p:extLst>
      <p:ext uri="{BB962C8B-B14F-4D97-AF65-F5344CB8AC3E}">
        <p14:creationId xmlns:p14="http://schemas.microsoft.com/office/powerpoint/2010/main" val="32875014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250" y="18693"/>
            <a:ext cx="7795549" cy="961618"/>
          </a:xfrm>
        </p:spPr>
        <p:txBody>
          <a:bodyPr>
            <a:noAutofit/>
          </a:bodyPr>
          <a:lstStyle/>
          <a:p>
            <a:r>
              <a:rPr lang="en-US" sz="7200" b="1" dirty="0" smtClean="0">
                <a:solidFill>
                  <a:srgbClr val="FFFF00"/>
                </a:solidFill>
                <a:latin typeface="+mn-lt"/>
              </a:rPr>
              <a:t>Why post?</a:t>
            </a:r>
            <a:endParaRPr lang="en-US" sz="7200" b="1" dirty="0">
              <a:solidFill>
                <a:srgbClr val="FFFF00"/>
              </a:solidFill>
              <a:latin typeface="+mn-lt"/>
            </a:endParaRPr>
          </a:p>
        </p:txBody>
      </p:sp>
      <p:sp>
        <p:nvSpPr>
          <p:cNvPr id="3" name="Content Placeholder 2"/>
          <p:cNvSpPr>
            <a:spLocks noGrp="1"/>
          </p:cNvSpPr>
          <p:nvPr>
            <p:ph sz="quarter" idx="10"/>
          </p:nvPr>
        </p:nvSpPr>
        <p:spPr>
          <a:xfrm>
            <a:off x="457200" y="1180829"/>
            <a:ext cx="8686800" cy="4737163"/>
          </a:xfrm>
        </p:spPr>
        <p:txBody>
          <a:bodyPr>
            <a:normAutofit/>
          </a:bodyPr>
          <a:lstStyle/>
          <a:p>
            <a:pPr marL="457200" indent="-457200">
              <a:buAutoNum type="arabicPeriod"/>
            </a:pPr>
            <a:r>
              <a:rPr lang="en-US" sz="4000" dirty="0" smtClean="0">
                <a:solidFill>
                  <a:schemeClr val="bg1"/>
                </a:solidFill>
                <a:latin typeface="+mn-lt"/>
                <a:cs typeface="Lucida Console"/>
              </a:rPr>
              <a:t>Engaging and engaging others is the key.</a:t>
            </a:r>
          </a:p>
          <a:p>
            <a:pPr marL="457200" indent="-457200">
              <a:buAutoNum type="arabicPeriod"/>
            </a:pPr>
            <a:r>
              <a:rPr lang="en-US" sz="4000" dirty="0" smtClean="0">
                <a:solidFill>
                  <a:schemeClr val="bg1"/>
                </a:solidFill>
                <a:latin typeface="+mn-lt"/>
                <a:cs typeface="Lucida Console"/>
              </a:rPr>
              <a:t>Because you don’t love speaking up in class.</a:t>
            </a:r>
          </a:p>
          <a:p>
            <a:pPr marL="457200" indent="-457200">
              <a:buAutoNum type="arabicPeriod"/>
            </a:pPr>
            <a:r>
              <a:rPr lang="en-US" sz="4000" dirty="0" smtClean="0">
                <a:solidFill>
                  <a:schemeClr val="bg1"/>
                </a:solidFill>
                <a:latin typeface="+mn-lt"/>
                <a:cs typeface="Lucida Console"/>
              </a:rPr>
              <a:t>Because you just saw something and you’ll never remember it unless you post it now.</a:t>
            </a:r>
          </a:p>
          <a:p>
            <a:pPr marL="457200" indent="-457200">
              <a:buAutoNum type="arabicPeriod"/>
            </a:pPr>
            <a:r>
              <a:rPr lang="en-US" sz="4000" dirty="0" smtClean="0">
                <a:solidFill>
                  <a:schemeClr val="bg1"/>
                </a:solidFill>
                <a:latin typeface="+mn-lt"/>
                <a:cs typeface="Lucida Console"/>
              </a:rPr>
              <a:t>If you      : </a:t>
            </a:r>
            <a:r>
              <a:rPr lang="en-US" sz="4000" dirty="0" smtClean="0">
                <a:solidFill>
                  <a:srgbClr val="FFFF00"/>
                </a:solidFill>
                <a:latin typeface="+mn-lt"/>
                <a:cs typeface="Lucida Console"/>
              </a:rPr>
              <a:t>#</a:t>
            </a:r>
            <a:r>
              <a:rPr lang="en-US" sz="4000" dirty="0" err="1" smtClean="0">
                <a:solidFill>
                  <a:srgbClr val="FFFF00"/>
                </a:solidFill>
                <a:latin typeface="+mn-lt"/>
                <a:cs typeface="Lucida Console"/>
              </a:rPr>
              <a:t>allardcomm</a:t>
            </a:r>
            <a:r>
              <a:rPr lang="en-US" sz="4000" dirty="0" smtClean="0">
                <a:solidFill>
                  <a:srgbClr val="FFFF00"/>
                </a:solidFill>
                <a:latin typeface="+mn-lt"/>
                <a:cs typeface="Lucida Console"/>
              </a:rPr>
              <a:t> </a:t>
            </a:r>
          </a:p>
        </p:txBody>
      </p:sp>
      <p:pic>
        <p:nvPicPr>
          <p:cNvPr id="7" name="Picture 6" descr="Twitter_Logo_White_On_Blu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17602" y="5008571"/>
            <a:ext cx="612725" cy="612725"/>
          </a:xfrm>
          <a:prstGeom prst="rect">
            <a:avLst/>
          </a:prstGeom>
        </p:spPr>
      </p:pic>
    </p:spTree>
    <p:extLst>
      <p:ext uri="{BB962C8B-B14F-4D97-AF65-F5344CB8AC3E}">
        <p14:creationId xmlns:p14="http://schemas.microsoft.com/office/powerpoint/2010/main" val="356145223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23"/>
            <a:ext cx="8229600" cy="1016000"/>
          </a:xfrm>
        </p:spPr>
        <p:txBody>
          <a:bodyPr/>
          <a:lstStyle/>
          <a:p>
            <a:pPr algn="ctr"/>
            <a:r>
              <a:rPr lang="en-US" b="1" dirty="0" smtClean="0">
                <a:solidFill>
                  <a:srgbClr val="FFFF00"/>
                </a:solidFill>
              </a:rPr>
              <a:t>Does all this explain</a:t>
            </a:r>
            <a:r>
              <a:rPr lang="en-US" b="1" dirty="0" smtClean="0">
                <a:solidFill>
                  <a:srgbClr val="FF0000"/>
                </a:solidFill>
              </a:rPr>
              <a:t>?</a:t>
            </a:r>
            <a:r>
              <a:rPr lang="mr-IN" b="1" dirty="0" smtClean="0">
                <a:solidFill>
                  <a:schemeClr val="bg1"/>
                </a:solidFill>
              </a:rPr>
              <a:t>…</a:t>
            </a:r>
            <a:endParaRPr lang="en-US" b="1" dirty="0">
              <a:solidFill>
                <a:schemeClr val="bg1"/>
              </a:solidFill>
            </a:endParaRPr>
          </a:p>
        </p:txBody>
      </p:sp>
      <p:pic>
        <p:nvPicPr>
          <p:cNvPr id="4" name="Content Placeholder 3" descr="Screen Shot 2017-01-18 at 2.32.13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64" r="-379"/>
          <a:stretch/>
        </p:blipFill>
        <p:spPr>
          <a:xfrm>
            <a:off x="2210265" y="1090613"/>
            <a:ext cx="4924624" cy="4832350"/>
          </a:xfrm>
        </p:spPr>
      </p:pic>
    </p:spTree>
    <p:extLst>
      <p:ext uri="{BB962C8B-B14F-4D97-AF65-F5344CB8AC3E}">
        <p14:creationId xmlns:p14="http://schemas.microsoft.com/office/powerpoint/2010/main" val="45426760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8 at 2.32.57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a:xfrm>
            <a:off x="457200" y="252413"/>
            <a:ext cx="8229600" cy="5641975"/>
          </a:xfrm>
        </p:spPr>
      </p:pic>
    </p:spTree>
    <p:extLst>
      <p:ext uri="{BB962C8B-B14F-4D97-AF65-F5344CB8AC3E}">
        <p14:creationId xmlns:p14="http://schemas.microsoft.com/office/powerpoint/2010/main" val="125551773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560"/>
            <a:ext cx="8229600" cy="1493030"/>
          </a:xfrm>
        </p:spPr>
        <p:txBody>
          <a:bodyPr>
            <a:noAutofit/>
          </a:bodyPr>
          <a:lstStyle/>
          <a:p>
            <a:r>
              <a:rPr lang="en-US" b="1" dirty="0" smtClean="0">
                <a:solidFill>
                  <a:srgbClr val="FFFFFF"/>
                </a:solidFill>
              </a:rPr>
              <a:t>Digital net</a:t>
            </a:r>
            <a:r>
              <a:rPr lang="en-US" b="1" dirty="0" smtClean="0">
                <a:solidFill>
                  <a:srgbClr val="FFFF00"/>
                </a:solidFill>
              </a:rPr>
              <a:t> doesn’t fit</a:t>
            </a:r>
            <a:r>
              <a:rPr lang="mr-IN" b="1" dirty="0" smtClean="0">
                <a:solidFill>
                  <a:srgbClr val="FFFF00"/>
                </a:solidFill>
              </a:rPr>
              <a:t>…</a:t>
            </a:r>
            <a:r>
              <a:rPr lang="en-CA" b="1" dirty="0" smtClean="0">
                <a:solidFill>
                  <a:srgbClr val="FF0000"/>
                </a:solidFill>
              </a:rPr>
              <a:t>culture</a:t>
            </a:r>
            <a:r>
              <a:rPr lang="en-CA" b="1" dirty="0" smtClean="0">
                <a:solidFill>
                  <a:srgbClr val="FFFF00"/>
                </a:solidFill>
              </a:rPr>
              <a:t> or </a:t>
            </a:r>
            <a:r>
              <a:rPr lang="en-CA" b="1" dirty="0" smtClean="0">
                <a:solidFill>
                  <a:srgbClr val="FF0000"/>
                </a:solidFill>
              </a:rPr>
              <a:t>sovereignty</a:t>
            </a:r>
            <a:r>
              <a:rPr lang="en-CA" b="1" dirty="0" smtClean="0">
                <a:solidFill>
                  <a:srgbClr val="FFFF00"/>
                </a:solidFill>
              </a:rPr>
              <a:t> all that well</a:t>
            </a:r>
            <a:r>
              <a:rPr lang="en-CA" b="1" dirty="0" smtClean="0">
                <a:solidFill>
                  <a:schemeClr val="bg1"/>
                </a:solidFill>
              </a:rPr>
              <a:t>???</a:t>
            </a:r>
            <a:endParaRPr lang="en-US" b="1" dirty="0">
              <a:solidFill>
                <a:schemeClr val="bg1"/>
              </a:solidFill>
            </a:endParaRPr>
          </a:p>
        </p:txBody>
      </p:sp>
      <p:pic>
        <p:nvPicPr>
          <p:cNvPr id="4" name="Content Placeholder 3" descr="moon_and_earth_lroearthrise_frame_0-360x203.jp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a:xfrm>
            <a:off x="457200" y="1841500"/>
            <a:ext cx="8229600" cy="3884613"/>
          </a:xfrm>
        </p:spPr>
      </p:pic>
    </p:spTree>
    <p:extLst>
      <p:ext uri="{BB962C8B-B14F-4D97-AF65-F5344CB8AC3E}">
        <p14:creationId xmlns:p14="http://schemas.microsoft.com/office/powerpoint/2010/main" val="182339551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998585"/>
            <a:ext cx="8686800" cy="4727549"/>
          </a:xfrm>
        </p:spPr>
        <p:txBody>
          <a:bodyPr>
            <a:noAutofit/>
          </a:bodyPr>
          <a:lstStyle/>
          <a:p>
            <a:pPr marL="0" indent="0">
              <a:buNone/>
            </a:pPr>
            <a:r>
              <a:rPr lang="en-US" sz="6000" dirty="0" smtClean="0">
                <a:solidFill>
                  <a:schemeClr val="bg1"/>
                </a:solidFill>
                <a:latin typeface="+mn-lt"/>
              </a:rPr>
              <a:t>What are “</a:t>
            </a:r>
            <a:r>
              <a:rPr lang="en-US" sz="6000" dirty="0" smtClean="0">
                <a:solidFill>
                  <a:srgbClr val="FFFF00"/>
                </a:solidFill>
                <a:latin typeface="+mn-lt"/>
              </a:rPr>
              <a:t>first principles</a:t>
            </a:r>
            <a:r>
              <a:rPr lang="en-US" sz="6000" dirty="0" smtClean="0">
                <a:solidFill>
                  <a:schemeClr val="bg1"/>
                </a:solidFill>
                <a:latin typeface="+mn-lt"/>
              </a:rPr>
              <a:t>” in the digital age?</a:t>
            </a:r>
          </a:p>
          <a:p>
            <a:pPr marL="0" indent="0">
              <a:buNone/>
            </a:pPr>
            <a:r>
              <a:rPr lang="en-US" sz="6000" dirty="0" smtClean="0">
                <a:solidFill>
                  <a:schemeClr val="bg1"/>
                </a:solidFill>
                <a:latin typeface="+mn-lt"/>
              </a:rPr>
              <a:t>More importantly, what should they be?</a:t>
            </a:r>
            <a:endParaRPr lang="en-US" sz="6000" dirty="0">
              <a:solidFill>
                <a:schemeClr val="bg1"/>
              </a:solidFill>
              <a:latin typeface="+mn-lt"/>
            </a:endParaRPr>
          </a:p>
        </p:txBody>
      </p:sp>
      <p:pic>
        <p:nvPicPr>
          <p:cNvPr id="4" name="Picture 3" descr="Flag_of_Canada.svg.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06894" y="4829737"/>
            <a:ext cx="2241062" cy="1120531"/>
          </a:xfrm>
          <a:prstGeom prst="rect">
            <a:avLst/>
          </a:prstGeom>
        </p:spPr>
      </p:pic>
    </p:spTree>
    <p:extLst>
      <p:ext uri="{BB962C8B-B14F-4D97-AF65-F5344CB8AC3E}">
        <p14:creationId xmlns:p14="http://schemas.microsoft.com/office/powerpoint/2010/main" val="330656636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006" y="31747"/>
            <a:ext cx="7465994" cy="1016000"/>
          </a:xfrm>
        </p:spPr>
        <p:txBody>
          <a:bodyPr>
            <a:normAutofit/>
          </a:bodyPr>
          <a:lstStyle/>
          <a:p>
            <a:r>
              <a:rPr lang="en-US" sz="4800" b="1" dirty="0" smtClean="0">
                <a:solidFill>
                  <a:srgbClr val="FFFFFF"/>
                </a:solidFill>
              </a:rPr>
              <a:t>Second</a:t>
            </a:r>
            <a:r>
              <a:rPr lang="en-US" sz="4800" b="1" dirty="0" smtClean="0">
                <a:solidFill>
                  <a:srgbClr val="FFFF00"/>
                </a:solidFill>
              </a:rPr>
              <a:t> Thoughts?</a:t>
            </a:r>
            <a:endParaRPr lang="en-US" sz="4800" b="1" dirty="0">
              <a:solidFill>
                <a:srgbClr val="FFFF00"/>
              </a:solidFill>
            </a:endParaRPr>
          </a:p>
        </p:txBody>
      </p:sp>
      <p:pic>
        <p:nvPicPr>
          <p:cNvPr id="4" name="Content Placeholder 3" descr="Screen Shot 2016-09-16 at 11.05.15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744" r="-249"/>
          <a:stretch/>
        </p:blipFill>
        <p:spPr>
          <a:xfrm>
            <a:off x="1678006" y="1047750"/>
            <a:ext cx="5759643" cy="4872038"/>
          </a:xfrm>
        </p:spPr>
      </p:pic>
    </p:spTree>
    <p:extLst>
      <p:ext uri="{BB962C8B-B14F-4D97-AF65-F5344CB8AC3E}">
        <p14:creationId xmlns:p14="http://schemas.microsoft.com/office/powerpoint/2010/main" val="272628041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86800" cy="1016000"/>
          </a:xfrm>
        </p:spPr>
        <p:txBody>
          <a:bodyPr>
            <a:normAutofit/>
          </a:bodyPr>
          <a:lstStyle/>
          <a:p>
            <a:r>
              <a:rPr lang="en-US" sz="4800" b="1" dirty="0" smtClean="0">
                <a:solidFill>
                  <a:srgbClr val="FFFF00"/>
                </a:solidFill>
                <a:latin typeface="+mn-lt"/>
              </a:rPr>
              <a:t>How about as 1</a:t>
            </a:r>
            <a:r>
              <a:rPr lang="en-US" sz="4800" b="1" baseline="30000" dirty="0" smtClean="0">
                <a:solidFill>
                  <a:srgbClr val="FFFF00"/>
                </a:solidFill>
                <a:latin typeface="+mn-lt"/>
              </a:rPr>
              <a:t>st</a:t>
            </a:r>
            <a:r>
              <a:rPr lang="en-US" sz="4800" b="1" dirty="0" smtClean="0">
                <a:solidFill>
                  <a:srgbClr val="FFFF00"/>
                </a:solidFill>
                <a:latin typeface="+mn-lt"/>
              </a:rPr>
              <a:t> principles?</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942088"/>
            <a:ext cx="8229600" cy="3784046"/>
          </a:xfrm>
        </p:spPr>
        <p:txBody>
          <a:bodyPr>
            <a:normAutofit/>
          </a:bodyPr>
          <a:lstStyle/>
          <a:p>
            <a:pPr marL="0" indent="0">
              <a:buNone/>
            </a:pPr>
            <a:r>
              <a:rPr lang="en-US" sz="3200" dirty="0" smtClean="0">
                <a:solidFill>
                  <a:schemeClr val="bg1"/>
                </a:solidFill>
                <a:latin typeface="+mn-lt"/>
              </a:rPr>
              <a:t>“To encourage and facilitate the creativity and expression of all Canadians.”</a:t>
            </a:r>
            <a:endParaRPr lang="en-US" sz="3200" dirty="0">
              <a:solidFill>
                <a:schemeClr val="bg1"/>
              </a:solidFill>
              <a:latin typeface="+mn-lt"/>
            </a:endParaRPr>
          </a:p>
        </p:txBody>
      </p:sp>
      <p:pic>
        <p:nvPicPr>
          <p:cNvPr id="4" name="Picture 3" descr="650px-Political_map_of_Canad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47534" y="3305285"/>
            <a:ext cx="2993095" cy="2587876"/>
          </a:xfrm>
          <a:prstGeom prst="rect">
            <a:avLst/>
          </a:prstGeom>
        </p:spPr>
      </p:pic>
    </p:spTree>
    <p:extLst>
      <p:ext uri="{BB962C8B-B14F-4D97-AF65-F5344CB8AC3E}">
        <p14:creationId xmlns:p14="http://schemas.microsoft.com/office/powerpoint/2010/main" val="130560005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endPar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endParaRPr>
          </a:p>
        </p:txBody>
      </p:sp>
      <p:sp>
        <p:nvSpPr>
          <p:cNvPr id="3" name="Content Placeholder 2"/>
          <p:cNvSpPr>
            <a:spLocks noGrp="1"/>
          </p:cNvSpPr>
          <p:nvPr>
            <p:ph sz="quarter" idx="10"/>
          </p:nvPr>
        </p:nvSpPr>
        <p:spPr>
          <a:xfrm>
            <a:off x="457199" y="2161985"/>
            <a:ext cx="8548661" cy="3564148"/>
          </a:xfrm>
        </p:spPr>
        <p:txBody>
          <a:bodyPr/>
          <a:lstStyle/>
          <a:p>
            <a:r>
              <a:rPr lang="en-CA" sz="6000" b="1" i="1" dirty="0" smtClean="0">
                <a:solidFill>
                  <a:srgbClr val="FFFF00"/>
                </a:solidFill>
              </a:rPr>
              <a:t>“</a:t>
            </a:r>
            <a:r>
              <a:rPr lang="en-US" sz="6000" b="1" i="1" dirty="0">
                <a:solidFill>
                  <a:srgbClr val="FFFF00"/>
                </a:solidFill>
              </a:rPr>
              <a:t>Telecommunications Policy</a:t>
            </a:r>
            <a:r>
              <a:rPr lang="en-US" sz="6000" b="1" i="1" dirty="0">
                <a:solidFill>
                  <a:schemeClr val="accent5"/>
                </a:solidFill>
              </a:rPr>
              <a:t>:</a:t>
            </a:r>
            <a:r>
              <a:rPr lang="en-US" sz="6000" b="1" i="1" dirty="0">
                <a:solidFill>
                  <a:srgbClr val="FFFF00"/>
                </a:solidFill>
              </a:rPr>
              <a:t> </a:t>
            </a:r>
            <a:r>
              <a:rPr lang="en-US" sz="6000" b="1" i="1" dirty="0">
                <a:solidFill>
                  <a:schemeClr val="bg1"/>
                </a:solidFill>
              </a:rPr>
              <a:t>Origins, Regulation &amp; Cases</a:t>
            </a:r>
            <a:r>
              <a:rPr lang="en-US" sz="6000" b="1" i="1" dirty="0">
                <a:solidFill>
                  <a:srgbClr val="FFFF00"/>
                </a:solidFill>
              </a:rPr>
              <a:t>”</a:t>
            </a:r>
            <a:endParaRPr lang="en-CA" sz="6000" dirty="0">
              <a:solidFill>
                <a:srgbClr val="FFFF00"/>
              </a:solidFill>
            </a:endParaRPr>
          </a:p>
          <a:p>
            <a:pPr marL="0" indent="0">
              <a:buNone/>
            </a:pPr>
            <a:endParaRPr lang="en-US" dirty="0"/>
          </a:p>
        </p:txBody>
      </p:sp>
    </p:spTree>
    <p:extLst>
      <p:ext uri="{BB962C8B-B14F-4D97-AF65-F5344CB8AC3E}">
        <p14:creationId xmlns:p14="http://schemas.microsoft.com/office/powerpoint/2010/main" val="258333792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smtClean="0"/>
              <a:t> </a:t>
            </a:r>
            <a:r>
              <a:rPr lang="en-US" b="1" dirty="0" smtClean="0">
                <a:solidFill>
                  <a:srgbClr val="FFFF00"/>
                </a:solidFill>
                <a:latin typeface="+mn-lt"/>
              </a:rPr>
              <a:t>A MATTER OF PERSPECTIVE</a:t>
            </a:r>
            <a:endParaRPr lang="en-US" b="1" dirty="0">
              <a:solidFill>
                <a:srgbClr val="FFFF00"/>
              </a:solidFill>
              <a:latin typeface="+mn-lt"/>
            </a:endParaRPr>
          </a:p>
        </p:txBody>
      </p:sp>
      <p:pic>
        <p:nvPicPr>
          <p:cNvPr id="4" name="Content Placeholder 3" descr="691px-M&amp;M's_Plain.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41" r="-745"/>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925334"/>
            <a:ext cx="5467078" cy="2326688"/>
          </a:xfrm>
          <a:prstGeom prst="rect">
            <a:avLst/>
          </a:prstGeom>
        </p:spPr>
      </p:pic>
    </p:spTree>
    <p:extLst>
      <p:ext uri="{BB962C8B-B14F-4D97-AF65-F5344CB8AC3E}">
        <p14:creationId xmlns:p14="http://schemas.microsoft.com/office/powerpoint/2010/main" val="70281631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smtClean="0">
                <a:solidFill>
                  <a:srgbClr val="FFFF00"/>
                </a:solidFill>
                <a:latin typeface="+mn-lt"/>
                <a:cs typeface="Times New Roman"/>
              </a:rPr>
              <a:t>  </a:t>
            </a:r>
            <a:r>
              <a:rPr lang="en-US" b="1" dirty="0" smtClean="0">
                <a:solidFill>
                  <a:srgbClr val="FFFF00"/>
                </a:solidFill>
                <a:latin typeface="+mn-lt"/>
                <a:cs typeface="Times New Roman"/>
              </a:rPr>
              <a:t>Always </a:t>
            </a:r>
            <a:r>
              <a:rPr lang="en-US" b="1" dirty="0">
                <a:solidFill>
                  <a:srgbClr val="FFFF00"/>
                </a:solidFill>
                <a:latin typeface="+mn-lt"/>
                <a:cs typeface="Times New Roman"/>
              </a:rPr>
              <a:t>include a cat </a:t>
            </a:r>
            <a:r>
              <a:rPr lang="en-US" b="1" dirty="0" smtClean="0">
                <a:solidFill>
                  <a:srgbClr val="FFFF00"/>
                </a:solidFill>
                <a:latin typeface="+mn-lt"/>
                <a:cs typeface="Times New Roman"/>
              </a:rPr>
              <a:t>picture</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print">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37256212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smtClean="0">
                <a:solidFill>
                  <a:srgbClr val="FFFFFF"/>
                </a:solidFill>
                <a:latin typeface="Arial"/>
                <a:cs typeface="Arial"/>
              </a:rPr>
              <a:t> </a:t>
            </a:r>
            <a:r>
              <a:rPr lang="en-US" b="1" dirty="0" smtClean="0">
                <a:solidFill>
                  <a:srgbClr val="FFFF00"/>
                </a:solidFill>
                <a:latin typeface="+mn-lt"/>
                <a:cs typeface="Arial"/>
              </a:rPr>
              <a:t>Our Academic Partners</a:t>
            </a:r>
            <a:r>
              <a:rPr lang="en-US" b="1" dirty="0" smtClean="0">
                <a:solidFill>
                  <a:srgbClr val="FFFF00"/>
                </a:solidFill>
                <a:latin typeface="Arial"/>
                <a:cs typeface="Arial"/>
              </a:rPr>
              <a:t> </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86829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46666" y="486832"/>
            <a:ext cx="8064501" cy="5239301"/>
          </a:xfrm>
        </p:spPr>
        <p:txBody>
          <a:bodyPr>
            <a:normAutofit/>
          </a:bodyPr>
          <a:lstStyle/>
          <a:p>
            <a:pPr marL="0" indent="0">
              <a:buNone/>
            </a:pPr>
            <a:r>
              <a:rPr lang="en-US" sz="4800" dirty="0" smtClean="0">
                <a:solidFill>
                  <a:srgbClr val="FFFFFF"/>
                </a:solidFill>
                <a:latin typeface="Arial"/>
                <a:cs typeface="Arial"/>
              </a:rPr>
              <a:t>No problem if you are not comfortable posting on-line</a:t>
            </a:r>
            <a:endParaRPr lang="en-US" sz="4800" dirty="0">
              <a:solidFill>
                <a:srgbClr val="FFFFFF"/>
              </a:solidFill>
              <a:latin typeface="Arial"/>
              <a:cs typeface="Arial"/>
            </a:endParaRPr>
          </a:p>
        </p:txBody>
      </p:sp>
      <p:pic>
        <p:nvPicPr>
          <p:cNvPr id="5" name="Picture 4"/>
          <p:cNvPicPr>
            <a:picLocks noChangeAspect="1"/>
          </p:cNvPicPr>
          <p:nvPr/>
        </p:nvPicPr>
        <p:blipFill>
          <a:blip r:embed="rId2"/>
          <a:stretch>
            <a:fillRect/>
          </a:stretch>
        </p:blipFill>
        <p:spPr>
          <a:xfrm>
            <a:off x="2743200" y="2321199"/>
            <a:ext cx="3657600" cy="2414016"/>
          </a:xfrm>
          <a:prstGeom prst="rect">
            <a:avLst/>
          </a:prstGeom>
        </p:spPr>
      </p:pic>
    </p:spTree>
    <p:extLst>
      <p:ext uri="{BB962C8B-B14F-4D97-AF65-F5344CB8AC3E}">
        <p14:creationId xmlns:p14="http://schemas.microsoft.com/office/powerpoint/2010/main" val="2596354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7443</TotalTime>
  <Words>992</Words>
  <Application>Microsoft Macintosh PowerPoint</Application>
  <PresentationFormat>On-screen Show (4:3)</PresentationFormat>
  <Paragraphs>190</Paragraphs>
  <Slides>89</Slides>
  <Notes>1</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CDM_PPT_Template </vt:lpstr>
      <vt:lpstr> Roles of Sovereignty &amp; Culture in the Communications Landscape </vt:lpstr>
      <vt:lpstr>PowerPoint Presentation</vt:lpstr>
      <vt:lpstr>      Course Website</vt:lpstr>
      <vt:lpstr> For full privileges on the website  </vt:lpstr>
      <vt:lpstr>As of yesterday…#allardcomm</vt:lpstr>
      <vt:lpstr>&amp; Badges…</vt:lpstr>
      <vt:lpstr>PowerPoint Presentation</vt:lpstr>
      <vt:lpstr>Why post?</vt:lpstr>
      <vt:lpstr>PowerPoint Presentation</vt:lpstr>
      <vt:lpstr>Office “Hours”: Ideally Wednesdays after class but…</vt:lpstr>
      <vt:lpstr>Group Presentations</vt:lpstr>
      <vt:lpstr>Because you have sooo much time ;)</vt:lpstr>
      <vt:lpstr>PowerPoint Presentation</vt:lpstr>
      <vt:lpstr>PowerPoint Presentation</vt:lpstr>
      <vt:lpstr>PowerPoint Presentation</vt:lpstr>
      <vt:lpstr>PowerPoint Presentation</vt:lpstr>
      <vt:lpstr>PowerPoint Presentation</vt:lpstr>
      <vt:lpstr>PowerPoint Presentation</vt:lpstr>
      <vt:lpstr>Pause</vt:lpstr>
      <vt:lpstr>Only rule of of Admin Law  (H. Janisch)?</vt:lpstr>
      <vt:lpstr>PowerPoint Presentation</vt:lpstr>
      <vt:lpstr>Where are the sim-sub regulations?</vt:lpstr>
      <vt:lpstr>?????????????????????</vt:lpstr>
      <vt:lpstr> Simultaneous Programming Service Deletion and Substitution Regulations </vt:lpstr>
      <vt:lpstr>PowerPoint Presentation</vt:lpstr>
      <vt:lpstr>Starting Point 1 For Today</vt:lpstr>
      <vt:lpstr>Comm. Law 1.0: Different rules for different screens (&amp; boxes)</vt:lpstr>
      <vt:lpstr>2015 @ Allard Hall: bottom up</vt:lpstr>
      <vt:lpstr> Constraints Distort Creativity</vt:lpstr>
      <vt:lpstr>“Regulate” = make regular</vt:lpstr>
      <vt:lpstr> An interesting/odd thing to do to human communications (whether creative or political)? </vt:lpstr>
      <vt:lpstr>PowerPoint Presentation</vt:lpstr>
      <vt:lpstr>PowerPoint Presentation</vt:lpstr>
      <vt:lpstr>PowerPoint Presentation</vt:lpstr>
      <vt:lpstr>PowerPoint Presentation</vt:lpstr>
      <vt:lpstr>PowerPoint Presentation</vt:lpstr>
      <vt:lpstr>Alignments</vt:lpstr>
      <vt:lpstr>Where are we actually ?</vt:lpstr>
      <vt:lpstr>PowerPoint Presentation</vt:lpstr>
      <vt:lpstr>PowerPoint Presentation</vt:lpstr>
      <vt:lpstr>   So what about?</vt:lpstr>
      <vt:lpstr>PowerPoint Presentation</vt:lpstr>
      <vt:lpstr>PowerPoint Presentation</vt:lpstr>
      <vt:lpstr>PowerPoint Presentation</vt:lpstr>
      <vt:lpstr>All mediums are the same medium?</vt:lpstr>
      <vt:lpstr>PowerPoint Presentation</vt:lpstr>
      <vt:lpstr>Starting Point 2 For Today</vt:lpstr>
      <vt:lpstr>PowerPoint Presentation</vt:lpstr>
      <vt:lpstr>PowerPoint Presentation</vt:lpstr>
      <vt:lpstr>PowerPoint Presentation</vt:lpstr>
      <vt:lpstr>Does sovereignty makes sense? Does culture make sense?</vt:lpstr>
      <vt:lpstr>       Case Study #1</vt:lpstr>
      <vt:lpstr>PowerPoint Presentation</vt:lpstr>
      <vt:lpstr>PowerPoint Presentation</vt:lpstr>
      <vt:lpstr>PowerPoint Presentation</vt:lpstr>
      <vt:lpstr> Canadian Telecommunications Policy </vt:lpstr>
      <vt:lpstr>PowerPoint Presentation</vt:lpstr>
      <vt:lpstr>PowerPoint Presentation</vt:lpstr>
      <vt:lpstr>PowerPoint Presentation</vt:lpstr>
      <vt:lpstr>PowerPoint Presentation</vt:lpstr>
      <vt:lpstr>PowerPoint Presentation</vt:lpstr>
      <vt:lpstr>PowerPoint Presentation</vt:lpstr>
      <vt:lpstr>Huh?</vt:lpstr>
      <vt:lpstr>PowerPoint Presentation</vt:lpstr>
      <vt:lpstr>PowerPoint Presentation</vt:lpstr>
      <vt:lpstr>The News?</vt:lpstr>
      <vt:lpstr>The CBC</vt:lpstr>
      <vt:lpstr>Tie-breakers???</vt:lpstr>
      <vt:lpstr>PowerPoint Presentation</vt:lpstr>
      <vt:lpstr>Does this sound familiar?…</vt:lpstr>
      <vt:lpstr>PowerPoint Presentation</vt:lpstr>
      <vt:lpstr>PowerPoint Presentation</vt:lpstr>
      <vt:lpstr>A strange digression…</vt:lpstr>
      <vt:lpstr>Why the differences  between technologies?</vt:lpstr>
      <vt:lpstr>PowerPoint Presentation</vt:lpstr>
      <vt:lpstr>PowerPoint Presentation</vt:lpstr>
      <vt:lpstr>PowerPoint Presentation</vt:lpstr>
      <vt:lpstr>PowerPoint Presentation</vt:lpstr>
      <vt:lpstr>PowerPoint Presentation</vt:lpstr>
      <vt:lpstr>Does all this explain?…</vt:lpstr>
      <vt:lpstr>PowerPoint Presentation</vt:lpstr>
      <vt:lpstr>Digital net doesn’t fit…culture or sovereignty all that well???</vt:lpstr>
      <vt:lpstr>PowerPoint Presentation</vt:lpstr>
      <vt:lpstr>Second Thoughts?</vt:lpstr>
      <vt:lpstr>How about as 1st principles?</vt:lpstr>
      <vt:lpstr>Coming Soon</vt:lpstr>
      <vt:lpstr> A MATTER OF PERSPECTIVE</vt:lpstr>
      <vt:lpstr>  Always include a cat picture</vt:lpstr>
      <vt:lpstr> Our Academic Partners </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704</cp:revision>
  <cp:lastPrinted>2013-12-30T23:16:45Z</cp:lastPrinted>
  <dcterms:created xsi:type="dcterms:W3CDTF">2013-02-08T08:35:59Z</dcterms:created>
  <dcterms:modified xsi:type="dcterms:W3CDTF">2017-01-18T20:54:41Z</dcterms:modified>
</cp:coreProperties>
</file>