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577" r:id="rId2"/>
    <p:sldId id="2121" r:id="rId3"/>
    <p:sldId id="1707" r:id="rId4"/>
    <p:sldId id="2122" r:id="rId5"/>
    <p:sldId id="2123" r:id="rId6"/>
    <p:sldId id="2132" r:id="rId7"/>
    <p:sldId id="2133" r:id="rId8"/>
    <p:sldId id="2125" r:id="rId9"/>
    <p:sldId id="2126" r:id="rId10"/>
    <p:sldId id="2124" r:id="rId11"/>
    <p:sldId id="2138" r:id="rId12"/>
    <p:sldId id="2139" r:id="rId13"/>
    <p:sldId id="2135" r:id="rId14"/>
    <p:sldId id="2140" r:id="rId15"/>
    <p:sldId id="2141" r:id="rId16"/>
    <p:sldId id="449" r:id="rId17"/>
    <p:sldId id="465" r:id="rId18"/>
    <p:sldId id="489" r:id="rId19"/>
    <p:sldId id="466" r:id="rId20"/>
    <p:sldId id="488" r:id="rId21"/>
    <p:sldId id="491" r:id="rId22"/>
    <p:sldId id="464" r:id="rId23"/>
    <p:sldId id="2131" r:id="rId24"/>
    <p:sldId id="2134" r:id="rId25"/>
    <p:sldId id="1867" r:id="rId26"/>
    <p:sldId id="1858" r:id="rId27"/>
    <p:sldId id="1881" r:id="rId28"/>
    <p:sldId id="1882" r:id="rId29"/>
    <p:sldId id="1883" r:id="rId30"/>
    <p:sldId id="1884" r:id="rId31"/>
    <p:sldId id="1885" r:id="rId32"/>
    <p:sldId id="1886" r:id="rId33"/>
    <p:sldId id="1888" r:id="rId34"/>
    <p:sldId id="1889" r:id="rId35"/>
    <p:sldId id="1868" r:id="rId36"/>
    <p:sldId id="1860" r:id="rId37"/>
    <p:sldId id="1861" r:id="rId38"/>
    <p:sldId id="1862" r:id="rId39"/>
    <p:sldId id="1866" r:id="rId40"/>
    <p:sldId id="1863" r:id="rId41"/>
    <p:sldId id="1869" r:id="rId42"/>
    <p:sldId id="1890" r:id="rId43"/>
    <p:sldId id="1864" r:id="rId44"/>
    <p:sldId id="1870" r:id="rId45"/>
    <p:sldId id="1871" r:id="rId46"/>
    <p:sldId id="1872" r:id="rId47"/>
    <p:sldId id="1873" r:id="rId48"/>
    <p:sldId id="1874" r:id="rId49"/>
    <p:sldId id="1875" r:id="rId50"/>
    <p:sldId id="2136" r:id="rId51"/>
    <p:sldId id="1891" r:id="rId52"/>
    <p:sldId id="1726" r:id="rId53"/>
    <p:sldId id="1734" r:id="rId54"/>
    <p:sldId id="656" r:id="rId55"/>
    <p:sldId id="2128" r:id="rId56"/>
    <p:sldId id="2129" r:id="rId57"/>
    <p:sldId id="2130" r:id="rId58"/>
    <p:sldId id="657" r:id="rId59"/>
    <p:sldId id="658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A5A953-6E8E-6A43-AECF-8BF1E9CE4649}">
          <p14:sldIdLst>
            <p14:sldId id="577"/>
            <p14:sldId id="2121"/>
            <p14:sldId id="1707"/>
            <p14:sldId id="2122"/>
            <p14:sldId id="2123"/>
            <p14:sldId id="2132"/>
            <p14:sldId id="2133"/>
            <p14:sldId id="2125"/>
            <p14:sldId id="2126"/>
            <p14:sldId id="2124"/>
            <p14:sldId id="2138"/>
            <p14:sldId id="2139"/>
            <p14:sldId id="2135"/>
            <p14:sldId id="2140"/>
            <p14:sldId id="2141"/>
            <p14:sldId id="449"/>
            <p14:sldId id="465"/>
            <p14:sldId id="489"/>
            <p14:sldId id="466"/>
            <p14:sldId id="488"/>
            <p14:sldId id="491"/>
            <p14:sldId id="464"/>
            <p14:sldId id="2131"/>
            <p14:sldId id="2134"/>
            <p14:sldId id="1867"/>
            <p14:sldId id="1858"/>
            <p14:sldId id="1881"/>
            <p14:sldId id="1882"/>
            <p14:sldId id="1883"/>
            <p14:sldId id="1884"/>
            <p14:sldId id="1885"/>
            <p14:sldId id="1886"/>
            <p14:sldId id="1888"/>
            <p14:sldId id="1889"/>
            <p14:sldId id="1868"/>
            <p14:sldId id="1860"/>
            <p14:sldId id="1861"/>
            <p14:sldId id="1862"/>
            <p14:sldId id="1866"/>
            <p14:sldId id="1863"/>
            <p14:sldId id="1869"/>
            <p14:sldId id="1890"/>
            <p14:sldId id="1864"/>
            <p14:sldId id="1870"/>
            <p14:sldId id="1871"/>
            <p14:sldId id="1872"/>
            <p14:sldId id="1873"/>
            <p14:sldId id="1874"/>
            <p14:sldId id="1875"/>
            <p14:sldId id="2136"/>
            <p14:sldId id="1891"/>
            <p14:sldId id="1726"/>
            <p14:sldId id="1734"/>
            <p14:sldId id="656"/>
            <p14:sldId id="2128"/>
            <p14:sldId id="2129"/>
            <p14:sldId id="2130"/>
            <p14:sldId id="657"/>
            <p14:sldId id="6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7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86"/>
    <p:restoredTop sz="93002"/>
  </p:normalViewPr>
  <p:slideViewPr>
    <p:cSldViewPr snapToGrid="0" snapToObjects="1">
      <p:cViewPr varScale="1">
        <p:scale>
          <a:sx n="95" d="100"/>
          <a:sy n="95" d="100"/>
        </p:scale>
        <p:origin x="864" y="168"/>
      </p:cViewPr>
      <p:guideLst>
        <p:guide orient="horz" pos="197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202BD-CF37-7941-B69F-ED83CD9CEFE7}" type="datetimeFigureOut">
              <a:rPr lang="en-US" smtClean="0"/>
              <a:t>3/22/18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3FEEC-81F5-9048-8408-13A7B5AB1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3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jon_festinger@thecdm.ca" TargetMode="External"/><Relationship Id="rId4" Type="http://schemas.openxmlformats.org/officeDocument/2006/relationships/hyperlink" Target="http://commlaw.allard.ubc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echcrunch.com/2014/08/06/kim-kardashian-hollywood-and-the-viral-oops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ando.com/2014/06/28/facebooks-science-experiment-on-users-shows-the-company-is-more-even-powerful-and-unethical-than-we-thought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as.org/content/111/24/8788.ful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henextweb.com/dd/2014/06/29/legal-loophole-advergames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globeandmail.com/report-on-business/international-business/us-business/facebook-in-hot-water-for-social-study/article19434632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ishtimes.com/business/sectors/technology/more-than-20-000-join-privacy-action-against-facebook-1.1889192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uropa.eu/rapid/press-release_IP-14-847_en.htm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aw.cornell.edu/uscode/text/47/230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96"/>
            <a:ext cx="8646081" cy="204893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cs typeface="Times New Roman"/>
              </a:rPr>
              <a:t>The Future of </a:t>
            </a:r>
            <a:r>
              <a:rPr lang="en-US" sz="6600" b="1" dirty="0" err="1">
                <a:solidFill>
                  <a:srgbClr val="FF0000"/>
                </a:solidFill>
                <a:cs typeface="Times New Roman"/>
              </a:rPr>
              <a:t>ME</a:t>
            </a:r>
            <a:r>
              <a:rPr lang="en-US" sz="6600" b="1" dirty="0" err="1">
                <a:solidFill>
                  <a:srgbClr val="FFFF00"/>
                </a:solidFill>
                <a:cs typeface="Times New Roman"/>
              </a:rPr>
              <a:t>dia</a:t>
            </a:r>
            <a:endParaRPr lang="en-US" sz="6600" b="1" dirty="0">
              <a:solidFill>
                <a:srgbClr val="FFFF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2201333"/>
            <a:ext cx="8646081" cy="38979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CFFCC"/>
                </a:solidFill>
                <a:cs typeface="Lucida Console"/>
              </a:rPr>
              <a:t>Talk 11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CFFCC"/>
                </a:solidFill>
                <a:cs typeface="Lucida Console"/>
              </a:rPr>
              <a:t>LAW 424 001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CFFCC"/>
                </a:solidFill>
                <a:cs typeface="Lucida Console"/>
              </a:rPr>
              <a:t>Communications Law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CFFCC"/>
                </a:solidFill>
                <a:cs typeface="Lucida Console"/>
              </a:rPr>
              <a:t>Allard School of Law, UBC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CFFCC"/>
                </a:solidFill>
                <a:cs typeface="Lucida Console"/>
              </a:rPr>
              <a:t>Spring, 2018</a:t>
            </a:r>
          </a:p>
          <a:p>
            <a:pPr marL="0" indent="0">
              <a:buNone/>
            </a:pPr>
            <a:endParaRPr lang="en-US" sz="4000" b="1" dirty="0">
              <a:solidFill>
                <a:schemeClr val="bg1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latin typeface="+mn-lt"/>
                <a:cs typeface="Lucida Console"/>
              </a:rPr>
              <a:t>Jon Festinger Q.C.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latin typeface="+mn-lt"/>
                <a:cs typeface="Lucida Console"/>
              </a:rPr>
              <a:t>Centre for Digital Media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latin typeface="+mn-lt"/>
                <a:cs typeface="Lucida Console"/>
              </a:rPr>
              <a:t>QMUL School of Law (CCLS)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latin typeface="+mn-lt"/>
                <a:cs typeface="Lucida Console"/>
              </a:rPr>
              <a:t>Festinger Law &amp; Strategy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00"/>
                </a:solidFill>
                <a:latin typeface="+mn-lt"/>
                <a:cs typeface="Lucida Console"/>
                <a:hlinkClick r:id="rId4"/>
              </a:rPr>
              <a:t>http://commlaw.allard.ubc</a:t>
            </a:r>
            <a:r>
              <a:rPr lang="en-US" sz="1800" dirty="0">
                <a:solidFill>
                  <a:srgbClr val="FFFF00"/>
                </a:solidFill>
                <a:latin typeface="+mn-lt"/>
                <a:cs typeface="Lucida Console"/>
              </a:rPr>
              <a:t>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latin typeface="+mn-lt"/>
                <a:cs typeface="Lucida Console"/>
              </a:rPr>
              <a:t>@</a:t>
            </a:r>
            <a:r>
              <a:rPr lang="en-US" sz="1800" dirty="0" err="1">
                <a:solidFill>
                  <a:srgbClr val="FFFFFF"/>
                </a:solidFill>
                <a:latin typeface="+mn-lt"/>
                <a:cs typeface="Lucida Console"/>
              </a:rPr>
              <a:t>jonfestinger</a:t>
            </a:r>
            <a:endParaRPr lang="en-US" sz="1800" dirty="0">
              <a:solidFill>
                <a:srgbClr val="FFFFFF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FF00"/>
                </a:solidFill>
                <a:latin typeface="+mn-lt"/>
                <a:cs typeface="Lucida Console"/>
                <a:hlinkClick r:id="rId5"/>
              </a:rPr>
              <a:t>jon_festinger@thecdm.ca</a:t>
            </a:r>
            <a:endParaRPr lang="en-US" sz="1800" dirty="0">
              <a:solidFill>
                <a:srgbClr val="FFFF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3" descr="JF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2429" y="3631800"/>
            <a:ext cx="2384718" cy="18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63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472BD-270B-B041-87F9-1781F64F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What if your algorithm knew</a:t>
            </a:r>
            <a:r>
              <a:rPr lang="en-US" sz="4800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EDAA6C-7817-DF4F-AE61-74F08D31FD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199" y="1015999"/>
            <a:ext cx="8398565" cy="488784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My favorite type of movie (romantic comedy)</a:t>
            </a:r>
          </a:p>
          <a:p>
            <a:r>
              <a:rPr lang="en-US" dirty="0">
                <a:solidFill>
                  <a:srgbClr val="FFFF00"/>
                </a:solidFill>
              </a:rPr>
              <a:t>My favorite stars (Anna Kendrick + “young” John Cusack)</a:t>
            </a:r>
          </a:p>
          <a:p>
            <a:r>
              <a:rPr lang="en-US" dirty="0">
                <a:solidFill>
                  <a:srgbClr val="FFFF00"/>
                </a:solidFill>
              </a:rPr>
              <a:t>My favorite screen writer (Adam Sorkin)</a:t>
            </a:r>
          </a:p>
          <a:p>
            <a:r>
              <a:rPr lang="en-US" dirty="0">
                <a:solidFill>
                  <a:srgbClr val="FFFF00"/>
                </a:solidFill>
              </a:rPr>
              <a:t>My favorite plot trope (time travel that teaches life lessons)</a:t>
            </a:r>
          </a:p>
          <a:p>
            <a:r>
              <a:rPr lang="en-US" dirty="0">
                <a:solidFill>
                  <a:srgbClr val="FFFF00"/>
                </a:solidFill>
              </a:rPr>
              <a:t>Plot points &amp; dialogue that I laugh at</a:t>
            </a:r>
          </a:p>
          <a:p>
            <a:r>
              <a:rPr lang="en-US" dirty="0">
                <a:solidFill>
                  <a:srgbClr val="FFFF00"/>
                </a:solidFill>
              </a:rPr>
              <a:t>Plot points &amp; dialogue that I cry at</a:t>
            </a:r>
          </a:p>
          <a:p>
            <a:r>
              <a:rPr lang="en-US" dirty="0">
                <a:solidFill>
                  <a:srgbClr val="FFFF00"/>
                </a:solidFill>
              </a:rPr>
              <a:t>Favorite music (Springsteen, The Clash)</a:t>
            </a:r>
          </a:p>
          <a:p>
            <a:r>
              <a:rPr lang="en-US" dirty="0">
                <a:solidFill>
                  <a:srgbClr val="FFFF00"/>
                </a:solidFill>
              </a:rPr>
              <a:t>My personality profile (in detail)</a:t>
            </a:r>
          </a:p>
          <a:p>
            <a:r>
              <a:rPr lang="en-US" dirty="0">
                <a:solidFill>
                  <a:srgbClr val="FFFF00"/>
                </a:solidFill>
              </a:rPr>
              <a:t>My personal history &amp; biographical details (Dad passed of cancer; mom of Alzheimer’s; Parents both Holocaust survivors from Poland)</a:t>
            </a:r>
          </a:p>
          <a:p>
            <a:r>
              <a:rPr lang="en-US" dirty="0">
                <a:solidFill>
                  <a:srgbClr val="FFFF00"/>
                </a:solidFill>
              </a:rPr>
              <a:t>&amp; pretty well everything else about me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525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1E194-BEC4-DD45-895D-084FB962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Jung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People are complex</a:t>
            </a:r>
            <a:r>
              <a:rPr lang="en-US" b="1" dirty="0">
                <a:solidFill>
                  <a:srgbClr val="FF0000"/>
                </a:solidFill>
              </a:rPr>
              <a:t>; </a:t>
            </a:r>
            <a:r>
              <a:rPr lang="en-US" b="1" dirty="0">
                <a:solidFill>
                  <a:srgbClr val="00B0F0"/>
                </a:solidFill>
              </a:rPr>
              <a:t>&amp; </a:t>
            </a:r>
            <a:r>
              <a:rPr lang="en-US" b="1" dirty="0">
                <a:solidFill>
                  <a:schemeClr val="bg1"/>
                </a:solidFill>
              </a:rPr>
              <a:t>unique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>
                <a:solidFill>
                  <a:srgbClr val="00B0F0"/>
                </a:solidFill>
              </a:rPr>
              <a:t>?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83F59-AFC0-FF48-8E65-809AB5FD31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015999"/>
            <a:ext cx="8527774" cy="5596835"/>
          </a:xfrm>
        </p:spPr>
        <p:txBody>
          <a:bodyPr>
            <a:normAutofit/>
          </a:bodyPr>
          <a:lstStyle/>
          <a:p>
            <a:r>
              <a:rPr lang="en-CA" sz="3600" i="1" dirty="0">
                <a:solidFill>
                  <a:schemeClr val="bg1"/>
                </a:solidFill>
              </a:rPr>
              <a:t>The </a:t>
            </a:r>
            <a:r>
              <a:rPr lang="en-CA" sz="3600" i="1" dirty="0">
                <a:solidFill>
                  <a:srgbClr val="FFFF00"/>
                </a:solidFill>
              </a:rPr>
              <a:t>shoe that fits one person pinches another</a:t>
            </a:r>
            <a:r>
              <a:rPr lang="en-CA" sz="3600" i="1" dirty="0">
                <a:solidFill>
                  <a:schemeClr val="bg1"/>
                </a:solidFill>
              </a:rPr>
              <a:t>; there is no recipe for living that suits all cases.”</a:t>
            </a:r>
          </a:p>
          <a:p>
            <a:r>
              <a:rPr lang="en-CA" sz="3600" i="1" dirty="0">
                <a:solidFill>
                  <a:schemeClr val="bg1"/>
                </a:solidFill>
              </a:rPr>
              <a:t>In all chaos there is a cosmos, </a:t>
            </a:r>
            <a:r>
              <a:rPr lang="en-CA" sz="3600" i="1" dirty="0">
                <a:solidFill>
                  <a:srgbClr val="FFFF00"/>
                </a:solidFill>
              </a:rPr>
              <a:t>in all disorder a secret order</a:t>
            </a:r>
            <a:r>
              <a:rPr lang="en-CA" sz="3600" i="1" dirty="0">
                <a:solidFill>
                  <a:schemeClr val="bg1"/>
                </a:solidFill>
              </a:rPr>
              <a:t>.</a:t>
            </a:r>
          </a:p>
          <a:p>
            <a:r>
              <a:rPr lang="en-CA" sz="3600" i="1" dirty="0">
                <a:solidFill>
                  <a:srgbClr val="FFFF00"/>
                </a:solidFill>
              </a:rPr>
              <a:t>Who looks outside, dreams</a:t>
            </a:r>
            <a:r>
              <a:rPr lang="en-CA" sz="3600" i="1" dirty="0">
                <a:solidFill>
                  <a:schemeClr val="bg1"/>
                </a:solidFill>
              </a:rPr>
              <a:t>; who looks inside, awakes.</a:t>
            </a:r>
          </a:p>
          <a:p>
            <a:r>
              <a:rPr lang="en-CA" sz="3600" i="1" dirty="0">
                <a:solidFill>
                  <a:schemeClr val="bg1"/>
                </a:solidFill>
              </a:rPr>
              <a:t>When an </a:t>
            </a:r>
            <a:r>
              <a:rPr lang="en-CA" sz="3600" i="1" dirty="0">
                <a:solidFill>
                  <a:srgbClr val="FFFF00"/>
                </a:solidFill>
              </a:rPr>
              <a:t>inner situation </a:t>
            </a:r>
            <a:r>
              <a:rPr lang="en-CA" sz="3600" i="1" dirty="0">
                <a:solidFill>
                  <a:schemeClr val="bg1"/>
                </a:solidFill>
              </a:rPr>
              <a:t>is </a:t>
            </a:r>
            <a:r>
              <a:rPr lang="en-CA" sz="3600" i="1" dirty="0">
                <a:solidFill>
                  <a:srgbClr val="FFFF00"/>
                </a:solidFill>
              </a:rPr>
              <a:t>not made conscious</a:t>
            </a:r>
            <a:r>
              <a:rPr lang="en-CA" sz="3600" i="1" dirty="0">
                <a:solidFill>
                  <a:schemeClr val="bg1"/>
                </a:solidFill>
              </a:rPr>
              <a:t>, it </a:t>
            </a:r>
            <a:r>
              <a:rPr lang="en-CA" sz="3600" i="1" dirty="0">
                <a:solidFill>
                  <a:srgbClr val="FFFF00"/>
                </a:solidFill>
              </a:rPr>
              <a:t>appears</a:t>
            </a:r>
            <a:r>
              <a:rPr lang="en-CA" sz="3600" i="1" dirty="0">
                <a:solidFill>
                  <a:schemeClr val="bg1"/>
                </a:solidFill>
              </a:rPr>
              <a:t> outside </a:t>
            </a:r>
            <a:r>
              <a:rPr lang="en-CA" sz="3600" i="1" dirty="0">
                <a:solidFill>
                  <a:srgbClr val="FFFF00"/>
                </a:solidFill>
              </a:rPr>
              <a:t>as fate</a:t>
            </a:r>
            <a:r>
              <a:rPr lang="en-CA" sz="3600" i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br>
              <a:rPr lang="en-CA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16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67C8A-71A8-EA4B-B4A4-277381F5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93842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Fictional Storytelling uniquely tailored to me</a:t>
            </a:r>
            <a:r>
              <a:rPr lang="en-US" sz="4400" b="1" dirty="0">
                <a:solidFill>
                  <a:srgbClr val="FF0000"/>
                </a:solidFill>
              </a:rPr>
              <a:t>:</a:t>
            </a:r>
            <a:r>
              <a:rPr lang="en-US" sz="4400" b="1" dirty="0">
                <a:solidFill>
                  <a:srgbClr val="FFFF00"/>
                </a:solidFill>
              </a:rPr>
              <a:t> An algorithmically directed </a:t>
            </a:r>
            <a:r>
              <a:rPr lang="en-US" sz="4400" b="1" dirty="0">
                <a:solidFill>
                  <a:srgbClr val="FF0000"/>
                </a:solidFill>
              </a:rPr>
              <a:t>“</a:t>
            </a:r>
            <a:r>
              <a:rPr lang="en-US" sz="4400" b="1" dirty="0">
                <a:solidFill>
                  <a:schemeClr val="bg1"/>
                </a:solidFill>
              </a:rPr>
              <a:t>The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chemeClr val="bg1"/>
                </a:solidFill>
              </a:rPr>
              <a:t>Truman Show</a:t>
            </a:r>
            <a:r>
              <a:rPr lang="en-US" sz="4400" b="1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B22E09-DDD3-7944-A031-A5C472D45C9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458817" y="2472409"/>
            <a:ext cx="2266122" cy="3357981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D170749-6ADE-6E4F-941F-72A9E848C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939" y="2472409"/>
            <a:ext cx="2266122" cy="335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98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78BFA-9DF0-F44C-AE05-65DB99DD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6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if your algorithm wanted something</a:t>
            </a:r>
            <a:r>
              <a:rPr lang="en-US" dirty="0">
                <a:solidFill>
                  <a:srgbClr val="FF0000"/>
                </a:solidFill>
              </a:rPr>
              <a:t>…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A2D500-60B5-5F49-9FBE-BECC345A62D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098" y="1016000"/>
            <a:ext cx="4453803" cy="4838700"/>
          </a:xfrm>
        </p:spPr>
      </p:pic>
    </p:spTree>
    <p:extLst>
      <p:ext uri="{BB962C8B-B14F-4D97-AF65-F5344CB8AC3E}">
        <p14:creationId xmlns:p14="http://schemas.microsoft.com/office/powerpoint/2010/main" val="3292569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EA16-74B4-5E4C-8BA5-1DD130CD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Not so very different from</a:t>
            </a:r>
            <a:r>
              <a:rPr lang="en-US" b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72D2F3-046F-E641-B6FA-D839B454A94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348" y="1016000"/>
            <a:ext cx="5689303" cy="4867275"/>
          </a:xfrm>
        </p:spPr>
      </p:pic>
    </p:spTree>
    <p:extLst>
      <p:ext uri="{BB962C8B-B14F-4D97-AF65-F5344CB8AC3E}">
        <p14:creationId xmlns:p14="http://schemas.microsoft.com/office/powerpoint/2010/main" val="2512597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E500F-AB60-A940-9DE4-75E874239F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384313"/>
            <a:ext cx="8229600" cy="5512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FFFF00"/>
                </a:solidFill>
              </a:rPr>
              <a:t>Note </a:t>
            </a:r>
            <a:r>
              <a:rPr lang="en-US" sz="4000" dirty="0">
                <a:solidFill>
                  <a:srgbClr val="FF0000"/>
                </a:solidFill>
              </a:rPr>
              <a:t>“</a:t>
            </a:r>
            <a:r>
              <a:rPr lang="en-US" sz="4000" dirty="0">
                <a:solidFill>
                  <a:schemeClr val="bg1"/>
                </a:solidFill>
              </a:rPr>
              <a:t>paradox</a:t>
            </a:r>
            <a:r>
              <a:rPr lang="en-US" sz="4000" dirty="0">
                <a:solidFill>
                  <a:srgbClr val="FF0000"/>
                </a:solidFill>
              </a:rPr>
              <a:t>”</a:t>
            </a:r>
            <a:r>
              <a:rPr lang="en-US" sz="4000" dirty="0">
                <a:solidFill>
                  <a:srgbClr val="FFFF00"/>
                </a:solidFill>
              </a:rPr>
              <a:t> of algorithmically filtered big data influencing each of us demonstrates our individuality and complexity rather than disproving it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30F944-E9EC-C943-83DE-D3369CAD14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735" y="2650435"/>
            <a:ext cx="3336530" cy="324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18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739" y="0"/>
            <a:ext cx="8956261" cy="1016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+mn-lt"/>
              </a:rPr>
              <a:t> 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Antecedents</a:t>
            </a:r>
          </a:p>
        </p:txBody>
      </p:sp>
      <p:pic>
        <p:nvPicPr>
          <p:cNvPr id="4" name="Content Placeholder 3" descr="Screen Shot 2014-08-09 at 12.49.27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16"/>
          <a:stretch/>
        </p:blipFill>
        <p:spPr>
          <a:xfrm>
            <a:off x="949918" y="1016001"/>
            <a:ext cx="7135583" cy="4581360"/>
          </a:xfrm>
        </p:spPr>
      </p:pic>
      <p:sp>
        <p:nvSpPr>
          <p:cNvPr id="3" name="Rectangle 2"/>
          <p:cNvSpPr/>
          <p:nvPr/>
        </p:nvSpPr>
        <p:spPr>
          <a:xfrm>
            <a:off x="949918" y="5620949"/>
            <a:ext cx="6858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http://techcrunch.com/2014/08/06/kim-kardashian-hollywood-and-the-viral-oops/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64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810"/>
            <a:ext cx="8229600" cy="1016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+mn-lt"/>
              </a:rPr>
              <a:t>Previous very poor judgment </a:t>
            </a:r>
            <a:br>
              <a:rPr lang="en-US" b="1" dirty="0">
                <a:solidFill>
                  <a:srgbClr val="FFFFFF"/>
                </a:solidFill>
                <a:latin typeface="+mn-lt"/>
              </a:rPr>
            </a:br>
            <a:r>
              <a:rPr lang="en-US" b="1" dirty="0">
                <a:solidFill>
                  <a:srgbClr val="FFFFFF"/>
                </a:solidFill>
                <a:latin typeface="+mn-lt"/>
              </a:rPr>
              <a:t>…care of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Facebook</a:t>
            </a:r>
          </a:p>
        </p:txBody>
      </p:sp>
      <p:pic>
        <p:nvPicPr>
          <p:cNvPr id="6" name="Content Placeholder 5" descr="Screen Shot 2014-08-09 at 3.57.19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1" b="-838"/>
          <a:stretch/>
        </p:blipFill>
        <p:spPr>
          <a:xfrm>
            <a:off x="457200" y="1917316"/>
            <a:ext cx="8229600" cy="3423478"/>
          </a:xfrm>
        </p:spPr>
      </p:pic>
      <p:sp>
        <p:nvSpPr>
          <p:cNvPr id="3" name="Rectangle 2"/>
          <p:cNvSpPr/>
          <p:nvPr/>
        </p:nvSpPr>
        <p:spPr>
          <a:xfrm>
            <a:off x="457200" y="5321634"/>
            <a:ext cx="8686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http://pando.com/2014/06/28/facebooks-science-experiment-on-users-shows-the-company-is-more-even-powerful-and-unethical-than-we-thought/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814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8-09 at 3.50.42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0" b="-560"/>
          <a:stretch/>
        </p:blipFill>
        <p:spPr>
          <a:xfrm>
            <a:off x="220663" y="883710"/>
            <a:ext cx="8691562" cy="3942523"/>
          </a:xfrm>
        </p:spPr>
      </p:pic>
      <p:sp>
        <p:nvSpPr>
          <p:cNvPr id="2" name="Rectangle 1"/>
          <p:cNvSpPr/>
          <p:nvPr/>
        </p:nvSpPr>
        <p:spPr>
          <a:xfrm>
            <a:off x="220663" y="4826233"/>
            <a:ext cx="7016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http://www.pnas.org/content/111/24/8788.full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02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+mn-lt"/>
              </a:rPr>
              <a:t>And other stuff too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…</a:t>
            </a:r>
          </a:p>
        </p:txBody>
      </p:sp>
      <p:pic>
        <p:nvPicPr>
          <p:cNvPr id="4" name="Content Placeholder 3" descr="Screen Shot 2014-08-09 at 3.56.10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0" r="-191"/>
          <a:stretch/>
        </p:blipFill>
        <p:spPr>
          <a:xfrm>
            <a:off x="1836983" y="996432"/>
            <a:ext cx="5470034" cy="4659658"/>
          </a:xfrm>
        </p:spPr>
      </p:pic>
      <p:sp>
        <p:nvSpPr>
          <p:cNvPr id="3" name="Rectangle 2"/>
          <p:cNvSpPr/>
          <p:nvPr/>
        </p:nvSpPr>
        <p:spPr>
          <a:xfrm>
            <a:off x="1779819" y="5636521"/>
            <a:ext cx="625846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http://thenextweb.com/dd/2014/06/29/legal-loophole-advergames/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70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84594"/>
            <a:ext cx="8229600" cy="42415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FF00"/>
                </a:solidFill>
              </a:rPr>
              <a:t>Virtual Reality</a:t>
            </a:r>
            <a:r>
              <a:rPr lang="en-US" sz="9600" b="1" dirty="0"/>
              <a:t> </a:t>
            </a:r>
            <a:r>
              <a:rPr lang="en-US" sz="9600" b="1" dirty="0">
                <a:solidFill>
                  <a:srgbClr val="FF0000"/>
                </a:solidFill>
              </a:rPr>
              <a:t>4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  <a:p>
            <a:pPr marL="0" indent="0" algn="ctr">
              <a:buNone/>
            </a:pPr>
            <a:r>
              <a:rPr lang="en-US" sz="9600" b="1" dirty="0" err="1">
                <a:solidFill>
                  <a:schemeClr val="accent5"/>
                </a:solidFill>
              </a:rPr>
              <a:t>ME</a:t>
            </a:r>
            <a:r>
              <a:rPr lang="en-US" sz="9600" b="1" dirty="0" err="1">
                <a:solidFill>
                  <a:schemeClr val="bg1"/>
                </a:solidFill>
              </a:rPr>
              <a:t>dia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08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06"/>
            <a:ext cx="8229600" cy="1016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All of which ended up here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…</a:t>
            </a:r>
          </a:p>
        </p:txBody>
      </p:sp>
      <p:pic>
        <p:nvPicPr>
          <p:cNvPr id="4" name="Content Placeholder 3" descr="Screen Shot 2014-08-09 at 3.51.41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8" r="-587"/>
          <a:stretch/>
        </p:blipFill>
        <p:spPr>
          <a:xfrm>
            <a:off x="659857" y="1066506"/>
            <a:ext cx="7700200" cy="4407565"/>
          </a:xfrm>
        </p:spPr>
      </p:pic>
      <p:sp>
        <p:nvSpPr>
          <p:cNvPr id="3" name="Rectangle 2"/>
          <p:cNvSpPr/>
          <p:nvPr/>
        </p:nvSpPr>
        <p:spPr>
          <a:xfrm>
            <a:off x="363945" y="5474071"/>
            <a:ext cx="8686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http://www.theglobeandmail.com/report-on-business/international-business/us-business/facebook-in-hot-water-for-social-study/article19434632/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63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32"/>
            <a:ext cx="8229600" cy="1016000"/>
          </a:xfrm>
        </p:spPr>
        <p:txBody>
          <a:bodyPr/>
          <a:lstStyle/>
          <a:p>
            <a:r>
              <a:rPr lang="en-US" dirty="0"/>
              <a:t>       </a:t>
            </a:r>
            <a:r>
              <a:rPr lang="en-US" b="1" dirty="0">
                <a:solidFill>
                  <a:srgbClr val="FFFFFF"/>
                </a:solidFill>
                <a:latin typeface="+mn-lt"/>
              </a:rPr>
              <a:t>And here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…</a:t>
            </a:r>
          </a:p>
        </p:txBody>
      </p:sp>
      <p:pic>
        <p:nvPicPr>
          <p:cNvPr id="4" name="Content Placeholder 3" descr="Screen Shot 2014-08-09 at 1.25.04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"/>
          <a:stretch/>
        </p:blipFill>
        <p:spPr>
          <a:xfrm>
            <a:off x="1308099" y="1022350"/>
            <a:ext cx="6422611" cy="4542627"/>
          </a:xfrm>
        </p:spPr>
      </p:pic>
      <p:sp>
        <p:nvSpPr>
          <p:cNvPr id="3" name="Rectangle 2"/>
          <p:cNvSpPr/>
          <p:nvPr/>
        </p:nvSpPr>
        <p:spPr>
          <a:xfrm>
            <a:off x="457200" y="5597590"/>
            <a:ext cx="8686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http://www.irishtimes.com/business/sectors/technology/more-than-20-000-join-privacy-action-against-facebook-1.1889192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36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/>
          <a:lstStyle/>
          <a:p>
            <a:r>
              <a:rPr lang="en-US" dirty="0"/>
              <a:t>        </a:t>
            </a:r>
            <a:r>
              <a:rPr lang="en-US" b="1" i="1" dirty="0">
                <a:solidFill>
                  <a:srgbClr val="FFFFFF"/>
                </a:solidFill>
                <a:latin typeface="+mn-lt"/>
              </a:rPr>
              <a:t>Here too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…</a:t>
            </a:r>
          </a:p>
        </p:txBody>
      </p:sp>
      <p:pic>
        <p:nvPicPr>
          <p:cNvPr id="6" name="Content Placeholder 5" descr="Screen Shot 2014-08-09 at 3.03.41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" t="130" r="-425" b="-130"/>
          <a:stretch/>
        </p:blipFill>
        <p:spPr>
          <a:xfrm>
            <a:off x="1417913" y="1016001"/>
            <a:ext cx="6476695" cy="4707041"/>
          </a:xfrm>
        </p:spPr>
      </p:pic>
      <p:sp>
        <p:nvSpPr>
          <p:cNvPr id="3" name="Rectangle 2"/>
          <p:cNvSpPr/>
          <p:nvPr/>
        </p:nvSpPr>
        <p:spPr>
          <a:xfrm>
            <a:off x="1417913" y="5723042"/>
            <a:ext cx="669000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http://europa.eu/rapid/press-release_IP-14-847_en.htm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44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</a:rPr>
              <a:t>Cliffhanger</a:t>
            </a:r>
            <a:r>
              <a:rPr lang="mr-IN" sz="4400" b="1">
                <a:solidFill>
                  <a:srgbClr val="FF0000"/>
                </a:solidFill>
              </a:rPr>
              <a:t>…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batman53a.jpg"/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016000"/>
            <a:ext cx="8229600" cy="4873625"/>
          </a:xfrm>
        </p:spPr>
      </p:pic>
    </p:spTree>
    <p:extLst>
      <p:ext uri="{BB962C8B-B14F-4D97-AF65-F5344CB8AC3E}">
        <p14:creationId xmlns:p14="http://schemas.microsoft.com/office/powerpoint/2010/main" val="4132472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8D15-ED8E-9846-B222-BAB5053DB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234" y="0"/>
            <a:ext cx="7382566" cy="1016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Remember</a:t>
            </a:r>
            <a:r>
              <a:rPr lang="en-US" b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C982AC9-76EA-834F-A174-87E7C5255F7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234" y="1016000"/>
            <a:ext cx="6535531" cy="4867275"/>
          </a:xfrm>
        </p:spPr>
      </p:pic>
    </p:spTree>
    <p:extLst>
      <p:ext uri="{BB962C8B-B14F-4D97-AF65-F5344CB8AC3E}">
        <p14:creationId xmlns:p14="http://schemas.microsoft.com/office/powerpoint/2010/main" val="84543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4B7C4-A799-DD45-8316-5B81D3DD8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r>
              <a:rPr lang="en-US" b="1" dirty="0">
                <a:solidFill>
                  <a:schemeClr val="bg1"/>
                </a:solidFill>
              </a:rPr>
              <a:t> Algorithmic Filtering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46FDF41-875E-054E-BDA5-8BE14EAF978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320608" y="1285557"/>
            <a:ext cx="4429760" cy="4429760"/>
          </a:xfrm>
        </p:spPr>
      </p:pic>
    </p:spTree>
    <p:extLst>
      <p:ext uri="{BB962C8B-B14F-4D97-AF65-F5344CB8AC3E}">
        <p14:creationId xmlns:p14="http://schemas.microsoft.com/office/powerpoint/2010/main" val="1169462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75344A-A622-C74E-B673-9B2FCEE8BFB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620328" y="127159"/>
            <a:ext cx="3830320" cy="5745480"/>
          </a:xfrm>
        </p:spPr>
      </p:pic>
    </p:spTree>
    <p:extLst>
      <p:ext uri="{BB962C8B-B14F-4D97-AF65-F5344CB8AC3E}">
        <p14:creationId xmlns:p14="http://schemas.microsoft.com/office/powerpoint/2010/main" val="706009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2B5AF2-A315-9848-8A69-67DA99C4312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491" y="382588"/>
            <a:ext cx="5661017" cy="5453062"/>
          </a:xfrm>
        </p:spPr>
      </p:pic>
    </p:spTree>
    <p:extLst>
      <p:ext uri="{BB962C8B-B14F-4D97-AF65-F5344CB8AC3E}">
        <p14:creationId xmlns:p14="http://schemas.microsoft.com/office/powerpoint/2010/main" val="2949400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BD299F-12E1-4440-B931-C8FD5916AB3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047" y="382588"/>
            <a:ext cx="5545906" cy="5453062"/>
          </a:xfrm>
        </p:spPr>
      </p:pic>
    </p:spTree>
    <p:extLst>
      <p:ext uri="{BB962C8B-B14F-4D97-AF65-F5344CB8AC3E}">
        <p14:creationId xmlns:p14="http://schemas.microsoft.com/office/powerpoint/2010/main" val="84605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1E2BBE-D00A-424A-A63A-B7F3793CFF3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282" y="382588"/>
            <a:ext cx="6759436" cy="5453062"/>
          </a:xfrm>
        </p:spPr>
      </p:pic>
    </p:spTree>
    <p:extLst>
      <p:ext uri="{BB962C8B-B14F-4D97-AF65-F5344CB8AC3E}">
        <p14:creationId xmlns:p14="http://schemas.microsoft.com/office/powerpoint/2010/main" val="3422316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 Shot 2017-03-20 at 4.16.34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46" r="-2546"/>
          <a:stretch/>
        </p:blipFill>
        <p:spPr>
          <a:xfrm>
            <a:off x="2540000" y="254000"/>
            <a:ext cx="4064000" cy="5630863"/>
          </a:xfrm>
        </p:spPr>
      </p:pic>
    </p:spTree>
    <p:extLst>
      <p:ext uri="{BB962C8B-B14F-4D97-AF65-F5344CB8AC3E}">
        <p14:creationId xmlns:p14="http://schemas.microsoft.com/office/powerpoint/2010/main" val="293032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9F41D39-CB28-5540-A6DE-5BFF5226B97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724" y="300038"/>
            <a:ext cx="7210552" cy="5551487"/>
          </a:xfrm>
        </p:spPr>
      </p:pic>
    </p:spTree>
    <p:extLst>
      <p:ext uri="{BB962C8B-B14F-4D97-AF65-F5344CB8AC3E}">
        <p14:creationId xmlns:p14="http://schemas.microsoft.com/office/powerpoint/2010/main" val="1269911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6A1BD7-8C52-AB4C-9C86-3B3720294D3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60" y="300038"/>
            <a:ext cx="5548279" cy="5535612"/>
          </a:xfrm>
        </p:spPr>
      </p:pic>
    </p:spTree>
    <p:extLst>
      <p:ext uri="{BB962C8B-B14F-4D97-AF65-F5344CB8AC3E}">
        <p14:creationId xmlns:p14="http://schemas.microsoft.com/office/powerpoint/2010/main" val="267990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E8BEE8-9FCD-C749-B267-F57E3CEFB13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793" y="300038"/>
            <a:ext cx="6326413" cy="5535612"/>
          </a:xfrm>
        </p:spPr>
      </p:pic>
    </p:spTree>
    <p:extLst>
      <p:ext uri="{BB962C8B-B14F-4D97-AF65-F5344CB8AC3E}">
        <p14:creationId xmlns:p14="http://schemas.microsoft.com/office/powerpoint/2010/main" val="1367281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169753-1B01-0C46-ABDC-273967B8C7E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04" y="266700"/>
            <a:ext cx="8034991" cy="5575300"/>
          </a:xfrm>
        </p:spPr>
      </p:pic>
    </p:spTree>
    <p:extLst>
      <p:ext uri="{BB962C8B-B14F-4D97-AF65-F5344CB8AC3E}">
        <p14:creationId xmlns:p14="http://schemas.microsoft.com/office/powerpoint/2010/main" val="711901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E0D045-74E8-684B-AB49-51B25B1F05B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58" y="382588"/>
            <a:ext cx="6356884" cy="5453062"/>
          </a:xfrm>
        </p:spPr>
      </p:pic>
    </p:spTree>
    <p:extLst>
      <p:ext uri="{BB962C8B-B14F-4D97-AF65-F5344CB8AC3E}">
        <p14:creationId xmlns:p14="http://schemas.microsoft.com/office/powerpoint/2010/main" val="997601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C796D-2E34-0741-9E1F-49A360A5A6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88" y="2296160"/>
            <a:ext cx="8229600" cy="3556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FF00"/>
                </a:solidFill>
              </a:rPr>
              <a:t>2</a:t>
            </a:r>
            <a:r>
              <a:rPr lang="en-US" sz="9600" b="1" dirty="0">
                <a:solidFill>
                  <a:srgbClr val="FF0000"/>
                </a:solidFill>
              </a:rPr>
              <a:t>.</a:t>
            </a:r>
            <a:r>
              <a:rPr lang="en-US" sz="9600" b="1" dirty="0">
                <a:solidFill>
                  <a:schemeClr val="bg1"/>
                </a:solidFill>
              </a:rPr>
              <a:t> Cause</a:t>
            </a:r>
            <a:r>
              <a:rPr lang="en-US" sz="9600" b="1" dirty="0">
                <a:solidFill>
                  <a:srgbClr val="FF0000"/>
                </a:solidFill>
              </a:rPr>
              <a:t>?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0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1103-EF0D-C14F-9A47-BB0FF1A02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7940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Start with </a:t>
            </a:r>
            <a:r>
              <a:rPr lang="en-US" sz="6000" b="1" dirty="0">
                <a:solidFill>
                  <a:srgbClr val="FF0000"/>
                </a:solidFill>
              </a:rPr>
              <a:t>:</a:t>
            </a:r>
            <a:r>
              <a:rPr lang="en-US" sz="6000" b="1" dirty="0">
                <a:solidFill>
                  <a:srgbClr val="FFFF00"/>
                </a:solidFill>
              </a:rPr>
              <a:t>What works </a:t>
            </a:r>
            <a:br>
              <a:rPr lang="en-US" sz="6000" b="1" dirty="0"/>
            </a:br>
            <a:r>
              <a:rPr lang="en-US" sz="6000" b="1" dirty="0">
                <a:solidFill>
                  <a:srgbClr val="FF0000"/>
                </a:solidFill>
              </a:rPr>
              <a:t>(</a:t>
            </a:r>
            <a:r>
              <a:rPr lang="en-US" sz="6000" b="1" dirty="0">
                <a:solidFill>
                  <a:srgbClr val="0070C0"/>
                </a:solidFill>
              </a:rPr>
              <a:t>&amp;</a:t>
            </a:r>
            <a:r>
              <a:rPr lang="en-US" sz="6000" b="1" dirty="0"/>
              <a:t> </a:t>
            </a:r>
            <a:r>
              <a:rPr lang="en-US" sz="6000" b="1" dirty="0">
                <a:solidFill>
                  <a:srgbClr val="FFFF00"/>
                </a:solidFill>
              </a:rPr>
              <a:t>what doesn’t work</a:t>
            </a:r>
            <a:r>
              <a:rPr lang="en-US" sz="6000" b="1" dirty="0">
                <a:solidFill>
                  <a:srgbClr val="FF0000"/>
                </a:solidFill>
              </a:rPr>
              <a:t>) </a:t>
            </a:r>
            <a:br>
              <a:rPr lang="en-US" sz="6000" b="1" dirty="0"/>
            </a:br>
            <a:r>
              <a:rPr lang="en-US" sz="6000" b="1" dirty="0">
                <a:solidFill>
                  <a:srgbClr val="00B050"/>
                </a:solidFill>
              </a:rPr>
              <a:t>on the internet</a:t>
            </a:r>
            <a:r>
              <a:rPr lang="en-US" sz="6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4DB764-042A-5D4C-8C06-AE8F51B8E47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2882900"/>
            <a:ext cx="3048000" cy="3175000"/>
          </a:xfrm>
        </p:spPr>
      </p:pic>
    </p:spTree>
    <p:extLst>
      <p:ext uri="{BB962C8B-B14F-4D97-AF65-F5344CB8AC3E}">
        <p14:creationId xmlns:p14="http://schemas.microsoft.com/office/powerpoint/2010/main" val="1254087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847CA-EAEB-B74B-BE0D-67885EFA9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9568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Contrary to what we may believe</a:t>
            </a:r>
            <a:r>
              <a:rPr lang="en-US" sz="4400" dirty="0">
                <a:solidFill>
                  <a:srgbClr val="92D050"/>
                </a:solidFill>
              </a:rPr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4E8A6-BCBB-CC4C-8503-33F7C979B1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995681"/>
            <a:ext cx="8229600" cy="48767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</a:rPr>
              <a:t>DIRECT PERSONAL CONFRONTATION </a:t>
            </a:r>
            <a:r>
              <a:rPr lang="en-US" sz="4800" dirty="0">
                <a:solidFill>
                  <a:srgbClr val="92D050"/>
                </a:solidFill>
              </a:rPr>
              <a:t>(</a:t>
            </a:r>
            <a:r>
              <a:rPr lang="en-US" sz="4800" dirty="0">
                <a:solidFill>
                  <a:schemeClr val="bg1"/>
                </a:solidFill>
              </a:rPr>
              <a:t>as opposed to watching others confront each other</a:t>
            </a:r>
            <a:r>
              <a:rPr lang="en-US" sz="4800" dirty="0">
                <a:solidFill>
                  <a:srgbClr val="92D050"/>
                </a:solidFill>
              </a:rPr>
              <a:t>)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b="1" dirty="0">
                <a:solidFill>
                  <a:srgbClr val="FFFF00"/>
                </a:solidFill>
              </a:rPr>
              <a:t>doesn’t seem to work</a:t>
            </a:r>
            <a:r>
              <a:rPr lang="en-US" sz="4800" dirty="0">
                <a:solidFill>
                  <a:srgbClr val="92D050"/>
                </a:solidFill>
              </a:rPr>
              <a:t>!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00B0F0"/>
                </a:solidFill>
              </a:rPr>
              <a:t>If you don’t believe it G</a:t>
            </a:r>
            <a:r>
              <a:rPr lang="en-US" sz="4800" dirty="0">
                <a:solidFill>
                  <a:srgbClr val="FF0000"/>
                </a:solidFill>
              </a:rPr>
              <a:t>o</a:t>
            </a:r>
            <a:r>
              <a:rPr lang="en-US" sz="4800" dirty="0">
                <a:solidFill>
                  <a:srgbClr val="FFC000"/>
                </a:solidFill>
              </a:rPr>
              <a:t>o</a:t>
            </a:r>
            <a:r>
              <a:rPr lang="en-US" sz="4800" dirty="0">
                <a:solidFill>
                  <a:srgbClr val="00B0F0"/>
                </a:solidFill>
              </a:rPr>
              <a:t>g</a:t>
            </a:r>
            <a:r>
              <a:rPr lang="en-US" sz="4800" dirty="0">
                <a:solidFill>
                  <a:srgbClr val="92D050"/>
                </a:solidFill>
              </a:rPr>
              <a:t>l</a:t>
            </a:r>
            <a:r>
              <a:rPr lang="en-US" sz="4800" dirty="0">
                <a:solidFill>
                  <a:srgbClr val="FF0000"/>
                </a:solidFill>
              </a:rPr>
              <a:t>e</a:t>
            </a:r>
            <a:r>
              <a:rPr lang="en-US" sz="4800" dirty="0">
                <a:solidFill>
                  <a:srgbClr val="00B0F0"/>
                </a:solidFill>
              </a:rPr>
              <a:t> the word and it’s derivatives looking for websites and see what you find</a:t>
            </a:r>
            <a:r>
              <a:rPr lang="en-US" sz="4800" dirty="0">
                <a:solidFill>
                  <a:srgbClr val="92D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2697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B52A-CCF1-9F4D-A8B8-93089ECA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Theory please</a:t>
            </a:r>
            <a:r>
              <a:rPr lang="en-US" sz="4800" b="1" dirty="0">
                <a:solidFill>
                  <a:srgbClr val="00B0F0"/>
                </a:solidFill>
              </a:rPr>
              <a:t>?</a:t>
            </a:r>
            <a:r>
              <a:rPr lang="en-US" sz="4800" b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402908-C0A7-E54B-B6DA-D379E10DAD8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524000" y="1682750"/>
            <a:ext cx="6096000" cy="3543300"/>
          </a:xfrm>
        </p:spPr>
      </p:pic>
    </p:spTree>
    <p:extLst>
      <p:ext uri="{BB962C8B-B14F-4D97-AF65-F5344CB8AC3E}">
        <p14:creationId xmlns:p14="http://schemas.microsoft.com/office/powerpoint/2010/main" val="2685382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47EE7-27F3-C148-B8DB-3187F28376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396240"/>
            <a:ext cx="8229600" cy="53298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92D050"/>
                </a:solidFill>
              </a:rPr>
              <a:t>Could it be that we want from the internet what we pretty well want from everything in life </a:t>
            </a:r>
            <a:r>
              <a:rPr lang="en-US" sz="4400" dirty="0">
                <a:solidFill>
                  <a:srgbClr val="FF0000"/>
                </a:solidFill>
              </a:rPr>
              <a:t>–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B0F0"/>
                </a:solidFill>
              </a:rPr>
              <a:t>Personal Reinforcement</a:t>
            </a:r>
            <a:r>
              <a:rPr lang="en-US" sz="4400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18B81-FA6E-1B41-9848-0DA25305F8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385" y="3239157"/>
            <a:ext cx="2550205" cy="248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82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D189F5-0F45-BA46-B27E-C385C87EFCD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328" y="641971"/>
            <a:ext cx="6455344" cy="4999383"/>
          </a:xfrm>
        </p:spPr>
      </p:pic>
    </p:spTree>
    <p:extLst>
      <p:ext uri="{BB962C8B-B14F-4D97-AF65-F5344CB8AC3E}">
        <p14:creationId xmlns:p14="http://schemas.microsoft.com/office/powerpoint/2010/main" val="4175604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901EE-895C-C14E-A4C7-250BA3696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Theory of </a:t>
            </a:r>
            <a:r>
              <a:rPr lang="en-US" b="1" dirty="0">
                <a:solidFill>
                  <a:schemeClr val="bg1"/>
                </a:solidFill>
              </a:rPr>
              <a:t>Cognitive Dissonance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A02049-10F1-194C-A1B5-ACF8FCCECE2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467" y="1016000"/>
            <a:ext cx="5107066" cy="4835525"/>
          </a:xfrm>
        </p:spPr>
      </p:pic>
    </p:spTree>
    <p:extLst>
      <p:ext uri="{BB962C8B-B14F-4D97-AF65-F5344CB8AC3E}">
        <p14:creationId xmlns:p14="http://schemas.microsoft.com/office/powerpoint/2010/main" val="3117245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C796D-2E34-0741-9E1F-49A360A5A6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1527717"/>
            <a:ext cx="9144000" cy="43244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FF00"/>
                </a:solidFill>
              </a:rPr>
              <a:t>3</a:t>
            </a:r>
            <a:r>
              <a:rPr lang="en-US" sz="9600" b="1" dirty="0">
                <a:solidFill>
                  <a:srgbClr val="FF0000"/>
                </a:solidFill>
              </a:rPr>
              <a:t>.</a:t>
            </a:r>
            <a:r>
              <a:rPr lang="en-US" sz="9600" b="1" dirty="0">
                <a:solidFill>
                  <a:schemeClr val="bg1"/>
                </a:solidFill>
              </a:rPr>
              <a:t> Consequence of algorithms</a:t>
            </a:r>
            <a:r>
              <a:rPr lang="en-US" sz="9600" b="1" dirty="0">
                <a:solidFill>
                  <a:srgbClr val="FF0000"/>
                </a:solidFill>
              </a:rPr>
              <a:t>?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117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407A2-6783-A343-BAB9-A30D6FF38D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412595"/>
            <a:ext cx="8229600" cy="54083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Times" pitchFamily="2" charset="0"/>
              </a:rPr>
              <a:t>Are algorithms in fact an editorial choice</a:t>
            </a:r>
            <a:r>
              <a:rPr lang="en-US" sz="4800" b="1" dirty="0">
                <a:solidFill>
                  <a:srgbClr val="FF0000"/>
                </a:solidFill>
                <a:latin typeface="Times" pitchFamily="2" charset="0"/>
              </a:rPr>
              <a:t>?</a:t>
            </a:r>
            <a:r>
              <a:rPr lang="en-US" sz="4800" b="1" dirty="0">
                <a:solidFill>
                  <a:schemeClr val="bg1"/>
                </a:solidFill>
                <a:latin typeface="Times" pitchFamily="2" charset="0"/>
              </a:rPr>
              <a:t> </a:t>
            </a:r>
          </a:p>
          <a:p>
            <a:pPr marL="0" indent="0" algn="ctr">
              <a:buNone/>
            </a:pPr>
            <a:r>
              <a:rPr lang="en-US" sz="4800" i="1" dirty="0">
                <a:solidFill>
                  <a:srgbClr val="FFFF00"/>
                </a:solidFill>
                <a:latin typeface="Times" pitchFamily="2" charset="0"/>
              </a:rPr>
              <a:t>How can they not be</a:t>
            </a:r>
            <a:r>
              <a:rPr lang="en-US" sz="4800" i="1" dirty="0">
                <a:solidFill>
                  <a:srgbClr val="FF0000"/>
                </a:solidFill>
                <a:latin typeface="Times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F73B94-DE8C-764E-A907-06728EF50C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62" y="2743200"/>
            <a:ext cx="2068810" cy="3155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AB73C6-A1FF-F04F-9DA4-13AB6C75E2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347" y="2743200"/>
            <a:ext cx="2073568" cy="315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00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0953E-B505-3245-A437-A0AAF0DFF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The </a:t>
            </a:r>
            <a:r>
              <a:rPr lang="en-US" sz="4800" b="1" dirty="0">
                <a:solidFill>
                  <a:srgbClr val="FF0000"/>
                </a:solidFill>
              </a:rPr>
              <a:t>Devils’ </a:t>
            </a:r>
            <a:r>
              <a:rPr lang="en-US" sz="4800" b="1" dirty="0">
                <a:solidFill>
                  <a:srgbClr val="FFFF00"/>
                </a:solidFill>
              </a:rPr>
              <a:t>Choice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48A903-A337-7C4B-86EA-94AF1AC1F03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829" y="1016000"/>
            <a:ext cx="5618341" cy="485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289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3B28-9F4B-224E-8FF6-58D7776D7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For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00B0F0"/>
                </a:solidFill>
              </a:rPr>
              <a:t>G</a:t>
            </a:r>
            <a:r>
              <a:rPr lang="en-US" sz="4800" dirty="0">
                <a:solidFill>
                  <a:srgbClr val="FF0000"/>
                </a:solidFill>
              </a:rPr>
              <a:t>o</a:t>
            </a:r>
            <a:r>
              <a:rPr lang="en-US" sz="4800" dirty="0">
                <a:solidFill>
                  <a:srgbClr val="FFC000"/>
                </a:solidFill>
              </a:rPr>
              <a:t>o</a:t>
            </a:r>
            <a:r>
              <a:rPr lang="en-US" sz="4800" dirty="0">
                <a:solidFill>
                  <a:srgbClr val="00B0F0"/>
                </a:solidFill>
              </a:rPr>
              <a:t>g</a:t>
            </a:r>
            <a:r>
              <a:rPr lang="en-US" sz="4800" dirty="0">
                <a:solidFill>
                  <a:srgbClr val="00B050"/>
                </a:solidFill>
              </a:rPr>
              <a:t>l</a:t>
            </a:r>
            <a:r>
              <a:rPr lang="en-US" sz="4800" dirty="0">
                <a:solidFill>
                  <a:srgbClr val="FF0000"/>
                </a:solidFill>
              </a:rPr>
              <a:t>e</a:t>
            </a:r>
            <a:r>
              <a:rPr lang="en-US" sz="4800" dirty="0">
                <a:solidFill>
                  <a:srgbClr val="FFFF00"/>
                </a:solidFill>
              </a:rPr>
              <a:t>,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00B0F0"/>
                </a:solidFill>
              </a:rPr>
              <a:t>Twitter</a:t>
            </a:r>
            <a:r>
              <a:rPr lang="en-US" sz="4800" dirty="0">
                <a:solidFill>
                  <a:srgbClr val="FFFF00"/>
                </a:solidFill>
              </a:rPr>
              <a:t>,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FFFF00"/>
                </a:solidFill>
              </a:rPr>
              <a:t>&amp;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00B0F0"/>
                </a:solidFill>
              </a:rPr>
              <a:t>Facebook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CF57F-B855-7A4A-809E-34E217F5BEBF}"/>
              </a:ext>
            </a:extLst>
          </p:cNvPr>
          <p:cNvSpPr/>
          <p:nvPr/>
        </p:nvSpPr>
        <p:spPr>
          <a:xfrm>
            <a:off x="1006412" y="1896818"/>
            <a:ext cx="705815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S. 230 DMCA v. </a:t>
            </a:r>
          </a:p>
          <a:p>
            <a:pPr algn="ctr"/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1st  </a:t>
            </a:r>
          </a:p>
          <a:p>
            <a:pPr algn="ctr"/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Amendment</a:t>
            </a:r>
          </a:p>
        </p:txBody>
      </p:sp>
    </p:spTree>
    <p:extLst>
      <p:ext uri="{BB962C8B-B14F-4D97-AF65-F5344CB8AC3E}">
        <p14:creationId xmlns:p14="http://schemas.microsoft.com/office/powerpoint/2010/main" val="27360712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3B28-9F4B-224E-8FF6-58D7776D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17288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S</a:t>
            </a:r>
            <a:r>
              <a:rPr lang="en-US" sz="4800" b="1" dirty="0">
                <a:solidFill>
                  <a:srgbClr val="C00000"/>
                </a:solidFill>
              </a:rPr>
              <a:t>.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chemeClr val="bg1"/>
                </a:solidFill>
              </a:rPr>
              <a:t>230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rgbClr val="92D050"/>
                </a:solidFill>
              </a:rPr>
              <a:t>Digital Millennium </a:t>
            </a:r>
            <a:br>
              <a:rPr lang="en-US" sz="4800" b="1" dirty="0">
                <a:solidFill>
                  <a:srgbClr val="92D050"/>
                </a:solidFill>
              </a:rPr>
            </a:br>
            <a:r>
              <a:rPr lang="en-US" sz="4800" b="1" dirty="0">
                <a:solidFill>
                  <a:srgbClr val="92D050"/>
                </a:solidFill>
              </a:rPr>
              <a:t>Copyright Act </a:t>
            </a:r>
            <a:r>
              <a:rPr lang="en-US" sz="4800" b="1" dirty="0">
                <a:solidFill>
                  <a:schemeClr val="bg1"/>
                </a:solidFill>
              </a:rPr>
              <a:t>(</a:t>
            </a:r>
            <a:r>
              <a:rPr lang="en-US" sz="4800" b="1" dirty="0">
                <a:solidFill>
                  <a:srgbClr val="FF0000"/>
                </a:solidFill>
              </a:rPr>
              <a:t>U</a:t>
            </a:r>
            <a:r>
              <a:rPr lang="en-US" sz="4800" b="1" dirty="0">
                <a:solidFill>
                  <a:schemeClr val="bg1"/>
                </a:solidFill>
              </a:rPr>
              <a:t>.</a:t>
            </a:r>
            <a:r>
              <a:rPr lang="en-US" sz="4800" b="1" dirty="0">
                <a:solidFill>
                  <a:srgbClr val="00B0F0"/>
                </a:solidFill>
              </a:rPr>
              <a:t>S</a:t>
            </a:r>
            <a:r>
              <a:rPr lang="en-US" sz="4800" b="1" dirty="0">
                <a:solidFill>
                  <a:schemeClr val="bg1"/>
                </a:solidFill>
              </a:rPr>
              <a:t>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86A02-0B9C-F941-984C-CCE0D6B3F09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806497"/>
            <a:ext cx="8229600" cy="4092497"/>
          </a:xfrm>
        </p:spPr>
        <p:txBody>
          <a:bodyPr/>
          <a:lstStyle/>
          <a:p>
            <a:pPr marL="0" indent="0" algn="ctr">
              <a:buNone/>
            </a:pPr>
            <a:r>
              <a:rPr lang="en-CA" sz="4400" i="1" dirty="0">
                <a:solidFill>
                  <a:srgbClr val="FFFF00"/>
                </a:solidFill>
              </a:rPr>
              <a:t> "</a:t>
            </a:r>
            <a:r>
              <a:rPr lang="en-CA" sz="4400" i="1" dirty="0">
                <a:solidFill>
                  <a:schemeClr val="bg1"/>
                </a:solidFill>
              </a:rPr>
              <a:t>No provider or user of an interactive computer service shall be treated as the publisher or speaker of any information provided by another information content provider</a:t>
            </a:r>
            <a:r>
              <a:rPr lang="en-CA" sz="4400" i="1" dirty="0">
                <a:solidFill>
                  <a:srgbClr val="FF0000"/>
                </a:solidFill>
              </a:rPr>
              <a:t>.</a:t>
            </a:r>
            <a:r>
              <a:rPr lang="en-CA" sz="4400" i="1" dirty="0">
                <a:solidFill>
                  <a:srgbClr val="FFFF00"/>
                </a:solidFill>
              </a:rPr>
              <a:t>"</a:t>
            </a:r>
            <a:r>
              <a:rPr lang="en-CA" i="1" dirty="0">
                <a:solidFill>
                  <a:srgbClr val="FFFF00"/>
                </a:solidFill>
              </a:rPr>
              <a:t> </a:t>
            </a:r>
          </a:p>
          <a:p>
            <a:pPr marL="0" indent="0" algn="ctr">
              <a:buNone/>
            </a:pPr>
            <a:r>
              <a:rPr lang="en-CA" u="sng" dirty="0">
                <a:hlinkClick r:id="rId2"/>
              </a:rPr>
              <a:t>47 U.S.C. § 230</a:t>
            </a:r>
            <a:endParaRPr lang="en-CA" u="sng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417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3B28-9F4B-224E-8FF6-58D7776D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94624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The </a:t>
            </a:r>
            <a:r>
              <a:rPr lang="en-US" sz="4400" dirty="0">
                <a:solidFill>
                  <a:schemeClr val="bg1"/>
                </a:solidFill>
              </a:rPr>
              <a:t>1</a:t>
            </a:r>
            <a:r>
              <a:rPr lang="en-US" sz="4400" baseline="30000" dirty="0">
                <a:solidFill>
                  <a:schemeClr val="bg1"/>
                </a:solidFill>
              </a:rPr>
              <a:t>st</a:t>
            </a:r>
            <a:r>
              <a:rPr lang="en-US" sz="4400" dirty="0">
                <a:solidFill>
                  <a:schemeClr val="bg1"/>
                </a:solidFill>
              </a:rPr>
              <a:t> Amendment</a:t>
            </a:r>
            <a:r>
              <a:rPr lang="en-US" sz="4400" dirty="0">
                <a:solidFill>
                  <a:srgbClr val="FFFF00"/>
                </a:solidFill>
              </a:rPr>
              <a:t> to the </a:t>
            </a:r>
            <a:br>
              <a:rPr lang="en-US" sz="4400" dirty="0"/>
            </a:br>
            <a:r>
              <a:rPr lang="en-US" sz="4400" dirty="0">
                <a:solidFill>
                  <a:srgbClr val="FF0000"/>
                </a:solidFill>
              </a:rPr>
              <a:t>U</a:t>
            </a:r>
            <a:r>
              <a:rPr lang="en-US" sz="4400" dirty="0">
                <a:solidFill>
                  <a:schemeClr val="bg1"/>
                </a:solidFill>
              </a:rPr>
              <a:t>.</a:t>
            </a:r>
            <a:r>
              <a:rPr lang="en-US" sz="4400" dirty="0">
                <a:solidFill>
                  <a:srgbClr val="00B0F0"/>
                </a:solidFill>
              </a:rPr>
              <a:t>S</a:t>
            </a:r>
            <a:r>
              <a:rPr lang="en-US" sz="4400" dirty="0">
                <a:solidFill>
                  <a:schemeClr val="bg1"/>
                </a:solidFill>
              </a:rPr>
              <a:t>. </a:t>
            </a:r>
            <a:r>
              <a:rPr lang="en-US" sz="4400" dirty="0">
                <a:solidFill>
                  <a:srgbClr val="FFFF00"/>
                </a:solidFill>
              </a:rPr>
              <a:t>Constitution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86A02-0B9C-F941-984C-CCE0D6B3F09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1594624"/>
            <a:ext cx="9144000" cy="44939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4300" i="1" dirty="0">
                <a:solidFill>
                  <a:srgbClr val="FFFF00"/>
                </a:solidFill>
              </a:rPr>
              <a:t>“</a:t>
            </a:r>
            <a:r>
              <a:rPr lang="en-CA" sz="4300" i="1" dirty="0">
                <a:solidFill>
                  <a:schemeClr val="bg1"/>
                </a:solidFill>
              </a:rPr>
              <a:t>Congress shall make no law respecting an establishment of religion, or prohibiting the free exercise thereof; or abridging the freedom of speech, or of the press; or the right of the people peaceably to assemble, and to petition the government for a redress of grievances</a:t>
            </a:r>
            <a:r>
              <a:rPr lang="en-CA" sz="4300" i="1" dirty="0">
                <a:solidFill>
                  <a:srgbClr val="FF0000"/>
                </a:solidFill>
              </a:rPr>
              <a:t>.</a:t>
            </a:r>
            <a:r>
              <a:rPr lang="en-CA" sz="4300" i="1" dirty="0">
                <a:solidFill>
                  <a:srgbClr val="FFFF00"/>
                </a:solidFill>
              </a:rPr>
              <a:t>”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341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3B28-9F4B-224E-8FF6-58D7776D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898"/>
            <a:ext cx="8229600" cy="5330282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Can the provisions be </a:t>
            </a:r>
            <a:r>
              <a:rPr lang="en-US" sz="4400" b="1" dirty="0">
                <a:solidFill>
                  <a:schemeClr val="bg1"/>
                </a:solidFill>
              </a:rPr>
              <a:t>reconciled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or</a:t>
            </a:r>
            <a:r>
              <a:rPr lang="en-US" sz="4400" b="1" dirty="0">
                <a:solidFill>
                  <a:srgbClr val="FFFF00"/>
                </a:solidFill>
              </a:rPr>
              <a:t> are they </a:t>
            </a:r>
            <a:r>
              <a:rPr lang="en-US" sz="4400" b="1" dirty="0">
                <a:solidFill>
                  <a:schemeClr val="bg1"/>
                </a:solidFill>
              </a:rPr>
              <a:t>mutually exclusive</a:t>
            </a:r>
            <a:r>
              <a:rPr lang="en-US" sz="4400" b="1" dirty="0">
                <a:solidFill>
                  <a:srgbClr val="00B0F0"/>
                </a:solidFill>
              </a:rPr>
              <a:t>?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>
                <a:solidFill>
                  <a:srgbClr val="92D050"/>
                </a:solidFill>
              </a:rPr>
              <a:t>Either you are a speaker </a:t>
            </a:r>
            <a:br>
              <a:rPr lang="en-US" sz="4400" b="1" dirty="0">
                <a:solidFill>
                  <a:srgbClr val="92D05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(</a:t>
            </a:r>
            <a:r>
              <a:rPr lang="en-US" sz="4400" b="1" dirty="0">
                <a:solidFill>
                  <a:srgbClr val="92D050"/>
                </a:solidFill>
              </a:rPr>
              <a:t> </a:t>
            </a:r>
            <a:r>
              <a:rPr lang="en-US" sz="4400" b="1" dirty="0">
                <a:solidFill>
                  <a:srgbClr val="00B0F0"/>
                </a:solidFill>
              </a:rPr>
              <a:t>=</a:t>
            </a:r>
            <a:r>
              <a:rPr lang="en-US" sz="4400" b="1" dirty="0">
                <a:solidFill>
                  <a:srgbClr val="92D050"/>
                </a:solidFill>
              </a:rPr>
              <a:t> </a:t>
            </a:r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Amendment</a:t>
            </a:r>
            <a:r>
              <a:rPr lang="en-US" sz="4400" b="1" dirty="0">
                <a:solidFill>
                  <a:srgbClr val="FF0000"/>
                </a:solidFill>
              </a:rPr>
              <a:t>)</a:t>
            </a:r>
            <a:r>
              <a:rPr lang="en-US" sz="4400" b="1" dirty="0">
                <a:solidFill>
                  <a:srgbClr val="92D050"/>
                </a:solidFill>
              </a:rPr>
              <a:t> </a:t>
            </a:r>
            <a:br>
              <a:rPr lang="en-US" sz="4400" b="1" dirty="0">
                <a:solidFill>
                  <a:srgbClr val="92D05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or</a:t>
            </a:r>
            <a:r>
              <a:rPr lang="en-US" sz="4400" b="1" dirty="0">
                <a:solidFill>
                  <a:srgbClr val="92D050"/>
                </a:solidFill>
              </a:rPr>
              <a:t> you are not </a:t>
            </a:r>
            <a:br>
              <a:rPr lang="en-US" sz="4400" b="1" dirty="0">
                <a:solidFill>
                  <a:srgbClr val="92D05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( </a:t>
            </a:r>
            <a:r>
              <a:rPr lang="en-US" sz="4400" b="1" dirty="0">
                <a:solidFill>
                  <a:srgbClr val="00B0F0"/>
                </a:solidFill>
              </a:rPr>
              <a:t>=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chemeClr val="bg1"/>
                </a:solidFill>
              </a:rPr>
              <a:t>s. 230 of the DMCA</a:t>
            </a:r>
            <a:r>
              <a:rPr lang="en-US" sz="4400" b="1" dirty="0">
                <a:solidFill>
                  <a:srgbClr val="FF0000"/>
                </a:solidFill>
              </a:rPr>
              <a:t>)</a:t>
            </a:r>
            <a:r>
              <a:rPr lang="en-US" sz="4400" b="1" dirty="0">
                <a:solidFill>
                  <a:srgbClr val="00B0F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25826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3B28-9F4B-224E-8FF6-58D7776D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6000"/>
          </a:xfrm>
        </p:spPr>
        <p:txBody>
          <a:bodyPr>
            <a:noAutofit/>
          </a:bodyPr>
          <a:lstStyle/>
          <a:p>
            <a:pPr algn="ctr"/>
            <a:r>
              <a:rPr lang="en-CA" sz="3000" dirty="0">
                <a:solidFill>
                  <a:schemeClr val="bg1"/>
                </a:solidFill>
              </a:rPr>
              <a:t>884 JOURNAL OF LAW, ECONOMICS &amp; POLICY [VOL. 8:4]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2CCB9A-9C1E-E442-B575-45819FD4AD7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087" y="1059990"/>
            <a:ext cx="3515073" cy="416334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0F96D-EE9A-3549-9C95-071B4B0032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087" y="5201690"/>
            <a:ext cx="3515073" cy="7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40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3B28-9F4B-224E-8FF6-58D7776D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726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But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rgbClr val="00B0F0"/>
                </a:solidFill>
              </a:rPr>
              <a:t>(</a:t>
            </a:r>
            <a:r>
              <a:rPr lang="en-US" sz="4800" dirty="0">
                <a:solidFill>
                  <a:schemeClr val="bg1"/>
                </a:solidFill>
              </a:rPr>
              <a:t>probably incorrect</a:t>
            </a:r>
            <a:r>
              <a:rPr lang="en-US" sz="4800" b="1" dirty="0">
                <a:solidFill>
                  <a:srgbClr val="00B0F0"/>
                </a:solidFill>
              </a:rPr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68664F-B56E-274D-9043-25899913322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450" y="1461294"/>
            <a:ext cx="3975100" cy="4025900"/>
          </a:xfrm>
        </p:spPr>
      </p:pic>
    </p:spTree>
    <p:extLst>
      <p:ext uri="{BB962C8B-B14F-4D97-AF65-F5344CB8AC3E}">
        <p14:creationId xmlns:p14="http://schemas.microsoft.com/office/powerpoint/2010/main" val="1593625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814F9D-835A-A94F-9A5E-5EA2C224DC4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89" y="457200"/>
            <a:ext cx="7850221" cy="5227983"/>
          </a:xfrm>
        </p:spPr>
      </p:pic>
    </p:spTree>
    <p:extLst>
      <p:ext uri="{BB962C8B-B14F-4D97-AF65-F5344CB8AC3E}">
        <p14:creationId xmlns:p14="http://schemas.microsoft.com/office/powerpoint/2010/main" val="33469502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85ACA-E26F-7049-A311-1995C8EC80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387626"/>
            <a:ext cx="8229600" cy="54565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>
                <a:solidFill>
                  <a:srgbClr val="FFFF00"/>
                </a:solidFill>
              </a:rPr>
              <a:t>Where are </a:t>
            </a:r>
            <a:r>
              <a:rPr lang="en-US" sz="8000" dirty="0">
                <a:solidFill>
                  <a:schemeClr val="bg1"/>
                </a:solidFill>
              </a:rPr>
              <a:t>my</a:t>
            </a:r>
            <a:r>
              <a:rPr lang="en-US" sz="8000" dirty="0">
                <a:solidFill>
                  <a:srgbClr val="FFFF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8000" dirty="0">
                <a:solidFill>
                  <a:srgbClr val="FFFF00"/>
                </a:solidFill>
              </a:rPr>
              <a:t>constitutional</a:t>
            </a:r>
            <a:r>
              <a:rPr lang="en-US" sz="8000" dirty="0">
                <a:solidFill>
                  <a:srgbClr val="FF0000"/>
                </a:solidFill>
              </a:rPr>
              <a:t>/</a:t>
            </a:r>
          </a:p>
          <a:p>
            <a:pPr marL="0" indent="0" algn="ctr">
              <a:buNone/>
            </a:pPr>
            <a:r>
              <a:rPr lang="en-US" sz="8000" dirty="0">
                <a:solidFill>
                  <a:srgbClr val="FFFF00"/>
                </a:solidFill>
              </a:rPr>
              <a:t>rule of law rights in </a:t>
            </a:r>
          </a:p>
          <a:p>
            <a:pPr marL="0" indent="0" algn="ctr">
              <a:buNone/>
            </a:pPr>
            <a:r>
              <a:rPr lang="en-US" sz="8000" dirty="0">
                <a:solidFill>
                  <a:srgbClr val="FFFF00"/>
                </a:solidFill>
              </a:rPr>
              <a:t>this equation </a:t>
            </a:r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32363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73131"/>
            <a:ext cx="8229600" cy="5581403"/>
          </a:xfrm>
        </p:spPr>
        <p:txBody>
          <a:bodyPr>
            <a:normAutofit/>
          </a:bodyPr>
          <a:lstStyle/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800" dirty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“</a:t>
            </a:r>
            <a:r>
              <a:rPr lang="en-US" sz="8800" dirty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To regulate, or not to regulate, that is the question</a:t>
            </a:r>
            <a:r>
              <a:rPr lang="en-US" sz="8800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.</a:t>
            </a:r>
            <a:r>
              <a:rPr lang="en-US" sz="8800" dirty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5222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63470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32045634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ank-you-word-cloud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1"/>
          <a:stretch/>
        </p:blipFill>
        <p:spPr>
          <a:xfrm>
            <a:off x="457200" y="872435"/>
            <a:ext cx="8229600" cy="4439478"/>
          </a:xfrm>
        </p:spPr>
      </p:pic>
    </p:spTree>
    <p:extLst>
      <p:ext uri="{BB962C8B-B14F-4D97-AF65-F5344CB8AC3E}">
        <p14:creationId xmlns:p14="http://schemas.microsoft.com/office/powerpoint/2010/main" val="4102772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704200" y="1543200"/>
            <a:ext cx="6982599" cy="4182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>
                <a:solidFill>
                  <a:srgbClr val="FFFF00"/>
                </a:solidFill>
                <a:latin typeface="Apple Chancery"/>
                <a:cs typeface="Apple Chancery"/>
              </a:rPr>
              <a:t>Thoughts?</a:t>
            </a:r>
          </a:p>
          <a:p>
            <a:pPr marL="0" indent="0">
              <a:buNone/>
            </a:pPr>
            <a:endParaRPr lang="en-US" sz="6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74517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68"/>
            <a:ext cx="8229600" cy="122712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Coming Soon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886067"/>
            <a:ext cx="8548661" cy="39775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6000" b="1" i="1" dirty="0">
                <a:solidFill>
                  <a:srgbClr val="FF0000"/>
                </a:solidFill>
              </a:rPr>
              <a:t>“</a:t>
            </a:r>
            <a:r>
              <a:rPr lang="en-CA" sz="6000" b="1" i="1" dirty="0">
                <a:solidFill>
                  <a:srgbClr val="FFFF00"/>
                </a:solidFill>
              </a:rPr>
              <a:t>Net Neutrality </a:t>
            </a:r>
            <a:r>
              <a:rPr lang="en-CA" sz="6000" b="1" i="1" dirty="0">
                <a:solidFill>
                  <a:srgbClr val="FF0000"/>
                </a:solidFill>
              </a:rPr>
              <a:t>&amp;</a:t>
            </a:r>
            <a:r>
              <a:rPr lang="en-CA" sz="6000" b="1" i="1" dirty="0">
                <a:solidFill>
                  <a:srgbClr val="FFFF00"/>
                </a:solidFill>
              </a:rPr>
              <a:t> Regulation</a:t>
            </a:r>
            <a:r>
              <a:rPr lang="en-CA" sz="6000" b="1" i="1" dirty="0">
                <a:solidFill>
                  <a:srgbClr val="FF0000"/>
                </a:solidFill>
              </a:rPr>
              <a:t>: </a:t>
            </a:r>
            <a:r>
              <a:rPr lang="en-CA" sz="6000" b="1" i="1" dirty="0">
                <a:solidFill>
                  <a:schemeClr val="bg1"/>
                </a:solidFill>
              </a:rPr>
              <a:t>Meanings</a:t>
            </a:r>
            <a:r>
              <a:rPr lang="en-CA" sz="6000" b="1" i="1" dirty="0">
                <a:solidFill>
                  <a:srgbClr val="FF0000"/>
                </a:solidFill>
              </a:rPr>
              <a:t>, </a:t>
            </a:r>
            <a:r>
              <a:rPr lang="en-CA" sz="6000" b="1" i="1" dirty="0">
                <a:solidFill>
                  <a:schemeClr val="bg1"/>
                </a:solidFill>
              </a:rPr>
              <a:t>Myths</a:t>
            </a:r>
            <a:r>
              <a:rPr lang="en-CA" sz="6000" b="1" i="1" dirty="0">
                <a:solidFill>
                  <a:srgbClr val="FF0000"/>
                </a:solidFill>
              </a:rPr>
              <a:t>, </a:t>
            </a:r>
            <a:r>
              <a:rPr lang="en-CA" sz="6000" b="1" i="1" dirty="0">
                <a:solidFill>
                  <a:schemeClr val="accent5"/>
                </a:solidFill>
              </a:rPr>
              <a:t>&amp;</a:t>
            </a:r>
            <a:r>
              <a:rPr lang="en-CA" sz="6000" b="1" i="1" dirty="0">
                <a:solidFill>
                  <a:srgbClr val="FF0000"/>
                </a:solidFill>
              </a:rPr>
              <a:t> </a:t>
            </a:r>
            <a:r>
              <a:rPr lang="en-CA" sz="6000" b="1" i="1" dirty="0">
                <a:solidFill>
                  <a:schemeClr val="bg1"/>
                </a:solidFill>
              </a:rPr>
              <a:t>Modes</a:t>
            </a:r>
            <a:r>
              <a:rPr lang="en-CA" sz="6000" b="1" i="1" dirty="0">
                <a:solidFill>
                  <a:srgbClr val="FF0000"/>
                </a:solidFill>
              </a:rPr>
              <a:t>”</a:t>
            </a:r>
            <a:endParaRPr lang="en-CA" sz="6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5923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3" y="326593"/>
            <a:ext cx="8990077" cy="10160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A MATTER OF PERSPECTIVE</a:t>
            </a:r>
          </a:p>
        </p:txBody>
      </p:sp>
      <p:pic>
        <p:nvPicPr>
          <p:cNvPr id="4" name="Content Placeholder 3" descr="691px-M&amp;M's_Plain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1" r="-745"/>
          <a:stretch/>
        </p:blipFill>
        <p:spPr>
          <a:xfrm>
            <a:off x="5467077" y="2234088"/>
            <a:ext cx="3676923" cy="3017934"/>
          </a:xfrm>
        </p:spPr>
      </p:pic>
      <p:pic>
        <p:nvPicPr>
          <p:cNvPr id="5" name="Content Placeholder 3" descr="800px-Smarties-UK-Candies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5334"/>
            <a:ext cx="5467078" cy="23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634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  </a:t>
            </a:r>
            <a:r>
              <a:rPr lang="en-US" b="1" dirty="0">
                <a:solidFill>
                  <a:srgbClr val="FFFF00"/>
                </a:solidFill>
                <a:latin typeface="+mn-lt"/>
                <a:cs typeface="Times New Roman"/>
              </a:rPr>
              <a:t>Always include a cat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108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7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  <a:cs typeface="Arial"/>
              </a:rPr>
              <a:t>Our Academic Partners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6" y="2526632"/>
            <a:ext cx="8210484" cy="12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97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8688EA-DA6B-584C-80A5-9F6F65E2FFC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24" y="159027"/>
            <a:ext cx="7174951" cy="5655365"/>
          </a:xfrm>
        </p:spPr>
      </p:pic>
    </p:spTree>
    <p:extLst>
      <p:ext uri="{BB962C8B-B14F-4D97-AF65-F5344CB8AC3E}">
        <p14:creationId xmlns:p14="http://schemas.microsoft.com/office/powerpoint/2010/main" val="2490860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3216764-1C05-F745-AF90-4567A8A6F63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650" y="230188"/>
            <a:ext cx="5854700" cy="5562600"/>
          </a:xfrm>
        </p:spPr>
      </p:pic>
    </p:spTree>
    <p:extLst>
      <p:ext uri="{BB962C8B-B14F-4D97-AF65-F5344CB8AC3E}">
        <p14:creationId xmlns:p14="http://schemas.microsoft.com/office/powerpoint/2010/main" val="3770397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290850-BF56-0A40-B8D5-31D7E69CEEA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37369"/>
            <a:ext cx="6096000" cy="5067300"/>
          </a:xfrm>
        </p:spPr>
      </p:pic>
    </p:spTree>
    <p:extLst>
      <p:ext uri="{BB962C8B-B14F-4D97-AF65-F5344CB8AC3E}">
        <p14:creationId xmlns:p14="http://schemas.microsoft.com/office/powerpoint/2010/main" val="3932531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9CA1B0-1DE7-1C48-BEF0-1106D64B7B1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050" y="480219"/>
            <a:ext cx="4787900" cy="5181600"/>
          </a:xfrm>
        </p:spPr>
      </p:pic>
    </p:spTree>
    <p:extLst>
      <p:ext uri="{BB962C8B-B14F-4D97-AF65-F5344CB8AC3E}">
        <p14:creationId xmlns:p14="http://schemas.microsoft.com/office/powerpoint/2010/main" val="2928101498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10793</TotalTime>
  <Words>707</Words>
  <Application>Microsoft Macintosh PowerPoint</Application>
  <PresentationFormat>On-screen Show (4:3)</PresentationFormat>
  <Paragraphs>99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Apple Chancery</vt:lpstr>
      <vt:lpstr>Arial</vt:lpstr>
      <vt:lpstr>Calibri</vt:lpstr>
      <vt:lpstr>Klavika</vt:lpstr>
      <vt:lpstr>Lucida Console</vt:lpstr>
      <vt:lpstr>Mangal</vt:lpstr>
      <vt:lpstr>Times</vt:lpstr>
      <vt:lpstr>Times New Roman</vt:lpstr>
      <vt:lpstr>CDM_PPT_Template </vt:lpstr>
      <vt:lpstr>The Future of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if your algorithm knew…</vt:lpstr>
      <vt:lpstr>Jung: People are complex; &amp; unique (?)</vt:lpstr>
      <vt:lpstr>Fictional Storytelling uniquely tailored to me: An algorithmically directed “The Truman Show”</vt:lpstr>
      <vt:lpstr>What if your algorithm wanted something…</vt:lpstr>
      <vt:lpstr>Not so very different from…</vt:lpstr>
      <vt:lpstr>PowerPoint Presentation</vt:lpstr>
      <vt:lpstr>  Antecedents</vt:lpstr>
      <vt:lpstr>Previous very poor judgment  …care of Facebook</vt:lpstr>
      <vt:lpstr>PowerPoint Presentation</vt:lpstr>
      <vt:lpstr>And other stuff too…</vt:lpstr>
      <vt:lpstr>  All of which ended up here…</vt:lpstr>
      <vt:lpstr>       And here…</vt:lpstr>
      <vt:lpstr>        Here too…</vt:lpstr>
      <vt:lpstr>Cliffhanger…</vt:lpstr>
      <vt:lpstr>Remember…</vt:lpstr>
      <vt:lpstr>1. Algorithmic Filtering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 with :What works  (&amp; what doesn’t work)  on the internet?</vt:lpstr>
      <vt:lpstr>Contrary to what we may believe…</vt:lpstr>
      <vt:lpstr>Theory please?…</vt:lpstr>
      <vt:lpstr>PowerPoint Presentation</vt:lpstr>
      <vt:lpstr>Theory of Cognitive Dissonance</vt:lpstr>
      <vt:lpstr>PowerPoint Presentation</vt:lpstr>
      <vt:lpstr>PowerPoint Presentation</vt:lpstr>
      <vt:lpstr>The Devils’ Choice?</vt:lpstr>
      <vt:lpstr>For Google, Twitter, &amp; Facebook</vt:lpstr>
      <vt:lpstr>S. 230 Digital Millennium  Copyright Act (U.S.)</vt:lpstr>
      <vt:lpstr>The 1st Amendment to the  U.S. Constitution</vt:lpstr>
      <vt:lpstr>Can the provisions be reconciled or are they mutually exclusive? Either you are a speaker  ( = 1st Amendment)  or you are not  ( = s. 230 of the DMCA)?</vt:lpstr>
      <vt:lpstr>884 JOURNAL OF LAW, ECONOMICS &amp; POLICY [VOL. 8:4]</vt:lpstr>
      <vt:lpstr>But? (probably incorrect)</vt:lpstr>
      <vt:lpstr>PowerPoint Presentation</vt:lpstr>
      <vt:lpstr>PowerPoint Presentation</vt:lpstr>
      <vt:lpstr>PowerPoint Presentation</vt:lpstr>
      <vt:lpstr>Pause</vt:lpstr>
      <vt:lpstr>PowerPoint Presentation</vt:lpstr>
      <vt:lpstr>PowerPoint Presentation</vt:lpstr>
      <vt:lpstr>Coming Soon</vt:lpstr>
      <vt:lpstr> A MATTER OF PERSPECTIVE</vt:lpstr>
      <vt:lpstr>  Always include a cat picture</vt:lpstr>
      <vt:lpstr> Our Academic Partners </vt:lpstr>
    </vt:vector>
  </TitlesOfParts>
  <Company>Festinger Bahniwal Law &amp; Strategy LLP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Wheelbarrows</dc:title>
  <dc:creator>Jon Festinger</dc:creator>
  <cp:lastModifiedBy>Microsoft Office User</cp:lastModifiedBy>
  <cp:revision>907</cp:revision>
  <cp:lastPrinted>2013-12-30T23:16:45Z</cp:lastPrinted>
  <dcterms:created xsi:type="dcterms:W3CDTF">2013-02-08T08:35:59Z</dcterms:created>
  <dcterms:modified xsi:type="dcterms:W3CDTF">2018-03-22T07:25:07Z</dcterms:modified>
</cp:coreProperties>
</file>