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577" r:id="rId2"/>
    <p:sldId id="1084" r:id="rId3"/>
    <p:sldId id="1086" r:id="rId4"/>
    <p:sldId id="1087" r:id="rId5"/>
    <p:sldId id="1323" r:id="rId6"/>
    <p:sldId id="1127" r:id="rId7"/>
    <p:sldId id="1080" r:id="rId8"/>
    <p:sldId id="1293" r:id="rId9"/>
    <p:sldId id="1324" r:id="rId10"/>
    <p:sldId id="1172" r:id="rId11"/>
    <p:sldId id="1081" r:id="rId12"/>
    <p:sldId id="1255" r:id="rId13"/>
    <p:sldId id="1128" r:id="rId14"/>
    <p:sldId id="1325" r:id="rId15"/>
    <p:sldId id="1326" r:id="rId16"/>
    <p:sldId id="1327" r:id="rId17"/>
    <p:sldId id="1328" r:id="rId18"/>
    <p:sldId id="1329" r:id="rId19"/>
    <p:sldId id="1139" r:id="rId20"/>
    <p:sldId id="1335" r:id="rId21"/>
    <p:sldId id="1334" r:id="rId22"/>
    <p:sldId id="1333" r:id="rId23"/>
    <p:sldId id="1332" r:id="rId24"/>
    <p:sldId id="1420" r:id="rId25"/>
    <p:sldId id="1134" r:id="rId26"/>
    <p:sldId id="1135" r:id="rId27"/>
    <p:sldId id="1336" r:id="rId28"/>
    <p:sldId id="1337" r:id="rId29"/>
    <p:sldId id="1343" r:id="rId30"/>
    <p:sldId id="1349" r:id="rId31"/>
    <p:sldId id="1346" r:id="rId32"/>
    <p:sldId id="1345" r:id="rId33"/>
    <p:sldId id="1347" r:id="rId34"/>
    <p:sldId id="1338" r:id="rId35"/>
    <p:sldId id="1360" r:id="rId36"/>
    <p:sldId id="1339" r:id="rId37"/>
    <p:sldId id="1340" r:id="rId38"/>
    <p:sldId id="1453" r:id="rId39"/>
    <p:sldId id="1300" r:id="rId40"/>
    <p:sldId id="1301" r:id="rId41"/>
    <p:sldId id="1355" r:id="rId42"/>
    <p:sldId id="1356" r:id="rId43"/>
    <p:sldId id="1357" r:id="rId44"/>
    <p:sldId id="1171" r:id="rId45"/>
    <p:sldId id="1158" r:id="rId46"/>
    <p:sldId id="1129" r:id="rId47"/>
    <p:sldId id="1372" r:id="rId48"/>
    <p:sldId id="1370" r:id="rId49"/>
    <p:sldId id="1375" r:id="rId50"/>
    <p:sldId id="1371" r:id="rId51"/>
    <p:sldId id="1376" r:id="rId52"/>
    <p:sldId id="1377" r:id="rId53"/>
    <p:sldId id="1450" r:id="rId54"/>
    <p:sldId id="1378" r:id="rId55"/>
    <p:sldId id="1449" r:id="rId56"/>
    <p:sldId id="1451" r:id="rId57"/>
    <p:sldId id="1379" r:id="rId58"/>
    <p:sldId id="1173" r:id="rId59"/>
    <p:sldId id="1177" r:id="rId60"/>
    <p:sldId id="1174" r:id="rId61"/>
    <p:sldId id="1267" r:id="rId62"/>
    <p:sldId id="1369" r:id="rId63"/>
    <p:sldId id="1380" r:id="rId64"/>
    <p:sldId id="1452" r:id="rId65"/>
    <p:sldId id="1437" r:id="rId66"/>
    <p:sldId id="1382" r:id="rId67"/>
    <p:sldId id="1383" r:id="rId68"/>
    <p:sldId id="1384" r:id="rId69"/>
    <p:sldId id="1385" r:id="rId70"/>
    <p:sldId id="1386" r:id="rId71"/>
    <p:sldId id="1387" r:id="rId72"/>
    <p:sldId id="1388" r:id="rId73"/>
    <p:sldId id="1389" r:id="rId74"/>
    <p:sldId id="1390" r:id="rId75"/>
    <p:sldId id="1391" r:id="rId76"/>
    <p:sldId id="1392" r:id="rId77"/>
    <p:sldId id="1393" r:id="rId78"/>
    <p:sldId id="1394" r:id="rId79"/>
    <p:sldId id="1395" r:id="rId80"/>
    <p:sldId id="1396" r:id="rId81"/>
    <p:sldId id="1397" r:id="rId82"/>
    <p:sldId id="1398" r:id="rId83"/>
    <p:sldId id="1399" r:id="rId84"/>
    <p:sldId id="1400" r:id="rId85"/>
    <p:sldId id="1401" r:id="rId86"/>
    <p:sldId id="1402" r:id="rId87"/>
    <p:sldId id="1403" r:id="rId88"/>
    <p:sldId id="1404" r:id="rId89"/>
    <p:sldId id="1406" r:id="rId90"/>
    <p:sldId id="1407" r:id="rId91"/>
    <p:sldId id="1408" r:id="rId92"/>
    <p:sldId id="1409" r:id="rId93"/>
    <p:sldId id="1410" r:id="rId94"/>
    <p:sldId id="1411" r:id="rId95"/>
    <p:sldId id="1412" r:id="rId96"/>
    <p:sldId id="1430" r:id="rId97"/>
    <p:sldId id="1413" r:id="rId98"/>
    <p:sldId id="1414" r:id="rId99"/>
    <p:sldId id="1421" r:id="rId100"/>
    <p:sldId id="1428" r:id="rId101"/>
    <p:sldId id="1429" r:id="rId102"/>
    <p:sldId id="1425" r:id="rId103"/>
    <p:sldId id="1422" r:id="rId104"/>
    <p:sldId id="1423" r:id="rId105"/>
    <p:sldId id="1424" r:id="rId106"/>
    <p:sldId id="1427" r:id="rId107"/>
    <p:sldId id="1416" r:id="rId108"/>
    <p:sldId id="1418" r:id="rId109"/>
    <p:sldId id="1199" r:id="rId110"/>
    <p:sldId id="1419" r:id="rId111"/>
    <p:sldId id="822" r:id="rId112"/>
    <p:sldId id="823" r:id="rId113"/>
    <p:sldId id="824"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37"/>
    <p:restoredTop sz="94467"/>
  </p:normalViewPr>
  <p:slideViewPr>
    <p:cSldViewPr snapToGrid="0" snapToObjects="1">
      <p:cViewPr varScale="1">
        <p:scale>
          <a:sx n="77" d="100"/>
          <a:sy n="77" d="100"/>
        </p:scale>
        <p:origin x="13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7</a:t>
            </a:fld>
            <a:endParaRPr lang="en-US"/>
          </a:p>
        </p:txBody>
      </p:sp>
    </p:spTree>
    <p:extLst>
      <p:ext uri="{BB962C8B-B14F-4D97-AF65-F5344CB8AC3E}">
        <p14:creationId xmlns:p14="http://schemas.microsoft.com/office/powerpoint/2010/main" val="1736758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57</a:t>
            </a:fld>
            <a:endParaRPr lang="en-US"/>
          </a:p>
        </p:txBody>
      </p:sp>
    </p:spTree>
    <p:extLst>
      <p:ext uri="{BB962C8B-B14F-4D97-AF65-F5344CB8AC3E}">
        <p14:creationId xmlns:p14="http://schemas.microsoft.com/office/powerpoint/2010/main" val="301268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ted.com/talks/johanna_blakley_lessons_from_fashion_s_free_culture?language=en" TargetMode="Externa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cms.ubc.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ic.gc.ca/eic/site/smt-gst.nsf/eng/sf09920.html"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tmdenton.com/index.php/easyblog/entry/the-zombie-idea-unifying-the-broadcasting-act-and-the-telecommunications-act"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philippalmerlaw.ca/broadcasting-telecoms-belong-different-legislation/"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996"/>
            <a:ext cx="8646081" cy="2048933"/>
          </a:xfrm>
        </p:spPr>
        <p:txBody>
          <a:bodyPr>
            <a:noAutofit/>
          </a:bodyPr>
          <a:lstStyle/>
          <a:p>
            <a:pPr algn="ctr"/>
            <a:r>
              <a:rPr lang="en-US" sz="4800" b="1" dirty="0">
                <a:solidFill>
                  <a:srgbClr val="FFFF00"/>
                </a:solidFill>
                <a:cs typeface="OCR A Std"/>
              </a:rPr>
              <a:t>Roles of </a:t>
            </a:r>
            <a:r>
              <a:rPr lang="en-US" sz="4800" b="1" dirty="0">
                <a:solidFill>
                  <a:srgbClr val="FF0000"/>
                </a:solidFill>
                <a:cs typeface="OCR A Std"/>
              </a:rPr>
              <a:t>Sovereignty</a:t>
            </a:r>
            <a:r>
              <a:rPr lang="en-US" sz="4800" b="1" dirty="0">
                <a:solidFill>
                  <a:srgbClr val="FFFF00"/>
                </a:solidFill>
                <a:cs typeface="OCR A Std"/>
              </a:rPr>
              <a:t> </a:t>
            </a:r>
            <a:r>
              <a:rPr lang="en-US" sz="4800" b="1" dirty="0">
                <a:solidFill>
                  <a:schemeClr val="bg1"/>
                </a:solidFill>
                <a:cs typeface="OCR A Std"/>
              </a:rPr>
              <a:t>&amp;</a:t>
            </a:r>
            <a:r>
              <a:rPr lang="en-US" sz="4800" b="1" dirty="0">
                <a:solidFill>
                  <a:srgbClr val="FFFF00"/>
                </a:solidFill>
                <a:cs typeface="OCR A Std"/>
              </a:rPr>
              <a:t> </a:t>
            </a:r>
            <a:r>
              <a:rPr lang="en-US" sz="4800" b="1" dirty="0">
                <a:solidFill>
                  <a:srgbClr val="FF0000"/>
                </a:solidFill>
                <a:cs typeface="OCR A Std"/>
              </a:rPr>
              <a:t>Culture</a:t>
            </a:r>
            <a:r>
              <a:rPr lang="en-US" sz="4800" b="1" dirty="0">
                <a:solidFill>
                  <a:srgbClr val="FFFF00"/>
                </a:solidFill>
                <a:cs typeface="OCR A Std"/>
              </a:rPr>
              <a:t> in the Communications Landscape</a:t>
            </a:r>
            <a:endParaRPr lang="en-US" sz="48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fontScale="92500" lnSpcReduction="10000"/>
          </a:bodyPr>
          <a:lstStyle/>
          <a:p>
            <a:pPr marL="0" indent="0">
              <a:buNone/>
            </a:pPr>
            <a:r>
              <a:rPr lang="en-US" b="1" dirty="0">
                <a:solidFill>
                  <a:srgbClr val="CCFFCC"/>
                </a:solidFill>
                <a:cs typeface="Lucida Console"/>
              </a:rPr>
              <a:t>Talk 4</a:t>
            </a:r>
          </a:p>
          <a:p>
            <a:pPr marL="0" indent="0">
              <a:buNone/>
            </a:pPr>
            <a:r>
              <a:rPr lang="en-US" b="1" dirty="0">
                <a:solidFill>
                  <a:srgbClr val="CCFFCC"/>
                </a:solidFill>
                <a:cs typeface="Lucida Console"/>
              </a:rPr>
              <a:t>LAW 424 001</a:t>
            </a:r>
          </a:p>
          <a:p>
            <a:pPr marL="0" indent="0">
              <a:buNone/>
            </a:pPr>
            <a:r>
              <a:rPr lang="en-US" b="1" dirty="0">
                <a:solidFill>
                  <a:srgbClr val="CCFFCC"/>
                </a:solidFill>
                <a:cs typeface="Lucida Console"/>
              </a:rPr>
              <a:t>Communications Law 2.0</a:t>
            </a:r>
          </a:p>
          <a:p>
            <a:pPr marL="0" indent="0">
              <a:buNone/>
            </a:pPr>
            <a:r>
              <a:rPr lang="en-US" b="1" dirty="0">
                <a:solidFill>
                  <a:srgbClr val="CCFFCC"/>
                </a:solidFill>
                <a:cs typeface="Lucida Console"/>
              </a:rPr>
              <a:t>Allard School of Law, UBC</a:t>
            </a:r>
          </a:p>
          <a:p>
            <a:pPr marL="0" indent="0">
              <a:buNone/>
            </a:pPr>
            <a:r>
              <a:rPr lang="en-US" b="1" dirty="0">
                <a:solidFill>
                  <a:srgbClr val="CCFFCC"/>
                </a:solidFill>
                <a:cs typeface="Lucida Console"/>
              </a:rPr>
              <a:t>Spring, 2018</a:t>
            </a:r>
          </a:p>
          <a:p>
            <a:pPr marL="0" indent="0">
              <a:buNone/>
            </a:pPr>
            <a:endParaRPr lang="en-US" sz="4000" b="1" dirty="0">
              <a:solidFill>
                <a:schemeClr val="bg1"/>
              </a:solidFill>
              <a:latin typeface="+mn-lt"/>
              <a:cs typeface="Lucida Console"/>
            </a:endParaRPr>
          </a:p>
          <a:p>
            <a:pPr marL="0" indent="0">
              <a:buNone/>
            </a:pPr>
            <a:r>
              <a:rPr lang="en-US" sz="1800" dirty="0">
                <a:solidFill>
                  <a:srgbClr val="FFFFFF"/>
                </a:solidFill>
                <a:latin typeface="+mn-lt"/>
                <a:cs typeface="Lucida Console"/>
              </a:rPr>
              <a:t>Jon Festinger Q.C.</a:t>
            </a:r>
          </a:p>
          <a:p>
            <a:pPr marL="0" indent="0">
              <a:buNone/>
            </a:pPr>
            <a:r>
              <a:rPr lang="en-US" sz="1800" dirty="0">
                <a:solidFill>
                  <a:srgbClr val="FFFFFF"/>
                </a:solidFill>
                <a:latin typeface="+mn-lt"/>
                <a:cs typeface="Lucida Console"/>
              </a:rPr>
              <a:t>Centre for Digital Media</a:t>
            </a:r>
          </a:p>
          <a:p>
            <a:pPr marL="0" indent="0">
              <a:buNone/>
            </a:pPr>
            <a:r>
              <a:rPr lang="en-US" sz="1800" dirty="0">
                <a:solidFill>
                  <a:srgbClr val="FFFFFF"/>
                </a:solidFill>
                <a:latin typeface="+mn-lt"/>
                <a:cs typeface="Lucida Console"/>
              </a:rPr>
              <a:t>QMUL School of Law (CCLS)</a:t>
            </a:r>
          </a:p>
          <a:p>
            <a:pPr marL="0" indent="0">
              <a:buNone/>
            </a:pPr>
            <a:r>
              <a:rPr lang="en-US" sz="1800" dirty="0">
                <a:solidFill>
                  <a:srgbClr val="FFFFFF"/>
                </a:solidFill>
                <a:latin typeface="+mn-lt"/>
                <a:cs typeface="Lucida Console"/>
              </a:rPr>
              <a:t>Festinger Law &amp; Strategy </a:t>
            </a:r>
          </a:p>
          <a:p>
            <a:pPr marL="0" indent="0">
              <a:buNone/>
            </a:pPr>
            <a:r>
              <a:rPr lang="en-US" sz="1800" dirty="0">
                <a:solidFill>
                  <a:srgbClr val="FFFF00"/>
                </a:solidFill>
                <a:latin typeface="+mn-lt"/>
                <a:cs typeface="Lucida Console"/>
                <a:hlinkClick r:id="rId4"/>
              </a:rPr>
              <a:t>http://commlaw.allard.ubc</a:t>
            </a:r>
            <a:r>
              <a:rPr lang="en-US" sz="1800" dirty="0">
                <a:solidFill>
                  <a:srgbClr val="FFFF00"/>
                </a:solidFill>
                <a:latin typeface="+mn-lt"/>
                <a:cs typeface="Lucida Console"/>
              </a:rPr>
              <a:t> </a:t>
            </a:r>
          </a:p>
          <a:p>
            <a:pPr marL="0" indent="0">
              <a:buNone/>
            </a:pPr>
            <a:r>
              <a:rPr lang="en-US" sz="1800" dirty="0">
                <a:solidFill>
                  <a:srgbClr val="FFFFFF"/>
                </a:solidFill>
                <a:latin typeface="+mn-lt"/>
                <a:cs typeface="Lucida Console"/>
              </a:rPr>
              <a:t>@</a:t>
            </a:r>
            <a:r>
              <a:rPr lang="en-US" sz="1800" dirty="0" err="1">
                <a:solidFill>
                  <a:srgbClr val="FFFFFF"/>
                </a:solidFill>
                <a:latin typeface="+mn-lt"/>
                <a:cs typeface="Lucida Console"/>
              </a:rPr>
              <a:t>jonfestinger</a:t>
            </a:r>
            <a:endParaRPr lang="en-US" sz="1800" dirty="0">
              <a:solidFill>
                <a:srgbClr val="FFFFFF"/>
              </a:solidFill>
              <a:latin typeface="+mn-lt"/>
              <a:cs typeface="Lucida Console"/>
            </a:endParaRPr>
          </a:p>
          <a:p>
            <a:pPr marL="0" indent="0">
              <a:buNone/>
            </a:pPr>
            <a:r>
              <a:rPr lang="en-US" sz="1800" dirty="0">
                <a:solidFill>
                  <a:srgbClr val="FFFF00"/>
                </a:solidFill>
                <a:latin typeface="+mn-lt"/>
                <a:cs typeface="Lucida Console"/>
                <a:hlinkClick r:id="rId5"/>
              </a:rPr>
              <a:t>jon_festinger@thecdm.ca</a:t>
            </a:r>
            <a:endParaRPr lang="en-US" sz="18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orly lobel talent wants to be fre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6810" y="891250"/>
            <a:ext cx="4358081" cy="435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7745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7" y="596900"/>
            <a:ext cx="3962400" cy="249631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9480" y="3268132"/>
            <a:ext cx="3568719" cy="2912535"/>
          </a:xfrm>
          <a:prstGeom prst="rect">
            <a:avLst/>
          </a:prstGeom>
        </p:spPr>
      </p:pic>
      <p:sp>
        <p:nvSpPr>
          <p:cNvPr id="4" name="TextBox 3">
            <a:extLst>
              <a:ext uri="{FF2B5EF4-FFF2-40B4-BE49-F238E27FC236}">
                <a16:creationId xmlns:a16="http://schemas.microsoft.com/office/drawing/2014/main" id="{A2B29104-ED33-8345-B54A-572C9778A83F}"/>
              </a:ext>
            </a:extLst>
          </p:cNvPr>
          <p:cNvSpPr txBox="1"/>
          <p:nvPr/>
        </p:nvSpPr>
        <p:spPr>
          <a:xfrm>
            <a:off x="694481" y="4539733"/>
            <a:ext cx="3878626" cy="369332"/>
          </a:xfrm>
          <a:prstGeom prst="rect">
            <a:avLst/>
          </a:prstGeom>
          <a:noFill/>
        </p:spPr>
        <p:txBody>
          <a:bodyPr wrap="none" rtlCol="0">
            <a:spAutoFit/>
          </a:bodyPr>
          <a:lstStyle/>
          <a:p>
            <a:r>
              <a:rPr lang="en-CA" dirty="0">
                <a:solidFill>
                  <a:schemeClr val="bg1"/>
                </a:solidFill>
              </a:rPr>
              <a:t>“It’s the restrictive covenant, stupid.”</a:t>
            </a:r>
            <a:endParaRPr lang="en-US" dirty="0">
              <a:solidFill>
                <a:schemeClr val="bg1"/>
              </a:solidFill>
            </a:endParaRPr>
          </a:p>
        </p:txBody>
      </p:sp>
    </p:spTree>
    <p:extLst>
      <p:ext uri="{BB962C8B-B14F-4D97-AF65-F5344CB8AC3E}">
        <p14:creationId xmlns:p14="http://schemas.microsoft.com/office/powerpoint/2010/main" val="41871448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9-16 at 11.44.27 PM.png">
            <a:extLst>
              <a:ext uri="{FF2B5EF4-FFF2-40B4-BE49-F238E27FC236}">
                <a16:creationId xmlns:a16="http://schemas.microsoft.com/office/drawing/2014/main" id="{724BEF94-45A6-D542-9994-4E037C7520D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57723" y="369888"/>
            <a:ext cx="4028554" cy="5499100"/>
          </a:xfrm>
          <a:prstGeom prst="rect">
            <a:avLst/>
          </a:prstGeom>
        </p:spPr>
      </p:pic>
    </p:spTree>
    <p:extLst>
      <p:ext uri="{BB962C8B-B14F-4D97-AF65-F5344CB8AC3E}">
        <p14:creationId xmlns:p14="http://schemas.microsoft.com/office/powerpoint/2010/main" val="2138614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6781"/>
          </a:xfrm>
        </p:spPr>
        <p:txBody>
          <a:bodyPr>
            <a:noAutofit/>
          </a:bodyPr>
          <a:lstStyle/>
          <a:p>
            <a:r>
              <a:rPr lang="en-US" sz="3600" b="1" dirty="0">
                <a:latin typeface="+mn-lt"/>
              </a:rPr>
              <a:t> </a:t>
            </a:r>
            <a:r>
              <a:rPr lang="en-US" sz="3600" b="1" dirty="0">
                <a:solidFill>
                  <a:srgbClr val="FFFF00"/>
                </a:solidFill>
                <a:latin typeface="+mn-lt"/>
              </a:rPr>
              <a:t>One more </a:t>
            </a:r>
            <a:r>
              <a:rPr lang="en-US" sz="3600" dirty="0">
                <a:solidFill>
                  <a:srgbClr val="FFFF00"/>
                </a:solidFill>
                <a:latin typeface="+mn-lt"/>
              </a:rPr>
              <a:t>(</a:t>
            </a:r>
            <a:r>
              <a:rPr lang="en-US" sz="3600" dirty="0">
                <a:solidFill>
                  <a:srgbClr val="FF6600"/>
                </a:solidFill>
                <a:latin typeface="+mn-lt"/>
              </a:rPr>
              <a:t>wild</a:t>
            </a:r>
            <a:r>
              <a:rPr lang="en-US" sz="3600" dirty="0">
                <a:solidFill>
                  <a:schemeClr val="tx2"/>
                </a:solidFill>
                <a:latin typeface="+mn-lt"/>
              </a:rPr>
              <a:t> </a:t>
            </a:r>
            <a:r>
              <a:rPr lang="en-US" sz="3600" dirty="0">
                <a:solidFill>
                  <a:schemeClr val="tx2">
                    <a:lumMod val="40000"/>
                    <a:lumOff val="60000"/>
                  </a:schemeClr>
                </a:solidFill>
                <a:latin typeface="+mn-lt"/>
              </a:rPr>
              <a:t>&amp;</a:t>
            </a:r>
            <a:r>
              <a:rPr lang="en-US" sz="3600" dirty="0">
                <a:solidFill>
                  <a:schemeClr val="tx2"/>
                </a:solidFill>
                <a:latin typeface="+mn-lt"/>
              </a:rPr>
              <a:t> </a:t>
            </a:r>
            <a:r>
              <a:rPr lang="en-US" sz="3600" dirty="0">
                <a:solidFill>
                  <a:srgbClr val="FF0000"/>
                </a:solidFill>
                <a:latin typeface="+mn-lt"/>
              </a:rPr>
              <a:t>crazy</a:t>
            </a:r>
            <a:r>
              <a:rPr lang="en-US" sz="3600" dirty="0">
                <a:solidFill>
                  <a:srgbClr val="FFFF00"/>
                </a:solidFill>
                <a:latin typeface="+mn-lt"/>
              </a:rPr>
              <a:t>) </a:t>
            </a:r>
            <a:r>
              <a:rPr lang="en-US" sz="3600" b="1" dirty="0">
                <a:solidFill>
                  <a:srgbClr val="FFFF00"/>
                </a:solidFill>
                <a:latin typeface="+mn-lt"/>
              </a:rPr>
              <a:t>thing on </a:t>
            </a:r>
            <a:r>
              <a:rPr lang="en-US" sz="3600" b="1" dirty="0">
                <a:solidFill>
                  <a:srgbClr val="92D050"/>
                </a:solidFill>
                <a:latin typeface="Apple Chancery"/>
                <a:cs typeface="Apple Chancery"/>
              </a:rPr>
              <a:t>freedoms</a:t>
            </a:r>
            <a:endParaRPr lang="en-US" sz="3600" b="1" dirty="0">
              <a:solidFill>
                <a:srgbClr val="92D050"/>
              </a:solidFill>
            </a:endParaRPr>
          </a:p>
        </p:txBody>
      </p:sp>
      <p:sp>
        <p:nvSpPr>
          <p:cNvPr id="3" name="Content Placeholder 2"/>
          <p:cNvSpPr>
            <a:spLocks noGrp="1"/>
          </p:cNvSpPr>
          <p:nvPr>
            <p:ph sz="quarter" idx="10"/>
          </p:nvPr>
        </p:nvSpPr>
        <p:spPr>
          <a:xfrm>
            <a:off x="337960" y="1319514"/>
            <a:ext cx="8449780" cy="4938515"/>
          </a:xfrm>
        </p:spPr>
        <p:txBody>
          <a:bodyPr>
            <a:normAutofit/>
          </a:bodyPr>
          <a:lstStyle/>
          <a:p>
            <a:pPr marL="0" indent="0">
              <a:buNone/>
            </a:pPr>
            <a:r>
              <a:rPr lang="en-US" sz="4000" b="1" dirty="0">
                <a:solidFill>
                  <a:srgbClr val="92D050"/>
                </a:solidFill>
                <a:latin typeface="+mn-lt"/>
                <a:cs typeface="Lucida Console"/>
              </a:rPr>
              <a:t>Economic growth </a:t>
            </a:r>
            <a:r>
              <a:rPr lang="en-US" sz="4000" b="1" dirty="0">
                <a:solidFill>
                  <a:srgbClr val="FFFFFF"/>
                </a:solidFill>
                <a:latin typeface="+mn-lt"/>
                <a:cs typeface="Lucida Console"/>
              </a:rPr>
              <a:t>&amp;</a:t>
            </a:r>
            <a:r>
              <a:rPr lang="en-US" sz="4000" b="1" dirty="0">
                <a:latin typeface="+mn-lt"/>
                <a:cs typeface="Lucida Console"/>
              </a:rPr>
              <a:t> </a:t>
            </a:r>
            <a:r>
              <a:rPr lang="en-US" sz="4000" b="1" dirty="0">
                <a:solidFill>
                  <a:srgbClr val="FF0000"/>
                </a:solidFill>
                <a:latin typeface="+mn-lt"/>
                <a:cs typeface="Lucida Console"/>
              </a:rPr>
              <a:t>IP freedoms </a:t>
            </a:r>
            <a:r>
              <a:rPr lang="en-US" sz="4000" dirty="0">
                <a:solidFill>
                  <a:srgbClr val="FFFFFF"/>
                </a:solidFill>
                <a:latin typeface="+mn-lt"/>
                <a:cs typeface="Lucida Console"/>
              </a:rPr>
              <a:t>(freedom </a:t>
            </a:r>
            <a:r>
              <a:rPr lang="en-US" sz="4000" b="1" dirty="0">
                <a:solidFill>
                  <a:srgbClr val="0000FF"/>
                </a:solidFill>
                <a:latin typeface="+mn-lt"/>
                <a:cs typeface="Lucida Console"/>
              </a:rPr>
              <a:t>from</a:t>
            </a:r>
            <a:r>
              <a:rPr lang="en-US" sz="4000" dirty="0">
                <a:solidFill>
                  <a:schemeClr val="tx1">
                    <a:lumMod val="85000"/>
                    <a:lumOff val="15000"/>
                  </a:schemeClr>
                </a:solidFill>
                <a:latin typeface="+mn-lt"/>
                <a:cs typeface="Lucida Console"/>
              </a:rPr>
              <a:t> </a:t>
            </a:r>
            <a:r>
              <a:rPr lang="en-US" sz="4000" dirty="0">
                <a:solidFill>
                  <a:srgbClr val="FFFFFF"/>
                </a:solidFill>
                <a:latin typeface="+mn-lt"/>
                <a:cs typeface="Lucida Console"/>
              </a:rPr>
              <a:t>IP) – </a:t>
            </a:r>
            <a:r>
              <a:rPr lang="en-US" sz="4000" i="1" dirty="0">
                <a:solidFill>
                  <a:srgbClr val="FFFFFF"/>
                </a:solidFill>
                <a:latin typeface="+mn-lt"/>
                <a:cs typeface="Lucida Console"/>
              </a:rPr>
              <a:t>Where would a data-crunch take us?</a:t>
            </a:r>
            <a:endParaRPr lang="en-US" sz="4000" i="1" dirty="0">
              <a:solidFill>
                <a:srgbClr val="FFFF00"/>
              </a:solidFill>
              <a:latin typeface="+mn-lt"/>
              <a:cs typeface="Lucida Console"/>
            </a:endParaRPr>
          </a:p>
          <a:p>
            <a:pPr marL="0" indent="0">
              <a:buNone/>
            </a:pPr>
            <a:r>
              <a:rPr lang="en-US" sz="4000" dirty="0">
                <a:solidFill>
                  <a:srgbClr val="FFFF00"/>
                </a:solidFill>
                <a:latin typeface="+mn-lt"/>
                <a:cs typeface="Lucida Console"/>
              </a:rPr>
              <a:t>“</a:t>
            </a:r>
            <a:r>
              <a:rPr lang="en-US" sz="4000" b="1" i="1" dirty="0">
                <a:solidFill>
                  <a:srgbClr val="FFFF00"/>
                </a:solidFill>
                <a:latin typeface="+mn-lt"/>
                <a:cs typeface="Lucida Console"/>
              </a:rPr>
              <a:t>It seems simple, really</a:t>
            </a:r>
            <a:r>
              <a:rPr lang="en-US" sz="4000" dirty="0">
                <a:solidFill>
                  <a:srgbClr val="FFFF00"/>
                </a:solidFill>
                <a:latin typeface="+mn-lt"/>
                <a:cs typeface="Lucida Console"/>
              </a:rPr>
              <a:t>” </a:t>
            </a:r>
            <a:r>
              <a:rPr lang="en-US" sz="4000" dirty="0">
                <a:solidFill>
                  <a:srgbClr val="FFFFFF"/>
                </a:solidFill>
                <a:latin typeface="+mn-lt"/>
                <a:cs typeface="Lucida Console"/>
              </a:rPr>
              <a:t>(Kevin Smith @ Duke) </a:t>
            </a:r>
            <a:r>
              <a:rPr lang="en-US" sz="4000" b="1" dirty="0">
                <a:solidFill>
                  <a:schemeClr val="bg1"/>
                </a:solidFill>
                <a:latin typeface="+mn-lt"/>
                <a:cs typeface="Lucida Console"/>
              </a:rPr>
              <a:t>CORRELATES STRONG ECONOMIES &amp; WEAK IP LAWS </a:t>
            </a:r>
            <a:r>
              <a:rPr lang="en-US" sz="4000" b="1" dirty="0">
                <a:solidFill>
                  <a:srgbClr val="FF0000"/>
                </a:solidFill>
                <a:latin typeface="+mn-lt"/>
                <a:cs typeface="Lucida Console"/>
              </a:rPr>
              <a:t>(</a:t>
            </a:r>
            <a:r>
              <a:rPr lang="en-US" sz="4000" b="1" dirty="0">
                <a:solidFill>
                  <a:schemeClr val="accent6">
                    <a:lumMod val="60000"/>
                    <a:lumOff val="40000"/>
                  </a:schemeClr>
                </a:solidFill>
                <a:latin typeface="+mn-lt"/>
                <a:cs typeface="Lucida Console"/>
              </a:rPr>
              <a:t>BRIC</a:t>
            </a:r>
            <a:r>
              <a:rPr lang="en-US" sz="4000" b="1" dirty="0">
                <a:solidFill>
                  <a:schemeClr val="bg1"/>
                </a:solidFill>
                <a:latin typeface="+mn-lt"/>
                <a:cs typeface="Lucida Console"/>
              </a:rPr>
              <a:t> </a:t>
            </a:r>
            <a:r>
              <a:rPr lang="en-US" sz="4000" b="1" dirty="0">
                <a:solidFill>
                  <a:srgbClr val="FF0000"/>
                </a:solidFill>
                <a:latin typeface="+mn-lt"/>
                <a:cs typeface="Lucida Console"/>
              </a:rPr>
              <a:t>–</a:t>
            </a:r>
            <a:r>
              <a:rPr lang="en-US" sz="4000" b="1" dirty="0">
                <a:solidFill>
                  <a:schemeClr val="bg1"/>
                </a:solidFill>
                <a:latin typeface="+mn-lt"/>
                <a:cs typeface="Lucida Console"/>
              </a:rPr>
              <a:t> Brazil</a:t>
            </a:r>
            <a:r>
              <a:rPr lang="en-US" sz="4000" b="1" dirty="0">
                <a:solidFill>
                  <a:srgbClr val="FF0000"/>
                </a:solidFill>
                <a:latin typeface="+mn-lt"/>
                <a:cs typeface="Lucida Console"/>
              </a:rPr>
              <a:t>,</a:t>
            </a:r>
            <a:r>
              <a:rPr lang="en-US" sz="4000" b="1" dirty="0">
                <a:solidFill>
                  <a:schemeClr val="bg1"/>
                </a:solidFill>
                <a:latin typeface="+mn-lt"/>
                <a:cs typeface="Lucida Console"/>
              </a:rPr>
              <a:t> India</a:t>
            </a:r>
            <a:r>
              <a:rPr lang="en-US" sz="4000" b="1" dirty="0">
                <a:solidFill>
                  <a:srgbClr val="FF0000"/>
                </a:solidFill>
                <a:latin typeface="+mn-lt"/>
                <a:cs typeface="Lucida Console"/>
              </a:rPr>
              <a:t>,</a:t>
            </a:r>
            <a:r>
              <a:rPr lang="en-US" sz="4000" b="1" dirty="0">
                <a:solidFill>
                  <a:schemeClr val="bg1"/>
                </a:solidFill>
                <a:latin typeface="+mn-lt"/>
                <a:cs typeface="Lucida Console"/>
              </a:rPr>
              <a:t> Russia</a:t>
            </a:r>
            <a:r>
              <a:rPr lang="en-US" sz="4000" b="1" dirty="0">
                <a:solidFill>
                  <a:srgbClr val="FF0000"/>
                </a:solidFill>
                <a:latin typeface="+mn-lt"/>
                <a:cs typeface="Lucida Console"/>
              </a:rPr>
              <a:t>,</a:t>
            </a:r>
            <a:r>
              <a:rPr lang="en-US" sz="4000" b="1" dirty="0">
                <a:solidFill>
                  <a:schemeClr val="bg1"/>
                </a:solidFill>
                <a:latin typeface="+mn-lt"/>
                <a:cs typeface="Lucida Console"/>
              </a:rPr>
              <a:t> and China</a:t>
            </a:r>
            <a:r>
              <a:rPr lang="en-US" sz="4000" b="1" dirty="0">
                <a:solidFill>
                  <a:srgbClr val="FF0000"/>
                </a:solidFill>
                <a:latin typeface="+mn-lt"/>
                <a:cs typeface="Lucida Console"/>
              </a:rPr>
              <a:t>)</a:t>
            </a:r>
          </a:p>
          <a:p>
            <a:pPr marL="0" indent="0">
              <a:buNone/>
            </a:pPr>
            <a:endParaRPr lang="en-US" b="1" dirty="0">
              <a:solidFill>
                <a:srgbClr val="000000"/>
              </a:solidFill>
            </a:endParaRPr>
          </a:p>
          <a:p>
            <a:pPr marL="0" indent="0">
              <a:buNone/>
            </a:pPr>
            <a:endParaRPr lang="en-US" dirty="0">
              <a:solidFill>
                <a:srgbClr val="000000"/>
              </a:solidFill>
            </a:endParaRPr>
          </a:p>
          <a:p>
            <a:endParaRPr lang="en-US" dirty="0">
              <a:solidFill>
                <a:srgbClr val="000000"/>
              </a:solidFill>
            </a:endParaRPr>
          </a:p>
          <a:p>
            <a:endParaRPr lang="en-US" i="1" dirty="0">
              <a:solidFill>
                <a:srgbClr val="000000"/>
              </a:solidFill>
            </a:endParaRPr>
          </a:p>
          <a:p>
            <a:pPr marL="0" indent="0">
              <a:buNone/>
            </a:pPr>
            <a:endParaRPr lang="en-US" i="1" dirty="0">
              <a:solidFill>
                <a:srgbClr val="000000"/>
              </a:solidFill>
            </a:endParaRPr>
          </a:p>
          <a:p>
            <a:endParaRPr lang="en-US" i="1"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70700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366"/>
            <a:ext cx="9144000" cy="1404895"/>
          </a:xfrm>
        </p:spPr>
        <p:txBody>
          <a:bodyPr>
            <a:normAutofit fontScale="90000"/>
          </a:bodyPr>
          <a:lstStyle/>
          <a:p>
            <a:r>
              <a:rPr lang="en-US" sz="4800" b="1" dirty="0">
                <a:solidFill>
                  <a:srgbClr val="0000FF"/>
                </a:solidFill>
                <a:latin typeface="Apple Casual"/>
                <a:cs typeface="Apple Casual"/>
              </a:rPr>
              <a:t>    </a:t>
            </a:r>
            <a:r>
              <a:rPr lang="en-US" sz="4800" b="1" dirty="0">
                <a:solidFill>
                  <a:srgbClr val="FFFF00"/>
                </a:solidFill>
                <a:latin typeface="Apple Casual"/>
                <a:cs typeface="Apple Casual"/>
              </a:rPr>
              <a:t>My Version: </a:t>
            </a:r>
            <a:r>
              <a:rPr lang="en-US" sz="3100" dirty="0">
                <a:solidFill>
                  <a:schemeClr val="bg1"/>
                </a:solidFill>
              </a:rPr>
              <a:t>attempt to correlate </a:t>
            </a:r>
            <a:br>
              <a:rPr lang="en-US" sz="3100" dirty="0"/>
            </a:br>
            <a:r>
              <a:rPr lang="en-US" sz="3100" dirty="0"/>
              <a:t>  </a:t>
            </a:r>
            <a:r>
              <a:rPr lang="en-US" sz="3100" dirty="0">
                <a:solidFill>
                  <a:srgbClr val="008000"/>
                </a:solidFill>
              </a:rPr>
              <a:t>Economic Success </a:t>
            </a:r>
            <a:r>
              <a:rPr lang="en-US" sz="3100" dirty="0">
                <a:solidFill>
                  <a:srgbClr val="FFFFFF"/>
                </a:solidFill>
              </a:rPr>
              <a:t>&amp;</a:t>
            </a:r>
            <a:r>
              <a:rPr lang="en-US" sz="3100" dirty="0"/>
              <a:t> </a:t>
            </a:r>
            <a:r>
              <a:rPr lang="en-US" sz="3100" dirty="0">
                <a:solidFill>
                  <a:srgbClr val="FF0000"/>
                </a:solidFill>
              </a:rPr>
              <a:t>Facilitating Creativity </a:t>
            </a:r>
            <a:r>
              <a:rPr lang="en-US" sz="3100" dirty="0">
                <a:solidFill>
                  <a:srgbClr val="CCFFCC"/>
                </a:solidFill>
              </a:rPr>
              <a:t>but </a:t>
            </a:r>
            <a:r>
              <a:rPr lang="en-US" sz="3100" u="sng" dirty="0">
                <a:solidFill>
                  <a:srgbClr val="CCFFCC"/>
                </a:solidFill>
              </a:rPr>
              <a:t>add</a:t>
            </a:r>
            <a:r>
              <a:rPr lang="en-US" sz="3100" dirty="0">
                <a:solidFill>
                  <a:srgbClr val="CCFFCC"/>
                </a:solidFill>
              </a:rPr>
              <a:t>  </a:t>
            </a:r>
            <a:br>
              <a:rPr lang="en-US" sz="3100" dirty="0">
                <a:solidFill>
                  <a:srgbClr val="CCFFCC"/>
                </a:solidFill>
              </a:rPr>
            </a:br>
            <a:r>
              <a:rPr lang="en-US" sz="3100" dirty="0">
                <a:solidFill>
                  <a:srgbClr val="CCFFCC"/>
                </a:solidFill>
              </a:rPr>
              <a:t>            </a:t>
            </a:r>
            <a:r>
              <a:rPr lang="en-US" sz="3100" b="1" dirty="0">
                <a:solidFill>
                  <a:srgbClr val="CCFFCC"/>
                </a:solidFill>
                <a:latin typeface="Baskerville Old Face"/>
                <a:cs typeface="Baskerville Old Face"/>
              </a:rPr>
              <a:t>   respect for </a:t>
            </a:r>
            <a:r>
              <a:rPr lang="en-US" sz="3100" dirty="0">
                <a:solidFill>
                  <a:srgbClr val="CCFFCC"/>
                </a:solidFill>
              </a:rPr>
              <a:t>Fundamental Rights</a:t>
            </a:r>
            <a:br>
              <a:rPr lang="en-US" sz="2700" dirty="0">
                <a:solidFill>
                  <a:srgbClr val="CCFFCC"/>
                </a:solidFill>
              </a:rPr>
            </a:br>
            <a:endParaRPr lang="en-US" sz="2700" b="1" dirty="0">
              <a:solidFill>
                <a:srgbClr val="CCFFCC"/>
              </a:solidFill>
              <a:latin typeface="Apple Casual"/>
              <a:cs typeface="Apple Casual"/>
            </a:endParaRPr>
          </a:p>
        </p:txBody>
      </p:sp>
      <p:sp>
        <p:nvSpPr>
          <p:cNvPr id="3" name="Content Placeholder 2"/>
          <p:cNvSpPr>
            <a:spLocks noGrp="1"/>
          </p:cNvSpPr>
          <p:nvPr>
            <p:ph sz="quarter" idx="10"/>
          </p:nvPr>
        </p:nvSpPr>
        <p:spPr>
          <a:xfrm>
            <a:off x="457200" y="1531262"/>
            <a:ext cx="8565322" cy="4740584"/>
          </a:xfrm>
        </p:spPr>
        <p:txBody>
          <a:bodyPr>
            <a:normAutofit/>
          </a:bodyPr>
          <a:lstStyle/>
          <a:p>
            <a:pPr marL="0" indent="0">
              <a:buNone/>
            </a:pPr>
            <a:r>
              <a:rPr lang="en-US" sz="2000" i="1" dirty="0">
                <a:solidFill>
                  <a:srgbClr val="FFFFFF"/>
                </a:solidFill>
              </a:rPr>
              <a:t>        </a:t>
            </a:r>
            <a:r>
              <a:rPr lang="en-US" sz="2000" i="1" u="sng" dirty="0">
                <a:solidFill>
                  <a:srgbClr val="FFFFFF"/>
                </a:solidFill>
              </a:rPr>
              <a:t>CAUTION</a:t>
            </a:r>
            <a:r>
              <a:rPr lang="en-US" sz="2000" i="1" dirty="0">
                <a:solidFill>
                  <a:srgbClr val="FFFFFF"/>
                </a:solidFill>
              </a:rPr>
              <a:t>: </a:t>
            </a:r>
            <a:r>
              <a:rPr lang="en-US" sz="2000" b="1" dirty="0">
                <a:solidFill>
                  <a:srgbClr val="FFFFFF"/>
                </a:solidFill>
              </a:rPr>
              <a:t>(entirely unscientific – gut and Google…)</a:t>
            </a:r>
          </a:p>
          <a:p>
            <a:pPr marL="0" indent="0">
              <a:buNone/>
            </a:pPr>
            <a:r>
              <a:rPr lang="en-US" b="1" dirty="0">
                <a:solidFill>
                  <a:srgbClr val="FFFFFF"/>
                </a:solidFill>
              </a:rPr>
              <a:t>1.</a:t>
            </a:r>
            <a:r>
              <a:rPr lang="en-US" dirty="0">
                <a:solidFill>
                  <a:srgbClr val="FFFFFF"/>
                </a:solidFill>
              </a:rPr>
              <a:t>The World Justice Project </a:t>
            </a:r>
            <a:r>
              <a:rPr lang="en-US" i="1" dirty="0">
                <a:solidFill>
                  <a:srgbClr val="FFFFFF"/>
                </a:solidFill>
              </a:rPr>
              <a:t>| </a:t>
            </a:r>
            <a:r>
              <a:rPr lang="en-US" dirty="0">
                <a:solidFill>
                  <a:srgbClr val="FFFFFF"/>
                </a:solidFill>
              </a:rPr>
              <a:t>Rule of Law Index 2012-2013 (241 pages):</a:t>
            </a:r>
            <a:r>
              <a:rPr lang="en-US" i="1" dirty="0">
                <a:solidFill>
                  <a:srgbClr val="FFFFFF"/>
                </a:solidFill>
              </a:rPr>
              <a:t> Highest Rankings in “</a:t>
            </a:r>
            <a:r>
              <a:rPr lang="en-US" i="1" dirty="0">
                <a:solidFill>
                  <a:srgbClr val="8064A2"/>
                </a:solidFill>
              </a:rPr>
              <a:t>Fundamental Rights</a:t>
            </a:r>
            <a:r>
              <a:rPr lang="en-US" i="1" dirty="0">
                <a:solidFill>
                  <a:srgbClr val="FFFFFF"/>
                </a:solidFill>
              </a:rPr>
              <a:t>” are Sweden, Denmark &amp; Norway. Highest Rankings in “</a:t>
            </a:r>
            <a:r>
              <a:rPr lang="en-US" i="1" dirty="0">
                <a:solidFill>
                  <a:srgbClr val="8064A2"/>
                </a:solidFill>
              </a:rPr>
              <a:t>Open Government</a:t>
            </a:r>
            <a:r>
              <a:rPr lang="en-US" i="1" dirty="0">
                <a:solidFill>
                  <a:srgbClr val="FFFFFF"/>
                </a:solidFill>
              </a:rPr>
              <a:t>” </a:t>
            </a:r>
            <a:r>
              <a:rPr lang="en-US" i="1" dirty="0">
                <a:solidFill>
                  <a:schemeClr val="bg1"/>
                </a:solidFill>
              </a:rPr>
              <a:t>are Sweden, Netherlands &amp; Norway.</a:t>
            </a:r>
          </a:p>
          <a:p>
            <a:pPr marL="0" indent="0">
              <a:buNone/>
            </a:pPr>
            <a:r>
              <a:rPr lang="en-US" b="1" dirty="0">
                <a:solidFill>
                  <a:srgbClr val="FFFFFF"/>
                </a:solidFill>
              </a:rPr>
              <a:t>2</a:t>
            </a:r>
            <a:r>
              <a:rPr lang="en-US" b="1" i="1" dirty="0">
                <a:solidFill>
                  <a:srgbClr val="FFFFFF"/>
                </a:solidFill>
              </a:rPr>
              <a:t>. </a:t>
            </a:r>
            <a:r>
              <a:rPr lang="en-US" dirty="0">
                <a:solidFill>
                  <a:srgbClr val="FFFFFF"/>
                </a:solidFill>
              </a:rPr>
              <a:t>Worlds best </a:t>
            </a:r>
            <a:r>
              <a:rPr lang="en-US" dirty="0">
                <a:solidFill>
                  <a:srgbClr val="008000"/>
                </a:solidFill>
              </a:rPr>
              <a:t>economies</a:t>
            </a:r>
            <a:r>
              <a:rPr lang="en-US" dirty="0">
                <a:solidFill>
                  <a:srgbClr val="000000"/>
                </a:solidFill>
              </a:rPr>
              <a:t> </a:t>
            </a:r>
            <a:r>
              <a:rPr lang="en-US" dirty="0">
                <a:solidFill>
                  <a:srgbClr val="FFFFFF"/>
                </a:solidFill>
              </a:rPr>
              <a:t>in 2012 (World Economic Forum – Global Competitiveness Report): Finland (3</a:t>
            </a:r>
            <a:r>
              <a:rPr lang="en-US" baseline="30000" dirty="0">
                <a:solidFill>
                  <a:srgbClr val="FFFFFF"/>
                </a:solidFill>
              </a:rPr>
              <a:t>rd</a:t>
            </a:r>
            <a:r>
              <a:rPr lang="en-US" dirty="0">
                <a:solidFill>
                  <a:srgbClr val="FFFFFF"/>
                </a:solidFill>
              </a:rPr>
              <a:t>), Sweden (4</a:t>
            </a:r>
            <a:r>
              <a:rPr lang="en-US" baseline="30000" dirty="0">
                <a:solidFill>
                  <a:srgbClr val="FFFFFF"/>
                </a:solidFill>
              </a:rPr>
              <a:t>th</a:t>
            </a:r>
            <a:r>
              <a:rPr lang="en-US" dirty="0">
                <a:solidFill>
                  <a:srgbClr val="FFFFFF"/>
                </a:solidFill>
              </a:rPr>
              <a:t>) &amp; the Netherlands (5</a:t>
            </a:r>
            <a:r>
              <a:rPr lang="en-US" baseline="30000" dirty="0">
                <a:solidFill>
                  <a:srgbClr val="FFFFFF"/>
                </a:solidFill>
              </a:rPr>
              <a:t>th</a:t>
            </a:r>
            <a:r>
              <a:rPr lang="en-US" dirty="0">
                <a:solidFill>
                  <a:srgbClr val="FFFFFF"/>
                </a:solidFill>
              </a:rPr>
              <a:t>)</a:t>
            </a:r>
          </a:p>
          <a:p>
            <a:pPr marL="0" indent="0">
              <a:buNone/>
            </a:pPr>
            <a:r>
              <a:rPr lang="en-US" b="1" dirty="0">
                <a:solidFill>
                  <a:srgbClr val="FFFFFF"/>
                </a:solidFill>
              </a:rPr>
              <a:t>3. </a:t>
            </a:r>
            <a:r>
              <a:rPr lang="en-US" dirty="0">
                <a:solidFill>
                  <a:srgbClr val="FF0000"/>
                </a:solidFill>
              </a:rPr>
              <a:t>Global Creativity </a:t>
            </a:r>
            <a:r>
              <a:rPr lang="en-US" dirty="0">
                <a:solidFill>
                  <a:srgbClr val="FFFFFF"/>
                </a:solidFill>
              </a:rPr>
              <a:t>Index (Martin Prosperity Institute): Sweden (1</a:t>
            </a:r>
            <a:r>
              <a:rPr lang="en-US" baseline="30000" dirty="0">
                <a:solidFill>
                  <a:srgbClr val="FFFFFF"/>
                </a:solidFill>
              </a:rPr>
              <a:t>st</a:t>
            </a:r>
            <a:r>
              <a:rPr lang="en-US" dirty="0">
                <a:solidFill>
                  <a:srgbClr val="FFFFFF"/>
                </a:solidFill>
              </a:rPr>
              <a:t>), Finland (3</a:t>
            </a:r>
            <a:r>
              <a:rPr lang="en-US" baseline="30000" dirty="0">
                <a:solidFill>
                  <a:srgbClr val="FFFFFF"/>
                </a:solidFill>
              </a:rPr>
              <a:t>rd</a:t>
            </a:r>
            <a:r>
              <a:rPr lang="en-US" dirty="0">
                <a:solidFill>
                  <a:srgbClr val="FFFFFF"/>
                </a:solidFill>
              </a:rPr>
              <a:t>) &amp; Denmark (4</a:t>
            </a:r>
            <a:r>
              <a:rPr lang="en-US" baseline="30000" dirty="0">
                <a:solidFill>
                  <a:srgbClr val="FFFFFF"/>
                </a:solidFill>
              </a:rPr>
              <a:t>th</a:t>
            </a:r>
            <a:r>
              <a:rPr lang="en-US" dirty="0">
                <a:solidFill>
                  <a:srgbClr val="FFFFFF"/>
                </a:solidFill>
              </a:rPr>
              <a:t>)</a:t>
            </a:r>
          </a:p>
          <a:p>
            <a:pPr marL="0" indent="0">
              <a:buNone/>
            </a:pPr>
            <a:endParaRPr lang="en-US" dirty="0">
              <a:solidFill>
                <a:srgbClr val="FFFFFF"/>
              </a:solidFill>
            </a:endParaRPr>
          </a:p>
          <a:p>
            <a:pPr marL="0" indent="0">
              <a:buNone/>
            </a:pPr>
            <a:r>
              <a:rPr lang="en-US" b="1" dirty="0">
                <a:solidFill>
                  <a:srgbClr val="FFFF00"/>
                </a:solidFill>
              </a:rPr>
              <a:t> WHAT LEVELS OF CREATIVE FREEDOMS ARE IN  </a:t>
            </a:r>
          </a:p>
          <a:p>
            <a:pPr marL="0" indent="0">
              <a:buNone/>
            </a:pPr>
            <a:r>
              <a:rPr lang="en-US" b="1" dirty="0">
                <a:solidFill>
                  <a:srgbClr val="FFFF00"/>
                </a:solidFill>
              </a:rPr>
              <a:t> THOSE COUNTRIES IP/COPYRIGHT REGIMES?</a:t>
            </a:r>
          </a:p>
          <a:p>
            <a:pPr marL="0" indent="0">
              <a:buNone/>
            </a:pPr>
            <a:endParaRPr lang="en-US" dirty="0"/>
          </a:p>
        </p:txBody>
      </p:sp>
    </p:spTree>
    <p:extLst>
      <p:ext uri="{BB962C8B-B14F-4D97-AF65-F5344CB8AC3E}">
        <p14:creationId xmlns:p14="http://schemas.microsoft.com/office/powerpoint/2010/main" val="1923558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3-10-29 at 10.31.4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11" r="-764"/>
          <a:stretch/>
        </p:blipFill>
        <p:spPr>
          <a:xfrm>
            <a:off x="4031211" y="651565"/>
            <a:ext cx="4992818" cy="4956843"/>
          </a:xfrm>
        </p:spPr>
      </p:pic>
      <p:sp>
        <p:nvSpPr>
          <p:cNvPr id="5" name="TextBox 4"/>
          <p:cNvSpPr txBox="1"/>
          <p:nvPr/>
        </p:nvSpPr>
        <p:spPr>
          <a:xfrm>
            <a:off x="220870" y="660472"/>
            <a:ext cx="3810341" cy="4247317"/>
          </a:xfrm>
          <a:prstGeom prst="rect">
            <a:avLst/>
          </a:prstGeom>
          <a:noFill/>
        </p:spPr>
        <p:txBody>
          <a:bodyPr wrap="square" rtlCol="0">
            <a:spAutoFit/>
          </a:bodyPr>
          <a:lstStyle/>
          <a:p>
            <a:r>
              <a:rPr lang="en-US" sz="5400" dirty="0">
                <a:solidFill>
                  <a:srgbClr val="FFFF00"/>
                </a:solidFill>
                <a:latin typeface="Arial"/>
              </a:rPr>
              <a:t>Connection</a:t>
            </a:r>
          </a:p>
          <a:p>
            <a:r>
              <a:rPr lang="en-US" sz="5400" dirty="0">
                <a:solidFill>
                  <a:srgbClr val="FFFF00"/>
                </a:solidFill>
                <a:latin typeface="Arial"/>
              </a:rPr>
              <a:t>Between</a:t>
            </a:r>
          </a:p>
          <a:p>
            <a:r>
              <a:rPr lang="en-US" sz="5400" dirty="0">
                <a:solidFill>
                  <a:srgbClr val="FFFF00"/>
                </a:solidFill>
                <a:latin typeface="Arial"/>
              </a:rPr>
              <a:t>Creativity &amp;</a:t>
            </a:r>
          </a:p>
          <a:p>
            <a:r>
              <a:rPr lang="en-US" sz="5400" dirty="0">
                <a:solidFill>
                  <a:srgbClr val="FFFF00"/>
                </a:solidFill>
                <a:latin typeface="Arial"/>
              </a:rPr>
              <a:t>Weak IP Laws?</a:t>
            </a:r>
          </a:p>
        </p:txBody>
      </p:sp>
    </p:spTree>
    <p:extLst>
      <p:ext uri="{BB962C8B-B14F-4D97-AF65-F5344CB8AC3E}">
        <p14:creationId xmlns:p14="http://schemas.microsoft.com/office/powerpoint/2010/main" val="27215183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8581" y="4922166"/>
            <a:ext cx="7845920" cy="584776"/>
          </a:xfrm>
          <a:prstGeom prst="rect">
            <a:avLst/>
          </a:prstGeom>
        </p:spPr>
        <p:txBody>
          <a:bodyPr wrap="square">
            <a:spAutoFit/>
          </a:bodyPr>
          <a:lstStyle/>
          <a:p>
            <a:r>
              <a:rPr lang="en-CA" sz="1400" dirty="0">
                <a:solidFill>
                  <a:prstClr val="black"/>
                </a:solidFill>
                <a:latin typeface="Arial"/>
                <a:hlinkClick r:id="rId2"/>
              </a:rPr>
              <a:t>https://www.ted.com/talks/johanna_blakley_lessons_from_fashion_s_free_culture?language=en</a:t>
            </a:r>
            <a:endParaRPr lang="en-CA" sz="1400" dirty="0">
              <a:solidFill>
                <a:prstClr val="black"/>
              </a:solidFill>
              <a:latin typeface="Arial"/>
            </a:endParaRPr>
          </a:p>
          <a:p>
            <a:endParaRPr lang="en-CA" dirty="0">
              <a:solidFill>
                <a:prstClr val="black"/>
              </a:solidFill>
              <a:latin typeface="Arial"/>
            </a:endParaRPr>
          </a:p>
        </p:txBody>
      </p:sp>
      <p:pic>
        <p:nvPicPr>
          <p:cNvPr id="2" name="Picture 1" descr="Screen Shot 2017-03-09 at 7.15.3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0067" y="726862"/>
            <a:ext cx="5522947" cy="3715874"/>
          </a:xfrm>
          <a:prstGeom prst="rect">
            <a:avLst/>
          </a:prstGeom>
        </p:spPr>
      </p:pic>
    </p:spTree>
    <p:extLst>
      <p:ext uri="{BB962C8B-B14F-4D97-AF65-F5344CB8AC3E}">
        <p14:creationId xmlns:p14="http://schemas.microsoft.com/office/powerpoint/2010/main" val="39012087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98585"/>
            <a:ext cx="8686800" cy="4727549"/>
          </a:xfrm>
        </p:spPr>
        <p:txBody>
          <a:bodyPr>
            <a:noAutofit/>
          </a:bodyPr>
          <a:lstStyle/>
          <a:p>
            <a:pPr marL="0" indent="0">
              <a:buNone/>
            </a:pPr>
            <a:r>
              <a:rPr lang="en-US" sz="6000" dirty="0">
                <a:solidFill>
                  <a:schemeClr val="bg1"/>
                </a:solidFill>
                <a:latin typeface="+mn-lt"/>
              </a:rPr>
              <a:t>What are “</a:t>
            </a:r>
            <a:r>
              <a:rPr lang="en-US" sz="6000" dirty="0">
                <a:solidFill>
                  <a:srgbClr val="FFFF00"/>
                </a:solidFill>
                <a:latin typeface="+mn-lt"/>
              </a:rPr>
              <a:t>first principles</a:t>
            </a:r>
            <a:r>
              <a:rPr lang="en-US" sz="6000" dirty="0">
                <a:solidFill>
                  <a:schemeClr val="bg1"/>
                </a:solidFill>
                <a:latin typeface="+mn-lt"/>
              </a:rPr>
              <a:t>” in the digital age?</a:t>
            </a:r>
          </a:p>
          <a:p>
            <a:pPr marL="0" indent="0">
              <a:buNone/>
            </a:pPr>
            <a:r>
              <a:rPr lang="en-US" sz="6000" dirty="0">
                <a:solidFill>
                  <a:schemeClr val="bg1"/>
                </a:solidFill>
                <a:latin typeface="+mn-lt"/>
              </a:rPr>
              <a:t>More importantly, what should they be?</a:t>
            </a: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6894" y="4829737"/>
            <a:ext cx="2241062" cy="1120531"/>
          </a:xfrm>
          <a:prstGeom prst="rect">
            <a:avLst/>
          </a:prstGeom>
        </p:spPr>
      </p:pic>
    </p:spTree>
    <p:extLst>
      <p:ext uri="{BB962C8B-B14F-4D97-AF65-F5344CB8AC3E}">
        <p14:creationId xmlns:p14="http://schemas.microsoft.com/office/powerpoint/2010/main" val="24890153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sz="4800" b="1" dirty="0">
                <a:solidFill>
                  <a:srgbClr val="FFFF00"/>
                </a:solidFill>
                <a:latin typeface="+mn-lt"/>
              </a:rPr>
              <a:t>How about as 1</a:t>
            </a:r>
            <a:r>
              <a:rPr lang="en-US" sz="4800" b="1" baseline="30000" dirty="0">
                <a:solidFill>
                  <a:srgbClr val="FFFF00"/>
                </a:solidFill>
                <a:latin typeface="+mn-lt"/>
              </a:rPr>
              <a:t>st</a:t>
            </a:r>
            <a:r>
              <a:rPr lang="en-US" sz="4800" b="1" dirty="0">
                <a:solidFill>
                  <a:srgbClr val="FFFF00"/>
                </a:solidFill>
                <a:latin typeface="+mn-lt"/>
              </a:rPr>
              <a:t> principles?</a:t>
            </a:r>
          </a:p>
        </p:txBody>
      </p:sp>
      <p:sp>
        <p:nvSpPr>
          <p:cNvPr id="3" name="Content Placeholder 2"/>
          <p:cNvSpPr>
            <a:spLocks noGrp="1"/>
          </p:cNvSpPr>
          <p:nvPr>
            <p:ph sz="quarter" idx="10"/>
          </p:nvPr>
        </p:nvSpPr>
        <p:spPr>
          <a:xfrm>
            <a:off x="457200" y="1942088"/>
            <a:ext cx="8229600" cy="3784046"/>
          </a:xfrm>
        </p:spPr>
        <p:txBody>
          <a:bodyPr>
            <a:normAutofit/>
          </a:bodyPr>
          <a:lstStyle/>
          <a:p>
            <a:pPr marL="0" indent="0" algn="ctr">
              <a:buNone/>
            </a:pPr>
            <a:r>
              <a:rPr lang="en-US" sz="3200" dirty="0">
                <a:solidFill>
                  <a:schemeClr val="bg1"/>
                </a:solidFill>
                <a:latin typeface="+mn-lt"/>
              </a:rPr>
              <a:t>“To encourage and facilitate the creativity and expression of all Canadians.”</a:t>
            </a:r>
          </a:p>
        </p:txBody>
      </p:sp>
      <p:pic>
        <p:nvPicPr>
          <p:cNvPr id="4" name="Picture 3" descr="650px-Political_map_of_Canad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7534" y="3305285"/>
            <a:ext cx="2993095" cy="2587876"/>
          </a:xfrm>
          <a:prstGeom prst="rect">
            <a:avLst/>
          </a:prstGeom>
        </p:spPr>
      </p:pic>
    </p:spTree>
    <p:extLst>
      <p:ext uri="{BB962C8B-B14F-4D97-AF65-F5344CB8AC3E}">
        <p14:creationId xmlns:p14="http://schemas.microsoft.com/office/powerpoint/2010/main" val="3694008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8759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a:solidFill>
                  <a:schemeClr val="bg1"/>
                </a:solidFill>
                <a:latin typeface="American Typewriter"/>
                <a:cs typeface="American Typewriter"/>
              </a:rPr>
              <a:t>News of the Week</a:t>
            </a:r>
          </a:p>
        </p:txBody>
      </p:sp>
    </p:spTree>
    <p:extLst>
      <p:ext uri="{BB962C8B-B14F-4D97-AF65-F5344CB8AC3E}">
        <p14:creationId xmlns:p14="http://schemas.microsoft.com/office/powerpoint/2010/main" val="28181100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339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0" y="1498597"/>
            <a:ext cx="9143999" cy="4382250"/>
          </a:xfrm>
        </p:spPr>
        <p:txBody>
          <a:bodyPr>
            <a:normAutofit/>
          </a:bodyPr>
          <a:lstStyle/>
          <a:p>
            <a:pPr marL="0" indent="0" algn="ctr">
              <a:buNone/>
            </a:pPr>
            <a:r>
              <a:rPr lang="en-CA" sz="7200" b="1" i="1" dirty="0">
                <a:solidFill>
                  <a:srgbClr val="FFFF00"/>
                </a:solidFill>
              </a:rPr>
              <a:t>“</a:t>
            </a:r>
            <a:r>
              <a:rPr lang="en-US" sz="7200" b="1" i="1" dirty="0">
                <a:solidFill>
                  <a:srgbClr val="FFFF00"/>
                </a:solidFill>
              </a:rPr>
              <a:t>Telecommunications Policy</a:t>
            </a:r>
            <a:r>
              <a:rPr lang="en-US" sz="7200" b="1" i="1" dirty="0">
                <a:solidFill>
                  <a:schemeClr val="accent5"/>
                </a:solidFill>
              </a:rPr>
              <a:t>:</a:t>
            </a:r>
            <a:r>
              <a:rPr lang="en-US" sz="7200" b="1" i="1" dirty="0">
                <a:solidFill>
                  <a:srgbClr val="FFFF00"/>
                </a:solidFill>
              </a:rPr>
              <a:t> </a:t>
            </a:r>
            <a:r>
              <a:rPr lang="en-US" sz="7200" b="1" i="1" dirty="0">
                <a:solidFill>
                  <a:schemeClr val="bg1"/>
                </a:solidFill>
              </a:rPr>
              <a:t>Origins, Regulation &amp; Cases</a:t>
            </a:r>
            <a:r>
              <a:rPr lang="en-US" sz="7200" b="1" i="1" dirty="0">
                <a:solidFill>
                  <a:srgbClr val="FFFF00"/>
                </a:solidFill>
              </a:rPr>
              <a:t>”</a:t>
            </a:r>
            <a:endParaRPr lang="en-CA" sz="7200" dirty="0">
              <a:solidFill>
                <a:srgbClr val="FFFF00"/>
              </a:solidFill>
            </a:endParaRPr>
          </a:p>
          <a:p>
            <a:pPr marL="0" indent="0">
              <a:buNone/>
            </a:pPr>
            <a:endParaRPr lang="en-US" dirty="0"/>
          </a:p>
        </p:txBody>
      </p:sp>
      <p:pic>
        <p:nvPicPr>
          <p:cNvPr id="5" name="Picture 4">
            <a:extLst>
              <a:ext uri="{FF2B5EF4-FFF2-40B4-BE49-F238E27FC236}">
                <a16:creationId xmlns:a16="http://schemas.microsoft.com/office/drawing/2014/main" id="{9ED66699-0BF4-2042-8DB4-EE91D33A4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9435" y="4388970"/>
            <a:ext cx="1382059" cy="1849520"/>
          </a:xfrm>
          <a:prstGeom prst="rect">
            <a:avLst/>
          </a:prstGeom>
        </p:spPr>
      </p:pic>
    </p:spTree>
    <p:extLst>
      <p:ext uri="{BB962C8B-B14F-4D97-AF65-F5344CB8AC3E}">
        <p14:creationId xmlns:p14="http://schemas.microsoft.com/office/powerpoint/2010/main" val="12563062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702816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3725621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68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12412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7180"/>
            <a:ext cx="9144000" cy="1016000"/>
          </a:xfrm>
        </p:spPr>
        <p:txBody>
          <a:bodyPr>
            <a:normAutofit/>
          </a:bodyPr>
          <a:lstStyle/>
          <a:p>
            <a:pPr algn="ctr"/>
            <a:r>
              <a:rPr lang="en-US" sz="4400" dirty="0">
                <a:solidFill>
                  <a:srgbClr val="FFFF00"/>
                </a:solidFill>
              </a:rPr>
              <a:t>Last year this time</a:t>
            </a:r>
            <a:r>
              <a:rPr lang="mr-IN" sz="4400" dirty="0">
                <a:solidFill>
                  <a:srgbClr val="FF0000"/>
                </a:solidFill>
              </a:rPr>
              <a:t>…</a:t>
            </a:r>
            <a:endParaRPr lang="en-US" sz="4400" dirty="0">
              <a:solidFill>
                <a:srgbClr val="FF0000"/>
              </a:solidFill>
            </a:endParaRPr>
          </a:p>
        </p:txBody>
      </p:sp>
      <p:sp>
        <p:nvSpPr>
          <p:cNvPr id="3" name="Content Placeholder 2"/>
          <p:cNvSpPr>
            <a:spLocks noGrp="1"/>
          </p:cNvSpPr>
          <p:nvPr>
            <p:ph sz="quarter" idx="10"/>
          </p:nvPr>
        </p:nvSpPr>
        <p:spPr>
          <a:xfrm>
            <a:off x="457200" y="1016000"/>
            <a:ext cx="8229600" cy="4850410"/>
          </a:xfrm>
        </p:spPr>
        <p:txBody>
          <a:bodyPr/>
          <a:lstStyle/>
          <a:p>
            <a:endParaRPr lang="en-US" dirty="0"/>
          </a:p>
          <a:p>
            <a:endParaRPr lang="en-US" dirty="0"/>
          </a:p>
        </p:txBody>
      </p:sp>
      <p:pic>
        <p:nvPicPr>
          <p:cNvPr id="6" name="Content Placeholder 3" descr="Screen Shot 2017-01-24 at 2.00.05 PM.png">
            <a:extLst>
              <a:ext uri="{FF2B5EF4-FFF2-40B4-BE49-F238E27FC236}">
                <a16:creationId xmlns:a16="http://schemas.microsoft.com/office/drawing/2014/main" id="{4960EC17-AEE5-204C-B53F-9062D8A95153}"/>
              </a:ext>
            </a:extLst>
          </p:cNvPr>
          <p:cNvPicPr>
            <a:picLocks noChangeAspect="1"/>
          </p:cNvPicPr>
          <p:nvPr/>
        </p:nvPicPr>
        <p:blipFill>
          <a:blip r:embed="rId2" cstate="email">
            <a:extLst>
              <a:ext uri="{28A0092B-C50C-407E-A947-70E740481C1C}">
                <a14:useLocalDpi xmlns:a14="http://schemas.microsoft.com/office/drawing/2010/main"/>
              </a:ext>
            </a:extLst>
          </a:blip>
          <a:srcRect t="-1321" b="-1321"/>
          <a:stretch>
            <a:fillRect/>
          </a:stretch>
        </p:blipFill>
        <p:spPr>
          <a:xfrm>
            <a:off x="1282540" y="1390359"/>
            <a:ext cx="6578919" cy="4476051"/>
          </a:xfrm>
          <a:prstGeom prst="rect">
            <a:avLst/>
          </a:prstGeom>
        </p:spPr>
      </p:pic>
    </p:spTree>
    <p:extLst>
      <p:ext uri="{BB962C8B-B14F-4D97-AF65-F5344CB8AC3E}">
        <p14:creationId xmlns:p14="http://schemas.microsoft.com/office/powerpoint/2010/main" val="142593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1-22 at 2.14.1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80"/>
          <a:stretch/>
        </p:blipFill>
        <p:spPr>
          <a:xfrm>
            <a:off x="894279" y="554038"/>
            <a:ext cx="7315200" cy="5172075"/>
          </a:xfrm>
        </p:spPr>
      </p:pic>
    </p:spTree>
    <p:extLst>
      <p:ext uri="{BB962C8B-B14F-4D97-AF65-F5344CB8AC3E}">
        <p14:creationId xmlns:p14="http://schemas.microsoft.com/office/powerpoint/2010/main" val="1107334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2550"/>
            <a:ext cx="8521358" cy="6046310"/>
          </a:xfrm>
        </p:spPr>
        <p:txBody>
          <a:bodyPr>
            <a:normAutofit/>
          </a:bodyPr>
          <a:lstStyle/>
          <a:p>
            <a:pPr marL="0" indent="0" fontAlgn="base">
              <a:lnSpc>
                <a:spcPct val="90000"/>
              </a:lnSpc>
              <a:buNone/>
            </a:pPr>
            <a:r>
              <a:rPr lang="en-CA" sz="3200" b="1" i="1" dirty="0">
                <a:solidFill>
                  <a:schemeClr val="bg1"/>
                </a:solidFill>
              </a:rPr>
              <a:t>“1. Only </a:t>
            </a:r>
            <a:r>
              <a:rPr lang="en-CA" sz="3200" b="1" i="1" dirty="0">
                <a:solidFill>
                  <a:srgbClr val="FF0000"/>
                </a:solidFill>
              </a:rPr>
              <a:t>100 Canadians are against simultaneous substitution </a:t>
            </a:r>
            <a:r>
              <a:rPr lang="en-CA" sz="3200" b="1" i="1" dirty="0">
                <a:solidFill>
                  <a:schemeClr val="bg1"/>
                </a:solidFill>
              </a:rPr>
              <a:t>during the Super Bowl</a:t>
            </a:r>
            <a:endParaRPr lang="en-CA" sz="3200" i="1" dirty="0">
              <a:solidFill>
                <a:schemeClr val="bg1"/>
              </a:solidFill>
            </a:endParaRPr>
          </a:p>
          <a:p>
            <a:pPr marL="0" indent="0" fontAlgn="base">
              <a:lnSpc>
                <a:spcPct val="90000"/>
              </a:lnSpc>
              <a:buNone/>
            </a:pPr>
            <a:r>
              <a:rPr lang="en-CA" sz="3200" b="1" i="1" dirty="0">
                <a:solidFill>
                  <a:schemeClr val="bg1"/>
                </a:solidFill>
              </a:rPr>
              <a:t>2. The </a:t>
            </a:r>
            <a:r>
              <a:rPr lang="en-CA" sz="3200" b="1" i="1" dirty="0">
                <a:solidFill>
                  <a:srgbClr val="FFFF00"/>
                </a:solidFill>
              </a:rPr>
              <a:t>CRTC has ordered CTV to broadcast U.S. ads</a:t>
            </a:r>
          </a:p>
          <a:p>
            <a:pPr marL="0" indent="0" fontAlgn="base">
              <a:lnSpc>
                <a:spcPct val="90000"/>
              </a:lnSpc>
              <a:buNone/>
            </a:pPr>
            <a:r>
              <a:rPr lang="en-CA" sz="3200" b="1" i="1" dirty="0">
                <a:solidFill>
                  <a:schemeClr val="bg1"/>
                </a:solidFill>
              </a:rPr>
              <a:t>3. Canadians have a right to see U.S. ads without censorship</a:t>
            </a:r>
          </a:p>
          <a:p>
            <a:pPr marL="0" indent="0" fontAlgn="base">
              <a:lnSpc>
                <a:spcPct val="90000"/>
              </a:lnSpc>
              <a:buNone/>
            </a:pPr>
            <a:r>
              <a:rPr lang="en-CA" sz="3200" b="1" i="1" dirty="0">
                <a:solidFill>
                  <a:schemeClr val="bg1"/>
                </a:solidFill>
              </a:rPr>
              <a:t>4. This decision violates copyright law</a:t>
            </a:r>
          </a:p>
          <a:p>
            <a:pPr marL="0" indent="0" fontAlgn="base">
              <a:lnSpc>
                <a:spcPct val="90000"/>
              </a:lnSpc>
              <a:buNone/>
            </a:pPr>
            <a:r>
              <a:rPr lang="en-CA" sz="3200" b="1" i="1" dirty="0">
                <a:solidFill>
                  <a:schemeClr val="bg1"/>
                </a:solidFill>
              </a:rPr>
              <a:t>5. Canadians shouldn’t have access to U.S. ads because they’re irrelevant and don’t have to comply with our laws</a:t>
            </a:r>
          </a:p>
          <a:p>
            <a:pPr marL="0" indent="0">
              <a:buNone/>
            </a:pPr>
            <a:endParaRPr lang="en-US" i="1" dirty="0"/>
          </a:p>
        </p:txBody>
      </p:sp>
    </p:spTree>
    <p:extLst>
      <p:ext uri="{BB962C8B-B14F-4D97-AF65-F5344CB8AC3E}">
        <p14:creationId xmlns:p14="http://schemas.microsoft.com/office/powerpoint/2010/main" val="49174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0439"/>
            <a:ext cx="8557130" cy="5652763"/>
          </a:xfrm>
        </p:spPr>
        <p:txBody>
          <a:bodyPr>
            <a:noAutofit/>
          </a:bodyPr>
          <a:lstStyle/>
          <a:p>
            <a:pPr marL="0" indent="0" fontAlgn="base">
              <a:lnSpc>
                <a:spcPct val="90000"/>
              </a:lnSpc>
              <a:buNone/>
            </a:pPr>
            <a:r>
              <a:rPr lang="en-CA" sz="3200" b="1" i="1" dirty="0">
                <a:solidFill>
                  <a:schemeClr val="bg1"/>
                </a:solidFill>
              </a:rPr>
              <a:t>6. This decision is unnecessary because Canadians can watch the U.S. ads on YouTube (some even before the game)</a:t>
            </a:r>
          </a:p>
          <a:p>
            <a:pPr marL="0" indent="0" fontAlgn="base">
              <a:lnSpc>
                <a:spcPct val="90000"/>
              </a:lnSpc>
              <a:buNone/>
            </a:pPr>
            <a:r>
              <a:rPr lang="en-CA" sz="3200" b="1" i="1" dirty="0">
                <a:solidFill>
                  <a:schemeClr val="bg1"/>
                </a:solidFill>
              </a:rPr>
              <a:t>7. </a:t>
            </a:r>
            <a:r>
              <a:rPr lang="en-CA" sz="3200" b="1" i="1" dirty="0">
                <a:solidFill>
                  <a:srgbClr val="FFFF00"/>
                </a:solidFill>
              </a:rPr>
              <a:t>The government should not be allowed to interfere in a private contract</a:t>
            </a:r>
          </a:p>
          <a:p>
            <a:pPr marL="0" indent="0" fontAlgn="base">
              <a:lnSpc>
                <a:spcPct val="90000"/>
              </a:lnSpc>
              <a:buNone/>
            </a:pPr>
            <a:r>
              <a:rPr lang="en-CA" sz="3200" b="1" i="1" dirty="0">
                <a:solidFill>
                  <a:schemeClr val="bg1"/>
                </a:solidFill>
              </a:rPr>
              <a:t>8. If only CTV offered added value this wouldn’t be an issue</a:t>
            </a:r>
          </a:p>
          <a:p>
            <a:pPr marL="0" indent="0" fontAlgn="base">
              <a:lnSpc>
                <a:spcPct val="90000"/>
              </a:lnSpc>
              <a:buNone/>
            </a:pPr>
            <a:r>
              <a:rPr lang="en-CA" sz="3200" b="1" i="1" dirty="0">
                <a:solidFill>
                  <a:schemeClr val="bg1"/>
                </a:solidFill>
              </a:rPr>
              <a:t>9. The </a:t>
            </a:r>
            <a:r>
              <a:rPr lang="en-CA" sz="3200" b="1" i="1" dirty="0">
                <a:solidFill>
                  <a:srgbClr val="FFFF00"/>
                </a:solidFill>
              </a:rPr>
              <a:t>CRTC made this decision without warning</a:t>
            </a:r>
          </a:p>
          <a:p>
            <a:pPr marL="0" indent="0" fontAlgn="base">
              <a:lnSpc>
                <a:spcPct val="90000"/>
              </a:lnSpc>
              <a:buNone/>
            </a:pPr>
            <a:r>
              <a:rPr lang="en-CA" sz="3200" b="1" i="1" dirty="0">
                <a:solidFill>
                  <a:schemeClr val="bg1"/>
                </a:solidFill>
              </a:rPr>
              <a:t>10. This is a power trip by CRTC chairman Jean-Pierre </a:t>
            </a:r>
            <a:r>
              <a:rPr lang="en-CA" sz="3200" b="1" i="1" dirty="0" err="1">
                <a:solidFill>
                  <a:schemeClr val="bg1"/>
                </a:solidFill>
              </a:rPr>
              <a:t>Blais</a:t>
            </a:r>
            <a:endParaRPr lang="en-US" sz="3200" i="1" dirty="0"/>
          </a:p>
        </p:txBody>
      </p:sp>
    </p:spTree>
    <p:extLst>
      <p:ext uri="{BB962C8B-B14F-4D97-AF65-F5344CB8AC3E}">
        <p14:creationId xmlns:p14="http://schemas.microsoft.com/office/powerpoint/2010/main" val="2047820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54543"/>
            <a:ext cx="8557130" cy="5348659"/>
          </a:xfrm>
        </p:spPr>
        <p:txBody>
          <a:bodyPr/>
          <a:lstStyle/>
          <a:p>
            <a:pPr marL="0" indent="0" fontAlgn="base">
              <a:lnSpc>
                <a:spcPct val="90000"/>
              </a:lnSpc>
              <a:buNone/>
            </a:pPr>
            <a:r>
              <a:rPr lang="en-CA" sz="3200" b="1" i="1" dirty="0">
                <a:solidFill>
                  <a:schemeClr val="bg1"/>
                </a:solidFill>
              </a:rPr>
              <a:t>11. Broadcasters are hypocrites for calling for more CRTC intervention while complaining about regulations</a:t>
            </a:r>
          </a:p>
          <a:p>
            <a:pPr marL="0" indent="0" fontAlgn="base">
              <a:lnSpc>
                <a:spcPct val="90000"/>
              </a:lnSpc>
              <a:buNone/>
            </a:pPr>
            <a:r>
              <a:rPr lang="en-CA" sz="3200" b="1" i="1" dirty="0">
                <a:solidFill>
                  <a:schemeClr val="bg1"/>
                </a:solidFill>
              </a:rPr>
              <a:t>12. </a:t>
            </a:r>
            <a:r>
              <a:rPr lang="en-CA" sz="3200" b="1" i="1" dirty="0">
                <a:solidFill>
                  <a:srgbClr val="FFFF00"/>
                </a:solidFill>
              </a:rPr>
              <a:t>The CRTC made this decision because it doesn’t like boring Canadian Super Bowl ads</a:t>
            </a:r>
          </a:p>
          <a:p>
            <a:pPr marL="0" indent="0" fontAlgn="base">
              <a:lnSpc>
                <a:spcPct val="90000"/>
              </a:lnSpc>
              <a:buNone/>
            </a:pPr>
            <a:r>
              <a:rPr lang="en-CA" sz="3200" b="1" i="1" dirty="0">
                <a:solidFill>
                  <a:schemeClr val="bg1"/>
                </a:solidFill>
              </a:rPr>
              <a:t>13. Simultaneous substitution is bad for Canada’s broadcasting system</a:t>
            </a:r>
          </a:p>
          <a:p>
            <a:pPr marL="0" indent="0" fontAlgn="base">
              <a:lnSpc>
                <a:spcPct val="90000"/>
              </a:lnSpc>
              <a:buNone/>
            </a:pPr>
            <a:r>
              <a:rPr lang="en-CA" sz="3200" b="1" i="1" dirty="0">
                <a:solidFill>
                  <a:schemeClr val="bg1"/>
                </a:solidFill>
              </a:rPr>
              <a:t>14. If only Canada’s broadcast laws were more like American laws we wouldn’t be stuck in this mess</a:t>
            </a:r>
          </a:p>
          <a:p>
            <a:pPr marL="0" indent="0">
              <a:buNone/>
            </a:pPr>
            <a:endParaRPr lang="en-US" dirty="0"/>
          </a:p>
        </p:txBody>
      </p:sp>
    </p:spTree>
    <p:extLst>
      <p:ext uri="{BB962C8B-B14F-4D97-AF65-F5344CB8AC3E}">
        <p14:creationId xmlns:p14="http://schemas.microsoft.com/office/powerpoint/2010/main" val="133996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18765"/>
            <a:ext cx="8485587" cy="5348659"/>
          </a:xfrm>
        </p:spPr>
        <p:txBody>
          <a:bodyPr/>
          <a:lstStyle/>
          <a:p>
            <a:pPr marL="0" indent="0" fontAlgn="base">
              <a:lnSpc>
                <a:spcPct val="90000"/>
              </a:lnSpc>
              <a:buNone/>
            </a:pPr>
            <a:r>
              <a:rPr lang="en-CA" sz="3200" b="1" i="1" dirty="0">
                <a:solidFill>
                  <a:schemeClr val="bg1"/>
                </a:solidFill>
              </a:rPr>
              <a:t>15. Everything worked fine with simultaneous substitution and the CRTC is ruining it</a:t>
            </a:r>
          </a:p>
          <a:p>
            <a:pPr marL="0" indent="0" fontAlgn="base">
              <a:lnSpc>
                <a:spcPct val="90000"/>
              </a:lnSpc>
              <a:buNone/>
            </a:pPr>
            <a:r>
              <a:rPr lang="en-CA" sz="3200" b="1" i="1" dirty="0">
                <a:solidFill>
                  <a:schemeClr val="bg1"/>
                </a:solidFill>
              </a:rPr>
              <a:t>16. The CRTC should wait until after the federal government’s review of Canadian content before making these kinds of changes</a:t>
            </a:r>
          </a:p>
          <a:p>
            <a:pPr marL="0" indent="0" fontAlgn="base">
              <a:lnSpc>
                <a:spcPct val="90000"/>
              </a:lnSpc>
              <a:buNone/>
            </a:pPr>
            <a:r>
              <a:rPr lang="en-CA" sz="3200" b="1" i="1" dirty="0">
                <a:solidFill>
                  <a:schemeClr val="bg1"/>
                </a:solidFill>
              </a:rPr>
              <a:t>17. We pay to subscribe to U.S. networks, so we should get them unfiltered</a:t>
            </a:r>
          </a:p>
          <a:p>
            <a:pPr marL="0" indent="0" fontAlgn="base">
              <a:lnSpc>
                <a:spcPct val="90000"/>
              </a:lnSpc>
              <a:buNone/>
            </a:pPr>
            <a:r>
              <a:rPr lang="en-CA" sz="3200" b="1" i="1" dirty="0">
                <a:solidFill>
                  <a:schemeClr val="bg1"/>
                </a:solidFill>
              </a:rPr>
              <a:t>18. </a:t>
            </a:r>
            <a:r>
              <a:rPr lang="en-CA" sz="3200" b="1" i="1" dirty="0">
                <a:solidFill>
                  <a:srgbClr val="FFFF00"/>
                </a:solidFill>
              </a:rPr>
              <a:t>This is a slippery slope that will lead to the end of simultaneous substitution</a:t>
            </a:r>
            <a:r>
              <a:rPr lang="en-CA" sz="3200" b="1" i="1" dirty="0">
                <a:solidFill>
                  <a:schemeClr val="bg1"/>
                </a:solidFill>
              </a:rPr>
              <a:t>”</a:t>
            </a:r>
          </a:p>
          <a:p>
            <a:endParaRPr lang="en-US" dirty="0"/>
          </a:p>
          <a:p>
            <a:pPr marL="0" indent="0">
              <a:buNone/>
            </a:pPr>
            <a:endParaRPr lang="en-US" dirty="0"/>
          </a:p>
        </p:txBody>
      </p:sp>
    </p:spTree>
    <p:extLst>
      <p:ext uri="{BB962C8B-B14F-4D97-AF65-F5344CB8AC3E}">
        <p14:creationId xmlns:p14="http://schemas.microsoft.com/office/powerpoint/2010/main" val="59382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05949"/>
          </a:xfrm>
        </p:spPr>
        <p:txBody>
          <a:bodyPr>
            <a:noAutofit/>
          </a:bodyPr>
          <a:lstStyle/>
          <a:p>
            <a:pPr algn="ctr"/>
            <a:br>
              <a:rPr lang="en-US" sz="4400" dirty="0">
                <a:solidFill>
                  <a:schemeClr val="bg1"/>
                </a:solidFill>
              </a:rPr>
            </a:br>
            <a:r>
              <a:rPr lang="en-US" sz="4400" b="1" dirty="0">
                <a:solidFill>
                  <a:srgbClr val="FF0000"/>
                </a:solidFill>
              </a:rPr>
              <a:t>Activity</a:t>
            </a:r>
            <a:r>
              <a:rPr lang="en-US" sz="4400" dirty="0">
                <a:solidFill>
                  <a:schemeClr val="bg1"/>
                </a:solidFill>
              </a:rPr>
              <a:t> on the </a:t>
            </a:r>
            <a:r>
              <a:rPr lang="en-US" sz="4400" dirty="0">
                <a:solidFill>
                  <a:srgbClr val="FFFF00"/>
                </a:solidFill>
              </a:rPr>
              <a:t>Super Bowl </a:t>
            </a:r>
            <a:r>
              <a:rPr lang="en-US" sz="4400" dirty="0">
                <a:solidFill>
                  <a:schemeClr val="bg1"/>
                </a:solidFill>
              </a:rPr>
              <a:t>issue</a:t>
            </a:r>
            <a:r>
              <a:rPr lang="mr-IN" sz="4400" dirty="0">
                <a:solidFill>
                  <a:srgbClr val="00B0F0"/>
                </a:solidFill>
              </a:rPr>
              <a:t>…</a:t>
            </a:r>
            <a:br>
              <a:rPr lang="en-CA" sz="4400" dirty="0">
                <a:solidFill>
                  <a:srgbClr val="FF0000"/>
                </a:solidFill>
              </a:rPr>
            </a:br>
            <a:endParaRPr lang="en-US" sz="4400" dirty="0">
              <a:solidFill>
                <a:schemeClr val="bg1"/>
              </a:solidFill>
            </a:endParaRPr>
          </a:p>
        </p:txBody>
      </p:sp>
      <p:pic>
        <p:nvPicPr>
          <p:cNvPr id="7" name="Content Placeholder 6">
            <a:extLst>
              <a:ext uri="{FF2B5EF4-FFF2-40B4-BE49-F238E27FC236}">
                <a16:creationId xmlns:a16="http://schemas.microsoft.com/office/drawing/2014/main" id="{16E2FEE7-ED7C-C246-A33B-664AC15078A6}"/>
              </a:ext>
            </a:extLst>
          </p:cNvPr>
          <p:cNvPicPr>
            <a:picLocks noGrp="1" noChangeAspect="1"/>
          </p:cNvPicPr>
          <p:nvPr>
            <p:ph sz="quarter" idx="10"/>
          </p:nvPr>
        </p:nvPicPr>
        <p:blipFill>
          <a:blip r:embed="rId2"/>
          <a:stretch>
            <a:fillRect/>
          </a:stretch>
        </p:blipFill>
        <p:spPr>
          <a:xfrm>
            <a:off x="2999089" y="1206500"/>
            <a:ext cx="3145821" cy="4664075"/>
          </a:xfrm>
        </p:spPr>
      </p:pic>
    </p:spTree>
    <p:extLst>
      <p:ext uri="{BB962C8B-B14F-4D97-AF65-F5344CB8AC3E}">
        <p14:creationId xmlns:p14="http://schemas.microsoft.com/office/powerpoint/2010/main" val="846717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F286D0-C76B-4F46-82CF-BFC7EE3EDA3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792562" y="317500"/>
            <a:ext cx="3558876" cy="5553075"/>
          </a:xfrm>
        </p:spPr>
      </p:pic>
    </p:spTree>
    <p:extLst>
      <p:ext uri="{BB962C8B-B14F-4D97-AF65-F5344CB8AC3E}">
        <p14:creationId xmlns:p14="http://schemas.microsoft.com/office/powerpoint/2010/main" val="408747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B9DDB4-277D-E041-96D6-6953393452C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33543" y="317500"/>
            <a:ext cx="5076913" cy="5553075"/>
          </a:xfrm>
        </p:spPr>
      </p:pic>
    </p:spTree>
    <p:extLst>
      <p:ext uri="{BB962C8B-B14F-4D97-AF65-F5344CB8AC3E}">
        <p14:creationId xmlns:p14="http://schemas.microsoft.com/office/powerpoint/2010/main" val="421611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9CF63D-ED17-5346-B7F9-A0FB613C447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50375" y="317500"/>
            <a:ext cx="6643249" cy="5553075"/>
          </a:xfrm>
        </p:spPr>
      </p:pic>
    </p:spTree>
    <p:extLst>
      <p:ext uri="{BB962C8B-B14F-4D97-AF65-F5344CB8AC3E}">
        <p14:creationId xmlns:p14="http://schemas.microsoft.com/office/powerpoint/2010/main" val="2828752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1744-E838-B145-9506-6875CA21D823}"/>
              </a:ext>
            </a:extLst>
          </p:cNvPr>
          <p:cNvSpPr>
            <a:spLocks noGrp="1"/>
          </p:cNvSpPr>
          <p:nvPr>
            <p:ph type="title"/>
          </p:nvPr>
        </p:nvSpPr>
        <p:spPr>
          <a:xfrm>
            <a:off x="457200" y="101306"/>
            <a:ext cx="8229600" cy="1016000"/>
          </a:xfrm>
        </p:spPr>
        <p:txBody>
          <a:bodyPr/>
          <a:lstStyle/>
          <a:p>
            <a:pPr algn="ctr"/>
            <a:r>
              <a:rPr lang="en-CA" b="1" dirty="0">
                <a:solidFill>
                  <a:srgbClr val="FF0000"/>
                </a:solidFill>
              </a:rPr>
              <a:t>Hedging their </a:t>
            </a:r>
            <a:r>
              <a:rPr lang="en-CA" b="1" dirty="0">
                <a:solidFill>
                  <a:srgbClr val="FFFF00"/>
                </a:solidFill>
              </a:rPr>
              <a:t>Super Bowl </a:t>
            </a:r>
            <a:r>
              <a:rPr lang="en-CA" b="1" dirty="0">
                <a:solidFill>
                  <a:srgbClr val="FF0000"/>
                </a:solidFill>
              </a:rPr>
              <a:t>bet</a:t>
            </a:r>
            <a:r>
              <a:rPr lang="en-CA" b="1" dirty="0">
                <a:solidFill>
                  <a:schemeClr val="bg1"/>
                </a:solidFill>
              </a:rPr>
              <a:t>…</a:t>
            </a:r>
            <a:endParaRPr lang="en-US" b="1" dirty="0">
              <a:solidFill>
                <a:schemeClr val="bg1"/>
              </a:solidFill>
            </a:endParaRPr>
          </a:p>
        </p:txBody>
      </p:sp>
      <p:pic>
        <p:nvPicPr>
          <p:cNvPr id="9" name="Content Placeholder 8">
            <a:extLst>
              <a:ext uri="{FF2B5EF4-FFF2-40B4-BE49-F238E27FC236}">
                <a16:creationId xmlns:a16="http://schemas.microsoft.com/office/drawing/2014/main" id="{3B7B935D-D03F-944F-99C6-04B396F8AD9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34854" y="1117600"/>
            <a:ext cx="5274291" cy="4762500"/>
          </a:xfrm>
        </p:spPr>
      </p:pic>
    </p:spTree>
    <p:extLst>
      <p:ext uri="{BB962C8B-B14F-4D97-AF65-F5344CB8AC3E}">
        <p14:creationId xmlns:p14="http://schemas.microsoft.com/office/powerpoint/2010/main" val="3632320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8B25-3A26-F94B-ADC8-00C796733773}"/>
              </a:ext>
            </a:extLst>
          </p:cNvPr>
          <p:cNvSpPr>
            <a:spLocks noGrp="1"/>
          </p:cNvSpPr>
          <p:nvPr>
            <p:ph type="title"/>
          </p:nvPr>
        </p:nvSpPr>
        <p:spPr>
          <a:xfrm>
            <a:off x="457200" y="0"/>
            <a:ext cx="8229600" cy="1016000"/>
          </a:xfrm>
        </p:spPr>
        <p:txBody>
          <a:bodyPr>
            <a:normAutofit/>
          </a:bodyPr>
          <a:lstStyle/>
          <a:p>
            <a:pPr algn="ctr"/>
            <a:r>
              <a:rPr lang="en-CA" sz="4400" b="1" dirty="0">
                <a:solidFill>
                  <a:srgbClr val="FFFF00"/>
                </a:solidFill>
              </a:rPr>
              <a:t>Same </a:t>
            </a:r>
            <a:r>
              <a:rPr lang="en-CA" sz="4400" b="1" dirty="0">
                <a:solidFill>
                  <a:srgbClr val="92D050"/>
                </a:solidFill>
              </a:rPr>
              <a:t>$ </a:t>
            </a:r>
            <a:r>
              <a:rPr lang="en-CA" sz="4400" b="1" dirty="0">
                <a:solidFill>
                  <a:srgbClr val="FFFF00"/>
                </a:solidFill>
              </a:rPr>
              <a:t>as last year</a:t>
            </a:r>
            <a:r>
              <a:rPr lang="en-CA" sz="4400" b="1" dirty="0">
                <a:solidFill>
                  <a:srgbClr val="FF0000"/>
                </a:solidFill>
              </a:rPr>
              <a:t>…</a:t>
            </a:r>
            <a:endParaRPr lang="en-US" sz="4400" b="1" dirty="0">
              <a:solidFill>
                <a:srgbClr val="FF0000"/>
              </a:solidFill>
            </a:endParaRPr>
          </a:p>
        </p:txBody>
      </p:sp>
      <p:pic>
        <p:nvPicPr>
          <p:cNvPr id="4" name="Content Placeholder 5" descr="Screen Shot 2017-01-31 at 6.28.15 PM.png">
            <a:extLst>
              <a:ext uri="{FF2B5EF4-FFF2-40B4-BE49-F238E27FC236}">
                <a16:creationId xmlns:a16="http://schemas.microsoft.com/office/drawing/2014/main" id="{8F97C7FB-F1D6-F445-8390-5CF753377F80}"/>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89"/>
          <a:stretch/>
        </p:blipFill>
        <p:spPr>
          <a:xfrm>
            <a:off x="1355763" y="1016000"/>
            <a:ext cx="6432474" cy="4886325"/>
          </a:xfrm>
        </p:spPr>
      </p:pic>
    </p:spTree>
    <p:extLst>
      <p:ext uri="{BB962C8B-B14F-4D97-AF65-F5344CB8AC3E}">
        <p14:creationId xmlns:p14="http://schemas.microsoft.com/office/powerpoint/2010/main" val="3936141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dirty="0">
                <a:solidFill>
                  <a:schemeClr val="bg1"/>
                </a:solidFill>
              </a:rPr>
              <a:t>Back to the </a:t>
            </a:r>
            <a:r>
              <a:rPr lang="en-US" sz="4400" dirty="0">
                <a:solidFill>
                  <a:srgbClr val="FFFF00"/>
                </a:solidFill>
              </a:rPr>
              <a:t>present</a:t>
            </a:r>
            <a:r>
              <a:rPr lang="en-US" sz="4400" dirty="0">
                <a:solidFill>
                  <a:schemeClr val="bg1"/>
                </a:solidFill>
              </a:rPr>
              <a:t> </a:t>
            </a:r>
            <a:r>
              <a:rPr lang="en-US" sz="4400" dirty="0">
                <a:solidFill>
                  <a:schemeClr val="accent5"/>
                </a:solidFill>
              </a:rPr>
              <a:t>(</a:t>
            </a:r>
            <a:r>
              <a:rPr lang="en-US" sz="4400" dirty="0">
                <a:solidFill>
                  <a:srgbClr val="92D050"/>
                </a:solidFill>
              </a:rPr>
              <a:t>future</a:t>
            </a:r>
            <a:r>
              <a:rPr lang="en-US" sz="4400" dirty="0">
                <a:solidFill>
                  <a:schemeClr val="accent5"/>
                </a:solidFill>
              </a:rPr>
              <a:t>) </a:t>
            </a:r>
            <a:r>
              <a:rPr lang="en-US" sz="4400" dirty="0">
                <a:solidFill>
                  <a:srgbClr val="FF0000"/>
                </a:solidFill>
              </a:rPr>
              <a:t>4</a:t>
            </a:r>
          </a:p>
        </p:txBody>
      </p:sp>
      <p:pic>
        <p:nvPicPr>
          <p:cNvPr id="7" name="Content Placeholder 6">
            <a:extLst>
              <a:ext uri="{FF2B5EF4-FFF2-40B4-BE49-F238E27FC236}">
                <a16:creationId xmlns:a16="http://schemas.microsoft.com/office/drawing/2014/main" id="{7C3908BC-1BA4-B046-8D64-9FF7B2F643D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300521" y="1016000"/>
            <a:ext cx="4542957" cy="4881563"/>
          </a:xfrm>
        </p:spPr>
      </p:pic>
    </p:spTree>
    <p:extLst>
      <p:ext uri="{BB962C8B-B14F-4D97-AF65-F5344CB8AC3E}">
        <p14:creationId xmlns:p14="http://schemas.microsoft.com/office/powerpoint/2010/main" val="1536782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8C43E2C-0C69-9644-937E-06E9852AABD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68122" y="212725"/>
            <a:ext cx="6007755" cy="5670550"/>
          </a:xfrm>
        </p:spPr>
      </p:pic>
    </p:spTree>
    <p:extLst>
      <p:ext uri="{BB962C8B-B14F-4D97-AF65-F5344CB8AC3E}">
        <p14:creationId xmlns:p14="http://schemas.microsoft.com/office/powerpoint/2010/main" val="915419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2A79366-FDD0-634A-88D3-00EBE60A2FFB}"/>
              </a:ext>
            </a:extLst>
          </p:cNvPr>
          <p:cNvPicPr>
            <a:picLocks noGrp="1" noChangeAspect="1"/>
          </p:cNvPicPr>
          <p:nvPr>
            <p:ph sz="quarter" idx="10"/>
          </p:nvPr>
        </p:nvPicPr>
        <p:blipFill>
          <a:blip r:embed="rId2"/>
          <a:stretch>
            <a:fillRect/>
          </a:stretch>
        </p:blipFill>
        <p:spPr>
          <a:xfrm>
            <a:off x="2395848" y="212725"/>
            <a:ext cx="4352304" cy="5670550"/>
          </a:xfrm>
        </p:spPr>
      </p:pic>
    </p:spTree>
    <p:extLst>
      <p:ext uri="{BB962C8B-B14F-4D97-AF65-F5344CB8AC3E}">
        <p14:creationId xmlns:p14="http://schemas.microsoft.com/office/powerpoint/2010/main" val="333835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A6D8E56-5F05-1446-AB43-2519E63F77E2}"/>
              </a:ext>
            </a:extLst>
          </p:cNvPr>
          <p:cNvPicPr>
            <a:picLocks noGrp="1" noChangeAspect="1"/>
          </p:cNvPicPr>
          <p:nvPr>
            <p:ph sz="quarter" idx="10"/>
          </p:nvPr>
        </p:nvPicPr>
        <p:blipFill>
          <a:blip r:embed="rId2"/>
          <a:stretch>
            <a:fillRect/>
          </a:stretch>
        </p:blipFill>
        <p:spPr>
          <a:xfrm>
            <a:off x="1949450" y="406400"/>
            <a:ext cx="5245100" cy="5283200"/>
          </a:xfrm>
        </p:spPr>
      </p:pic>
    </p:spTree>
    <p:extLst>
      <p:ext uri="{BB962C8B-B14F-4D97-AF65-F5344CB8AC3E}">
        <p14:creationId xmlns:p14="http://schemas.microsoft.com/office/powerpoint/2010/main" val="4124172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6370CD-7C77-1649-858A-B72DA55330F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16291" y="265113"/>
            <a:ext cx="4911418" cy="5618162"/>
          </a:xfrm>
        </p:spPr>
      </p:pic>
    </p:spTree>
    <p:extLst>
      <p:ext uri="{BB962C8B-B14F-4D97-AF65-F5344CB8AC3E}">
        <p14:creationId xmlns:p14="http://schemas.microsoft.com/office/powerpoint/2010/main" val="406697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r>
              <a:rPr lang="en-US" sz="5400" b="1" dirty="0">
                <a:solidFill>
                  <a:srgbClr val="FFFF00"/>
                </a:solidFill>
                <a:latin typeface="+mn-lt"/>
              </a:rPr>
              <a:t>      Course Website</a:t>
            </a:r>
          </a:p>
        </p:txBody>
      </p:sp>
      <p:sp>
        <p:nvSpPr>
          <p:cNvPr id="3" name="Content Placeholder 2"/>
          <p:cNvSpPr>
            <a:spLocks noGrp="1"/>
          </p:cNvSpPr>
          <p:nvPr>
            <p:ph sz="quarter" idx="10"/>
          </p:nvPr>
        </p:nvSpPr>
        <p:spPr>
          <a:xfrm>
            <a:off x="674760" y="1408134"/>
            <a:ext cx="8469240" cy="4318000"/>
          </a:xfrm>
        </p:spPr>
        <p:txBody>
          <a:bodyPr>
            <a:normAutofit/>
          </a:bodyPr>
          <a:lstStyle/>
          <a:p>
            <a:pPr marL="0" indent="0">
              <a:buNone/>
            </a:pPr>
            <a:r>
              <a:rPr lang="en-US" sz="4800" dirty="0">
                <a:solidFill>
                  <a:schemeClr val="bg1"/>
                </a:solidFill>
                <a:latin typeface="+mn-lt"/>
              </a:rPr>
              <a:t>http://</a:t>
            </a:r>
            <a:r>
              <a:rPr lang="en-US" sz="4800" dirty="0" err="1">
                <a:solidFill>
                  <a:schemeClr val="bg1"/>
                </a:solidFill>
                <a:latin typeface="+mn-lt"/>
              </a:rPr>
              <a:t>commlaw.allard.ubc.ca</a:t>
            </a:r>
            <a:endParaRPr lang="en-US" sz="4800" dirty="0">
              <a:solidFill>
                <a:schemeClr val="bg1"/>
              </a:solidFill>
              <a:latin typeface="+mn-lt"/>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5704" y="2232560"/>
            <a:ext cx="3526972" cy="3611477"/>
          </a:xfrm>
          <a:prstGeom prst="rect">
            <a:avLst/>
          </a:prstGeom>
        </p:spPr>
      </p:pic>
    </p:spTree>
    <p:extLst>
      <p:ext uri="{BB962C8B-B14F-4D97-AF65-F5344CB8AC3E}">
        <p14:creationId xmlns:p14="http://schemas.microsoft.com/office/powerpoint/2010/main" val="718618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C00F18-EE27-0449-8C46-62323BD669FA}"/>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91054" y="252413"/>
            <a:ext cx="4561891" cy="5605462"/>
          </a:xfrm>
        </p:spPr>
      </p:pic>
    </p:spTree>
    <p:extLst>
      <p:ext uri="{BB962C8B-B14F-4D97-AF65-F5344CB8AC3E}">
        <p14:creationId xmlns:p14="http://schemas.microsoft.com/office/powerpoint/2010/main" val="577621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0BB570-B842-8141-B63E-E319897C4FC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74557" y="265113"/>
            <a:ext cx="3794886" cy="5618162"/>
          </a:xfrm>
        </p:spPr>
      </p:pic>
    </p:spTree>
    <p:extLst>
      <p:ext uri="{BB962C8B-B14F-4D97-AF65-F5344CB8AC3E}">
        <p14:creationId xmlns:p14="http://schemas.microsoft.com/office/powerpoint/2010/main" val="1709363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60E8C0-EFA9-4947-8B32-1F8193FCB8E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00145" y="265113"/>
            <a:ext cx="4743709" cy="5618162"/>
          </a:xfrm>
        </p:spPr>
      </p:pic>
    </p:spTree>
    <p:extLst>
      <p:ext uri="{BB962C8B-B14F-4D97-AF65-F5344CB8AC3E}">
        <p14:creationId xmlns:p14="http://schemas.microsoft.com/office/powerpoint/2010/main" val="262891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EA17F6C-E8D2-1D42-B0D5-13DF211DAC4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378392" y="265113"/>
            <a:ext cx="4387216" cy="5618162"/>
          </a:xfrm>
        </p:spPr>
      </p:pic>
    </p:spTree>
    <p:extLst>
      <p:ext uri="{BB962C8B-B14F-4D97-AF65-F5344CB8AC3E}">
        <p14:creationId xmlns:p14="http://schemas.microsoft.com/office/powerpoint/2010/main" val="295734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8BCB41F-95EE-274D-A402-976957E8E52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54717" y="212725"/>
            <a:ext cx="5434566" cy="5670550"/>
          </a:xfrm>
        </p:spPr>
      </p:pic>
    </p:spTree>
    <p:extLst>
      <p:ext uri="{BB962C8B-B14F-4D97-AF65-F5344CB8AC3E}">
        <p14:creationId xmlns:p14="http://schemas.microsoft.com/office/powerpoint/2010/main" val="1528577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19125E-094A-EF49-B596-10E61AA1AF5E}"/>
              </a:ext>
            </a:extLst>
          </p:cNvPr>
          <p:cNvPicPr>
            <a:picLocks noGrp="1" noChangeAspect="1"/>
          </p:cNvPicPr>
          <p:nvPr>
            <p:ph sz="quarter" idx="10"/>
          </p:nvPr>
        </p:nvPicPr>
        <p:blipFill>
          <a:blip r:embed="rId2"/>
          <a:stretch>
            <a:fillRect/>
          </a:stretch>
        </p:blipFill>
        <p:spPr>
          <a:xfrm>
            <a:off x="1415560" y="265113"/>
            <a:ext cx="6312880" cy="5618162"/>
          </a:xfrm>
        </p:spPr>
      </p:pic>
    </p:spTree>
    <p:extLst>
      <p:ext uri="{BB962C8B-B14F-4D97-AF65-F5344CB8AC3E}">
        <p14:creationId xmlns:p14="http://schemas.microsoft.com/office/powerpoint/2010/main" val="2702713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BEBE66C-47E9-AE49-9A0D-095BA677FC0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919095" y="212725"/>
            <a:ext cx="3305810" cy="5670550"/>
          </a:xfrm>
        </p:spPr>
      </p:pic>
    </p:spTree>
    <p:extLst>
      <p:ext uri="{BB962C8B-B14F-4D97-AF65-F5344CB8AC3E}">
        <p14:creationId xmlns:p14="http://schemas.microsoft.com/office/powerpoint/2010/main" val="3751002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93A8E50-F41C-DC4D-98AA-C87441888C02}"/>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27185" y="212725"/>
            <a:ext cx="6489629" cy="5670550"/>
          </a:xfrm>
        </p:spPr>
      </p:pic>
    </p:spTree>
    <p:extLst>
      <p:ext uri="{BB962C8B-B14F-4D97-AF65-F5344CB8AC3E}">
        <p14:creationId xmlns:p14="http://schemas.microsoft.com/office/powerpoint/2010/main" val="3421063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A605-AC0F-9E4E-B3A5-699C9DC843BE}"/>
              </a:ext>
            </a:extLst>
          </p:cNvPr>
          <p:cNvSpPr>
            <a:spLocks noGrp="1"/>
          </p:cNvSpPr>
          <p:nvPr>
            <p:ph type="title"/>
          </p:nvPr>
        </p:nvSpPr>
        <p:spPr>
          <a:xfrm>
            <a:off x="457200" y="0"/>
            <a:ext cx="8229600" cy="1016000"/>
          </a:xfrm>
        </p:spPr>
        <p:txBody>
          <a:bodyPr>
            <a:normAutofit/>
          </a:bodyPr>
          <a:lstStyle/>
          <a:p>
            <a:r>
              <a:rPr lang="en-CA" sz="4800" b="1" dirty="0">
                <a:solidFill>
                  <a:srgbClr val="FF0000"/>
                </a:solidFill>
              </a:rPr>
              <a:t>Uh</a:t>
            </a:r>
            <a:r>
              <a:rPr lang="en-CA" sz="4800" b="1" dirty="0">
                <a:solidFill>
                  <a:srgbClr val="FFFF00"/>
                </a:solidFill>
              </a:rPr>
              <a:t>-</a:t>
            </a:r>
            <a:r>
              <a:rPr lang="en-CA" sz="4800" b="1" dirty="0">
                <a:solidFill>
                  <a:srgbClr val="FF0000"/>
                </a:solidFill>
              </a:rPr>
              <a:t>Oh</a:t>
            </a:r>
            <a:endParaRPr lang="en-US" sz="4800" b="1" dirty="0">
              <a:solidFill>
                <a:srgbClr val="FF0000"/>
              </a:solidFill>
            </a:endParaRPr>
          </a:p>
        </p:txBody>
      </p:sp>
      <p:pic>
        <p:nvPicPr>
          <p:cNvPr id="5" name="Content Placeholder 4">
            <a:extLst>
              <a:ext uri="{FF2B5EF4-FFF2-40B4-BE49-F238E27FC236}">
                <a16:creationId xmlns:a16="http://schemas.microsoft.com/office/drawing/2014/main" id="{3EACF1C7-F947-F842-8228-0C5CFEE90BC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1117189"/>
            <a:ext cx="8229600" cy="4666485"/>
          </a:xfrm>
        </p:spPr>
      </p:pic>
    </p:spTree>
    <p:extLst>
      <p:ext uri="{BB962C8B-B14F-4D97-AF65-F5344CB8AC3E}">
        <p14:creationId xmlns:p14="http://schemas.microsoft.com/office/powerpoint/2010/main" val="2509486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7" y="70561"/>
            <a:ext cx="8241323" cy="1016000"/>
          </a:xfrm>
        </p:spPr>
        <p:txBody>
          <a:bodyPr>
            <a:normAutofit/>
          </a:bodyPr>
          <a:lstStyle/>
          <a:p>
            <a:pPr algn="ctr"/>
            <a:r>
              <a:rPr lang="en-US" sz="4400" b="1" dirty="0">
                <a:solidFill>
                  <a:srgbClr val="FFFF00"/>
                </a:solidFill>
              </a:rPr>
              <a:t>From the website</a:t>
            </a:r>
            <a:r>
              <a:rPr lang="mr-IN" sz="4400" b="1" dirty="0">
                <a:solidFill>
                  <a:srgbClr val="FF0000"/>
                </a:solidFill>
              </a:rPr>
              <a:t>…</a:t>
            </a:r>
            <a:endParaRPr lang="en-US" sz="4400" b="1" dirty="0">
              <a:solidFill>
                <a:srgbClr val="FF0000"/>
              </a:solidFill>
            </a:endParaRPr>
          </a:p>
        </p:txBody>
      </p:sp>
      <p:pic>
        <p:nvPicPr>
          <p:cNvPr id="7" name="Content Placeholder 6">
            <a:extLst>
              <a:ext uri="{FF2B5EF4-FFF2-40B4-BE49-F238E27FC236}">
                <a16:creationId xmlns:a16="http://schemas.microsoft.com/office/drawing/2014/main" id="{B7AA64DF-1DF4-8E45-A760-868FE269E79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16834" y="1250685"/>
            <a:ext cx="5365344" cy="4573975"/>
          </a:xfrm>
        </p:spPr>
      </p:pic>
    </p:spTree>
    <p:extLst>
      <p:ext uri="{BB962C8B-B14F-4D97-AF65-F5344CB8AC3E}">
        <p14:creationId xmlns:p14="http://schemas.microsoft.com/office/powerpoint/2010/main" val="154211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98787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79E078-F880-114A-8B1B-C910A3EB12BE}"/>
              </a:ext>
            </a:extLst>
          </p:cNvPr>
          <p:cNvPicPr>
            <a:picLocks noGrp="1" noChangeAspect="1"/>
          </p:cNvPicPr>
          <p:nvPr>
            <p:ph sz="quarter" idx="10"/>
          </p:nvPr>
        </p:nvPicPr>
        <p:blipFill>
          <a:blip r:embed="rId2"/>
          <a:stretch>
            <a:fillRect/>
          </a:stretch>
        </p:blipFill>
        <p:spPr>
          <a:xfrm>
            <a:off x="1200187" y="277813"/>
            <a:ext cx="6743626" cy="5605462"/>
          </a:xfrm>
        </p:spPr>
      </p:pic>
    </p:spTree>
    <p:extLst>
      <p:ext uri="{BB962C8B-B14F-4D97-AF65-F5344CB8AC3E}">
        <p14:creationId xmlns:p14="http://schemas.microsoft.com/office/powerpoint/2010/main" val="888652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87E317-D747-5C47-96AF-9D9A37DB2D13}"/>
              </a:ext>
            </a:extLst>
          </p:cNvPr>
          <p:cNvPicPr>
            <a:picLocks noGrp="1" noChangeAspect="1"/>
          </p:cNvPicPr>
          <p:nvPr>
            <p:ph sz="quarter" idx="10"/>
          </p:nvPr>
        </p:nvPicPr>
        <p:blipFill>
          <a:blip r:embed="rId2"/>
          <a:stretch>
            <a:fillRect/>
          </a:stretch>
        </p:blipFill>
        <p:spPr>
          <a:xfrm>
            <a:off x="996624" y="277813"/>
            <a:ext cx="7150751" cy="5605462"/>
          </a:xfrm>
        </p:spPr>
      </p:pic>
    </p:spTree>
    <p:extLst>
      <p:ext uri="{BB962C8B-B14F-4D97-AF65-F5344CB8AC3E}">
        <p14:creationId xmlns:p14="http://schemas.microsoft.com/office/powerpoint/2010/main" val="1105308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C60EEF-D758-EA4C-BC96-F81AEAC6119E}"/>
              </a:ext>
            </a:extLst>
          </p:cNvPr>
          <p:cNvPicPr>
            <a:picLocks noGrp="1" noChangeAspect="1"/>
          </p:cNvPicPr>
          <p:nvPr>
            <p:ph sz="quarter" idx="10"/>
          </p:nvPr>
        </p:nvPicPr>
        <p:blipFill>
          <a:blip r:embed="rId2"/>
          <a:stretch>
            <a:fillRect/>
          </a:stretch>
        </p:blipFill>
        <p:spPr>
          <a:xfrm>
            <a:off x="776301" y="277813"/>
            <a:ext cx="7591397" cy="5605462"/>
          </a:xfrm>
        </p:spPr>
      </p:pic>
    </p:spTree>
    <p:extLst>
      <p:ext uri="{BB962C8B-B14F-4D97-AF65-F5344CB8AC3E}">
        <p14:creationId xmlns:p14="http://schemas.microsoft.com/office/powerpoint/2010/main" val="4247245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099CA0-4530-AA49-B207-F3DA0D02A224}"/>
              </a:ext>
            </a:extLst>
          </p:cNvPr>
          <p:cNvPicPr>
            <a:picLocks noGrp="1" noChangeAspect="1"/>
          </p:cNvPicPr>
          <p:nvPr>
            <p:ph sz="quarter" idx="10"/>
          </p:nvPr>
        </p:nvPicPr>
        <p:blipFill>
          <a:blip r:embed="rId2"/>
          <a:stretch>
            <a:fillRect/>
          </a:stretch>
        </p:blipFill>
        <p:spPr>
          <a:xfrm>
            <a:off x="457200" y="734993"/>
            <a:ext cx="8229600" cy="4691102"/>
          </a:xfrm>
        </p:spPr>
      </p:pic>
    </p:spTree>
    <p:extLst>
      <p:ext uri="{BB962C8B-B14F-4D97-AF65-F5344CB8AC3E}">
        <p14:creationId xmlns:p14="http://schemas.microsoft.com/office/powerpoint/2010/main" val="3659445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23642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13658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3679" y="865402"/>
            <a:ext cx="6954148" cy="4524315"/>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OF THE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WEEK</a:t>
            </a:r>
          </a:p>
        </p:txBody>
      </p:sp>
    </p:spTree>
    <p:extLst>
      <p:ext uri="{BB962C8B-B14F-4D97-AF65-F5344CB8AC3E}">
        <p14:creationId xmlns:p14="http://schemas.microsoft.com/office/powerpoint/2010/main" val="891207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76BC-6043-D140-9925-2C663684BB03}"/>
              </a:ext>
            </a:extLst>
          </p:cNvPr>
          <p:cNvSpPr>
            <a:spLocks noGrp="1"/>
          </p:cNvSpPr>
          <p:nvPr>
            <p:ph type="title"/>
          </p:nvPr>
        </p:nvSpPr>
        <p:spPr>
          <a:xfrm>
            <a:off x="457200" y="0"/>
            <a:ext cx="8229600" cy="1541929"/>
          </a:xfrm>
        </p:spPr>
        <p:txBody>
          <a:bodyPr>
            <a:normAutofit fontScale="90000"/>
          </a:bodyPr>
          <a:lstStyle/>
          <a:p>
            <a:pPr algn="ctr"/>
            <a:br>
              <a:rPr lang="en-CA" b="1" dirty="0"/>
            </a:br>
            <a:r>
              <a:rPr lang="en-CA" sz="4900" b="1" dirty="0">
                <a:solidFill>
                  <a:srgbClr val="FFFF00"/>
                </a:solidFill>
              </a:rPr>
              <a:t>Should there be </a:t>
            </a:r>
            <a:r>
              <a:rPr lang="en-CA" sz="4900" b="1" dirty="0">
                <a:solidFill>
                  <a:srgbClr val="FF0000"/>
                </a:solidFill>
              </a:rPr>
              <a:t>“</a:t>
            </a:r>
            <a:r>
              <a:rPr lang="en-CA" sz="4900" b="1" dirty="0">
                <a:solidFill>
                  <a:schemeClr val="bg1"/>
                </a:solidFill>
              </a:rPr>
              <a:t>should’s</a:t>
            </a:r>
            <a:r>
              <a:rPr lang="en-CA" sz="4900" b="1" dirty="0">
                <a:solidFill>
                  <a:srgbClr val="FF0000"/>
                </a:solidFill>
              </a:rPr>
              <a:t>”</a:t>
            </a:r>
            <a:r>
              <a:rPr lang="en-CA" sz="4900" b="1" dirty="0">
                <a:solidFill>
                  <a:srgbClr val="FFFF00"/>
                </a:solidFill>
              </a:rPr>
              <a:t> in </a:t>
            </a:r>
            <a:br>
              <a:rPr lang="en-CA" sz="4900" b="1" dirty="0">
                <a:solidFill>
                  <a:srgbClr val="FFFF00"/>
                </a:solidFill>
              </a:rPr>
            </a:br>
            <a:r>
              <a:rPr lang="en-CA" sz="4900" b="1" dirty="0">
                <a:solidFill>
                  <a:srgbClr val="FFFF00"/>
                </a:solidFill>
              </a:rPr>
              <a:t>S. 3 of the </a:t>
            </a:r>
            <a:r>
              <a:rPr lang="en-CA" sz="4900" b="1" i="1" dirty="0">
                <a:solidFill>
                  <a:srgbClr val="00B0F0"/>
                </a:solidFill>
              </a:rPr>
              <a:t>Broadcasting Act</a:t>
            </a:r>
            <a:r>
              <a:rPr lang="en-CA" sz="4900" b="1" dirty="0">
                <a:solidFill>
                  <a:srgbClr val="FF0000"/>
                </a:solidFill>
              </a:rPr>
              <a:t>?</a:t>
            </a:r>
            <a:br>
              <a:rPr lang="en-CA" b="1" dirty="0"/>
            </a:br>
            <a:endParaRPr lang="en-US" dirty="0"/>
          </a:p>
        </p:txBody>
      </p:sp>
      <p:sp>
        <p:nvSpPr>
          <p:cNvPr id="7" name="Content Placeholder 6">
            <a:extLst>
              <a:ext uri="{FF2B5EF4-FFF2-40B4-BE49-F238E27FC236}">
                <a16:creationId xmlns:a16="http://schemas.microsoft.com/office/drawing/2014/main" id="{4C8FA396-4D0D-584E-AE9C-D36A5CFF9B4B}"/>
              </a:ext>
            </a:extLst>
          </p:cNvPr>
          <p:cNvSpPr>
            <a:spLocks noGrp="1"/>
          </p:cNvSpPr>
          <p:nvPr>
            <p:ph sz="quarter" idx="10"/>
          </p:nvPr>
        </p:nvSpPr>
        <p:spPr>
          <a:xfrm>
            <a:off x="1" y="1972234"/>
            <a:ext cx="9144000" cy="3962401"/>
          </a:xfrm>
        </p:spPr>
        <p:txBody>
          <a:bodyPr>
            <a:normAutofit lnSpcReduction="10000"/>
          </a:bodyPr>
          <a:lstStyle/>
          <a:p>
            <a:pPr marL="0" indent="0" algn="ctr">
              <a:buNone/>
            </a:pPr>
            <a:r>
              <a:rPr lang="en-CA" sz="7000" dirty="0">
                <a:solidFill>
                  <a:schemeClr val="bg1"/>
                </a:solidFill>
                <a:latin typeface="Apple Chancery" panose="03020702040506060504" pitchFamily="66" charset="-79"/>
                <a:cs typeface="Apple Chancery" panose="03020702040506060504" pitchFamily="66" charset="-79"/>
              </a:rPr>
              <a:t>“</a:t>
            </a:r>
            <a:r>
              <a:rPr lang="en-CA" sz="6800" dirty="0">
                <a:solidFill>
                  <a:schemeClr val="bg1"/>
                </a:solidFill>
                <a:latin typeface="Apple Chancery" panose="03020702040506060504" pitchFamily="66" charset="-79"/>
                <a:cs typeface="Apple Chancery" panose="03020702040506060504" pitchFamily="66" charset="-79"/>
              </a:rPr>
              <a:t>NO! TRY NOT! </a:t>
            </a:r>
          </a:p>
          <a:p>
            <a:pPr marL="0" indent="0" algn="ctr">
              <a:buNone/>
            </a:pPr>
            <a:r>
              <a:rPr lang="en-CA" sz="6800" dirty="0">
                <a:solidFill>
                  <a:schemeClr val="bg1"/>
                </a:solidFill>
                <a:latin typeface="Apple Chancery" panose="03020702040506060504" pitchFamily="66" charset="-79"/>
                <a:cs typeface="Apple Chancery" panose="03020702040506060504" pitchFamily="66" charset="-79"/>
              </a:rPr>
              <a:t>DO OR DO NOT.</a:t>
            </a:r>
          </a:p>
          <a:p>
            <a:pPr marL="0" indent="0" algn="ctr">
              <a:buNone/>
            </a:pPr>
            <a:r>
              <a:rPr lang="en-CA" sz="6800" dirty="0">
                <a:solidFill>
                  <a:schemeClr val="bg1"/>
                </a:solidFill>
                <a:latin typeface="Apple Chancery" panose="03020702040506060504" pitchFamily="66" charset="-79"/>
                <a:cs typeface="Apple Chancery" panose="03020702040506060504" pitchFamily="66" charset="-79"/>
              </a:rPr>
              <a:t>THERE IS NO TRY.”</a:t>
            </a:r>
          </a:p>
          <a:p>
            <a:pPr marL="0" indent="0" algn="ctr">
              <a:buNone/>
            </a:pPr>
            <a:r>
              <a:rPr lang="en-CA" sz="6800" dirty="0">
                <a:solidFill>
                  <a:srgbClr val="92D050"/>
                </a:solidFill>
                <a:latin typeface="Apple Chancery" panose="03020702040506060504" pitchFamily="66" charset="-79"/>
                <a:cs typeface="Apple Chancery" panose="03020702040506060504" pitchFamily="66" charset="-79"/>
              </a:rPr>
              <a:t>Yoda</a:t>
            </a:r>
            <a:endParaRPr lang="en-US" sz="6800" dirty="0">
              <a:solidFill>
                <a:srgbClr val="92D050"/>
              </a:solidFill>
              <a:latin typeface="Apple Chancery" panose="03020702040506060504" pitchFamily="66" charset="-79"/>
              <a:cs typeface="Apple Chancery" panose="03020702040506060504" pitchFamily="66" charset="-79"/>
            </a:endParaRPr>
          </a:p>
        </p:txBody>
      </p:sp>
      <p:pic>
        <p:nvPicPr>
          <p:cNvPr id="4" name="Picture 3">
            <a:extLst>
              <a:ext uri="{FF2B5EF4-FFF2-40B4-BE49-F238E27FC236}">
                <a16:creationId xmlns:a16="http://schemas.microsoft.com/office/drawing/2014/main" id="{B767C3AC-D858-654E-977B-0868732A7F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7213" y="4625009"/>
            <a:ext cx="1402567" cy="1620078"/>
          </a:xfrm>
          <a:prstGeom prst="rect">
            <a:avLst/>
          </a:prstGeom>
        </p:spPr>
      </p:pic>
    </p:spTree>
    <p:extLst>
      <p:ext uri="{BB962C8B-B14F-4D97-AF65-F5344CB8AC3E}">
        <p14:creationId xmlns:p14="http://schemas.microsoft.com/office/powerpoint/2010/main" val="1939272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29EC1-9F23-F14B-A807-D9BFB440193A}"/>
              </a:ext>
            </a:extLst>
          </p:cNvPr>
          <p:cNvSpPr>
            <a:spLocks noGrp="1"/>
          </p:cNvSpPr>
          <p:nvPr>
            <p:ph sz="quarter" idx="10"/>
          </p:nvPr>
        </p:nvSpPr>
        <p:spPr>
          <a:xfrm>
            <a:off x="215153" y="0"/>
            <a:ext cx="8928847" cy="6615953"/>
          </a:xfrm>
        </p:spPr>
        <p:txBody>
          <a:bodyPr>
            <a:normAutofit fontScale="92500" lnSpcReduction="10000"/>
          </a:bodyPr>
          <a:lstStyle/>
          <a:p>
            <a:pPr marL="0" indent="0">
              <a:buNone/>
            </a:pPr>
            <a:r>
              <a:rPr lang="en-CA" b="1" i="1" dirty="0">
                <a:solidFill>
                  <a:srgbClr val="92D050"/>
                </a:solidFill>
              </a:rPr>
              <a:t>Broadcasting Act</a:t>
            </a:r>
            <a:r>
              <a:rPr lang="en-CA" b="1" dirty="0">
                <a:solidFill>
                  <a:srgbClr val="92D050"/>
                </a:solidFill>
              </a:rPr>
              <a:t> </a:t>
            </a:r>
            <a:r>
              <a:rPr lang="en-CA" b="1" i="1" dirty="0">
                <a:solidFill>
                  <a:srgbClr val="92D050"/>
                </a:solidFill>
              </a:rPr>
              <a:t>(S.C. 1991, c. 11)“Broadcasting Policy for Canada”</a:t>
            </a:r>
            <a:endParaRPr lang="en-CA" b="1" dirty="0">
              <a:solidFill>
                <a:srgbClr val="92D050"/>
              </a:solidFill>
            </a:endParaRPr>
          </a:p>
          <a:p>
            <a:pPr marL="0" indent="0">
              <a:buNone/>
            </a:pPr>
            <a:r>
              <a:rPr lang="en-CA" b="1" i="1" dirty="0">
                <a:solidFill>
                  <a:srgbClr val="92D050"/>
                </a:solidFill>
              </a:rPr>
              <a:t>Declaration</a:t>
            </a:r>
            <a:endParaRPr lang="en-CA" b="1" dirty="0">
              <a:solidFill>
                <a:srgbClr val="92D050"/>
              </a:solidFill>
            </a:endParaRPr>
          </a:p>
          <a:p>
            <a:pPr marL="0" indent="0">
              <a:buNone/>
            </a:pPr>
            <a:r>
              <a:rPr lang="en-CA" b="1" i="1" dirty="0">
                <a:solidFill>
                  <a:schemeClr val="bg1"/>
                </a:solidFill>
              </a:rPr>
              <a:t>3</a:t>
            </a:r>
            <a:r>
              <a:rPr lang="en-CA" i="1" dirty="0">
                <a:solidFill>
                  <a:schemeClr val="bg1"/>
                </a:solidFill>
              </a:rPr>
              <a:t> </a:t>
            </a:r>
            <a:r>
              <a:rPr lang="en-CA" b="1" i="1" dirty="0">
                <a:solidFill>
                  <a:schemeClr val="bg1"/>
                </a:solidFill>
              </a:rPr>
              <a:t>(1)</a:t>
            </a:r>
            <a:r>
              <a:rPr lang="en-CA" i="1" dirty="0">
                <a:solidFill>
                  <a:schemeClr val="bg1"/>
                </a:solidFill>
              </a:rPr>
              <a:t> It is hereby declared as the broadcasting policy for Canada that</a:t>
            </a:r>
            <a:endParaRPr lang="en-CA" dirty="0">
              <a:solidFill>
                <a:schemeClr val="bg1"/>
              </a:solidFill>
            </a:endParaRPr>
          </a:p>
          <a:p>
            <a:pPr marL="0" indent="0">
              <a:buNone/>
            </a:pPr>
            <a:r>
              <a:rPr lang="en-CA" b="1" i="1" dirty="0">
                <a:solidFill>
                  <a:schemeClr val="bg1"/>
                </a:solidFill>
              </a:rPr>
              <a:t>(a)</a:t>
            </a:r>
            <a:r>
              <a:rPr lang="en-CA" i="1" dirty="0">
                <a:solidFill>
                  <a:schemeClr val="bg1"/>
                </a:solidFill>
              </a:rPr>
              <a:t> the Canadian broadcasting system </a:t>
            </a:r>
            <a:r>
              <a:rPr lang="en-CA" b="1" i="1" dirty="0">
                <a:solidFill>
                  <a:srgbClr val="FFFF00"/>
                </a:solidFill>
              </a:rPr>
              <a:t>shall be</a:t>
            </a:r>
            <a:r>
              <a:rPr lang="en-CA" i="1" dirty="0">
                <a:solidFill>
                  <a:schemeClr val="bg1"/>
                </a:solidFill>
              </a:rPr>
              <a:t> effectively owned and controlled by Canadians;</a:t>
            </a:r>
            <a:r>
              <a:rPr lang="en-CA" i="1" dirty="0">
                <a:solidFill>
                  <a:srgbClr val="FFFF00"/>
                </a:solidFill>
              </a:rPr>
              <a:t>…</a:t>
            </a:r>
            <a:endParaRPr lang="en-CA" dirty="0">
              <a:solidFill>
                <a:srgbClr val="FFFF00"/>
              </a:solidFill>
            </a:endParaRPr>
          </a:p>
          <a:p>
            <a:pPr marL="0" indent="0">
              <a:buNone/>
            </a:pPr>
            <a:r>
              <a:rPr lang="en-CA" b="1" i="1" dirty="0">
                <a:solidFill>
                  <a:schemeClr val="bg1"/>
                </a:solidFill>
              </a:rPr>
              <a:t>(d)</a:t>
            </a:r>
            <a:r>
              <a:rPr lang="en-CA" i="1" dirty="0">
                <a:solidFill>
                  <a:schemeClr val="bg1"/>
                </a:solidFill>
              </a:rPr>
              <a:t> the Canadian broadcasting system </a:t>
            </a:r>
            <a:r>
              <a:rPr lang="en-CA" b="1" i="1" dirty="0">
                <a:solidFill>
                  <a:srgbClr val="FFFF00"/>
                </a:solidFill>
              </a:rPr>
              <a:t>should</a:t>
            </a:r>
            <a:endParaRPr lang="en-CA" dirty="0">
              <a:solidFill>
                <a:srgbClr val="FFFF00"/>
              </a:solidFill>
            </a:endParaRPr>
          </a:p>
          <a:p>
            <a:pPr marL="400050" lvl="1" indent="0">
              <a:buNone/>
            </a:pPr>
            <a:r>
              <a:rPr lang="en-CA" b="1" i="1" dirty="0">
                <a:solidFill>
                  <a:schemeClr val="bg1"/>
                </a:solidFill>
              </a:rPr>
              <a:t>(</a:t>
            </a:r>
            <a:r>
              <a:rPr lang="en-CA" b="1" i="1" dirty="0" err="1">
                <a:solidFill>
                  <a:schemeClr val="bg1"/>
                </a:solidFill>
              </a:rPr>
              <a:t>i</a:t>
            </a:r>
            <a:r>
              <a:rPr lang="en-CA" b="1" i="1" dirty="0">
                <a:solidFill>
                  <a:schemeClr val="bg1"/>
                </a:solidFill>
              </a:rPr>
              <a:t>)</a:t>
            </a:r>
            <a:r>
              <a:rPr lang="en-CA" i="1" dirty="0">
                <a:solidFill>
                  <a:schemeClr val="bg1"/>
                </a:solidFill>
              </a:rPr>
              <a:t> serve to safeguard, enrich and strengthen the cultural, political, social and economic fabric of Canada,</a:t>
            </a:r>
            <a:endParaRPr lang="en-CA" dirty="0">
              <a:solidFill>
                <a:schemeClr val="bg1"/>
              </a:solidFill>
            </a:endParaRPr>
          </a:p>
          <a:p>
            <a:pPr marL="400050" lvl="1" indent="0">
              <a:buNone/>
            </a:pPr>
            <a:r>
              <a:rPr lang="en-CA" b="1" i="1" dirty="0">
                <a:solidFill>
                  <a:schemeClr val="bg1"/>
                </a:solidFill>
              </a:rPr>
              <a:t>(ii)</a:t>
            </a:r>
            <a:r>
              <a:rPr lang="en-CA" i="1" dirty="0">
                <a:solidFill>
                  <a:schemeClr val="bg1"/>
                </a:solidFill>
              </a:rPr>
              <a:t> encourage the development of Canadian expression by providing a wide range of programming that reflects Canadian attitudes, opinions, ideas, values and artistic creativity, by displaying Canadian talent in entertainment programming and by offering information and analysis concerning Canada and other countries from a Canadian point of view,</a:t>
            </a:r>
            <a:endParaRPr lang="en-CA" dirty="0">
              <a:solidFill>
                <a:schemeClr val="bg1"/>
              </a:solidFill>
            </a:endParaRPr>
          </a:p>
          <a:p>
            <a:pPr marL="400050" lvl="1" indent="0">
              <a:buNone/>
            </a:pPr>
            <a:r>
              <a:rPr lang="en-CA" b="1" i="1" dirty="0">
                <a:solidFill>
                  <a:schemeClr val="bg1"/>
                </a:solidFill>
              </a:rPr>
              <a:t>(iii)</a:t>
            </a:r>
            <a:r>
              <a:rPr lang="en-CA" i="1"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endParaRPr lang="en-CA" dirty="0">
              <a:solidFill>
                <a:schemeClr val="bg1"/>
              </a:solidFill>
            </a:endParaRPr>
          </a:p>
          <a:p>
            <a:pPr marL="400050" lvl="1" indent="0">
              <a:buNone/>
            </a:pPr>
            <a:r>
              <a:rPr lang="en-CA" b="1" i="1" dirty="0">
                <a:solidFill>
                  <a:schemeClr val="bg1"/>
                </a:solidFill>
              </a:rPr>
              <a:t>(iv)</a:t>
            </a:r>
            <a:r>
              <a:rPr lang="en-CA" i="1" dirty="0">
                <a:solidFill>
                  <a:schemeClr val="bg1"/>
                </a:solidFill>
              </a:rPr>
              <a:t> be readily adaptable to scientific and technological change;</a:t>
            </a:r>
            <a:endParaRPr lang="en-CA" dirty="0">
              <a:solidFill>
                <a:schemeClr val="bg1"/>
              </a:solidFill>
            </a:endParaRPr>
          </a:p>
          <a:p>
            <a:pPr marL="0" indent="0">
              <a:buNone/>
            </a:pPr>
            <a:r>
              <a:rPr lang="en-CA" b="1" i="1" dirty="0">
                <a:solidFill>
                  <a:schemeClr val="bg1"/>
                </a:solidFill>
              </a:rPr>
              <a:t>(e)</a:t>
            </a:r>
            <a:r>
              <a:rPr lang="en-CA" i="1" dirty="0">
                <a:solidFill>
                  <a:schemeClr val="bg1"/>
                </a:solidFill>
              </a:rPr>
              <a:t> each element of the Canadian broadcasting system </a:t>
            </a:r>
            <a:r>
              <a:rPr lang="en-CA" b="1" i="1" dirty="0">
                <a:solidFill>
                  <a:srgbClr val="FFFF00"/>
                </a:solidFill>
              </a:rPr>
              <a:t>shall</a:t>
            </a:r>
            <a:r>
              <a:rPr lang="en-CA" i="1" dirty="0">
                <a:solidFill>
                  <a:srgbClr val="FFFF00"/>
                </a:solidFill>
              </a:rPr>
              <a:t> </a:t>
            </a:r>
            <a:r>
              <a:rPr lang="en-CA" b="1" i="1" dirty="0">
                <a:solidFill>
                  <a:srgbClr val="FFFF00"/>
                </a:solidFill>
              </a:rPr>
              <a:t>contribute in an appropriate manner</a:t>
            </a:r>
            <a:r>
              <a:rPr lang="en-CA" i="1" dirty="0">
                <a:solidFill>
                  <a:schemeClr val="bg1"/>
                </a:solidFill>
              </a:rPr>
              <a:t> to the creation and presentation of Canadian programming;</a:t>
            </a:r>
            <a:endParaRPr lang="en-CA" dirty="0">
              <a:solidFill>
                <a:schemeClr val="bg1"/>
              </a:solidFill>
            </a:endParaRPr>
          </a:p>
          <a:p>
            <a:pPr marL="0" indent="0">
              <a:buNone/>
            </a:pPr>
            <a:endParaRPr lang="en-US" dirty="0"/>
          </a:p>
        </p:txBody>
      </p:sp>
    </p:spTree>
    <p:extLst>
      <p:ext uri="{BB962C8B-B14F-4D97-AF65-F5344CB8AC3E}">
        <p14:creationId xmlns:p14="http://schemas.microsoft.com/office/powerpoint/2010/main" val="1844337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CDF81C-723E-3F4F-9364-A437A883A0E3}"/>
              </a:ext>
            </a:extLst>
          </p:cNvPr>
          <p:cNvSpPr>
            <a:spLocks noGrp="1"/>
          </p:cNvSpPr>
          <p:nvPr>
            <p:ph sz="quarter" idx="10"/>
          </p:nvPr>
        </p:nvSpPr>
        <p:spPr>
          <a:xfrm>
            <a:off x="0" y="1"/>
            <a:ext cx="9144000" cy="6382870"/>
          </a:xfrm>
        </p:spPr>
        <p:txBody>
          <a:bodyPr>
            <a:normAutofit fontScale="85000" lnSpcReduction="20000"/>
          </a:bodyPr>
          <a:lstStyle/>
          <a:p>
            <a:pPr marL="0" indent="0">
              <a:buNone/>
            </a:pPr>
            <a:r>
              <a:rPr lang="en-CA" sz="2600" b="1" i="1" dirty="0">
                <a:solidFill>
                  <a:schemeClr val="bg1"/>
                </a:solidFill>
              </a:rPr>
              <a:t>(f)</a:t>
            </a:r>
            <a:r>
              <a:rPr lang="en-CA" sz="2600" i="1" dirty="0">
                <a:solidFill>
                  <a:schemeClr val="bg1"/>
                </a:solidFill>
              </a:rPr>
              <a:t> each broadcasting undertaking </a:t>
            </a:r>
            <a:r>
              <a:rPr lang="en-CA" sz="2600" b="1" i="1" dirty="0">
                <a:solidFill>
                  <a:srgbClr val="FFFF00"/>
                </a:solidFill>
              </a:rPr>
              <a:t>shall</a:t>
            </a:r>
            <a:r>
              <a:rPr lang="en-CA" sz="2600" i="1" dirty="0">
                <a:solidFill>
                  <a:schemeClr val="bg1"/>
                </a:solidFill>
              </a:rPr>
              <a:t> make maximum use, and in no case less than predominant use, of Canadian creative and other resources in the creation and presentation of programming, unless the nature of the service provided by the undertaking, such as specialized content or format or the use of languages other than French and English, renders that use impracticable, in which case the undertaking</a:t>
            </a:r>
            <a:r>
              <a:rPr lang="en-CA" sz="2600" i="1" dirty="0">
                <a:solidFill>
                  <a:srgbClr val="FFFF00"/>
                </a:solidFill>
              </a:rPr>
              <a:t> </a:t>
            </a:r>
            <a:r>
              <a:rPr lang="en-CA" sz="2600" b="1" i="1" dirty="0">
                <a:solidFill>
                  <a:srgbClr val="FFFF00"/>
                </a:solidFill>
              </a:rPr>
              <a:t>shall</a:t>
            </a:r>
            <a:r>
              <a:rPr lang="en-CA" sz="2600" i="1" dirty="0">
                <a:solidFill>
                  <a:srgbClr val="FFFF00"/>
                </a:solidFill>
              </a:rPr>
              <a:t> </a:t>
            </a:r>
            <a:r>
              <a:rPr lang="en-CA" sz="2600" i="1" dirty="0">
                <a:solidFill>
                  <a:schemeClr val="bg1"/>
                </a:solidFill>
              </a:rPr>
              <a:t>make the greatest practicable use of those resources;</a:t>
            </a:r>
            <a:endParaRPr lang="en-CA" sz="2600" dirty="0">
              <a:solidFill>
                <a:schemeClr val="bg1"/>
              </a:solidFill>
            </a:endParaRPr>
          </a:p>
          <a:p>
            <a:pPr marL="0" indent="0">
              <a:buNone/>
            </a:pPr>
            <a:r>
              <a:rPr lang="en-CA" sz="2600" b="1" i="1" dirty="0">
                <a:solidFill>
                  <a:schemeClr val="bg1"/>
                </a:solidFill>
              </a:rPr>
              <a:t>(g)</a:t>
            </a:r>
            <a:r>
              <a:rPr lang="en-CA" sz="2600" i="1" dirty="0">
                <a:solidFill>
                  <a:schemeClr val="bg1"/>
                </a:solidFill>
              </a:rPr>
              <a:t> the programming originated by broadcasting undertakings </a:t>
            </a:r>
            <a:r>
              <a:rPr lang="en-CA" sz="2600" b="1" i="1" dirty="0">
                <a:solidFill>
                  <a:srgbClr val="FFFF00"/>
                </a:solidFill>
              </a:rPr>
              <a:t>should be</a:t>
            </a:r>
            <a:r>
              <a:rPr lang="en-CA" sz="2600" i="1" dirty="0">
                <a:solidFill>
                  <a:schemeClr val="bg1"/>
                </a:solidFill>
              </a:rPr>
              <a:t> of high standard;</a:t>
            </a:r>
            <a:endParaRPr lang="en-CA" sz="2600" dirty="0">
              <a:solidFill>
                <a:schemeClr val="bg1"/>
              </a:solidFill>
            </a:endParaRPr>
          </a:p>
          <a:p>
            <a:pPr marL="0" indent="0">
              <a:buNone/>
            </a:pPr>
            <a:r>
              <a:rPr lang="en-CA" sz="2600" b="1" i="1" dirty="0">
                <a:solidFill>
                  <a:schemeClr val="bg1"/>
                </a:solidFill>
              </a:rPr>
              <a:t>(h)</a:t>
            </a:r>
            <a:r>
              <a:rPr lang="en-CA" sz="2600" i="1" dirty="0">
                <a:solidFill>
                  <a:schemeClr val="bg1"/>
                </a:solidFill>
              </a:rPr>
              <a:t> all persons who are licensed to carry on broadcasting undertakings </a:t>
            </a:r>
            <a:r>
              <a:rPr lang="en-CA" sz="2600" b="1" i="1" dirty="0">
                <a:solidFill>
                  <a:srgbClr val="FFFF00"/>
                </a:solidFill>
              </a:rPr>
              <a:t>have a responsibility</a:t>
            </a:r>
            <a:r>
              <a:rPr lang="en-CA" sz="2600" b="1" i="1" dirty="0">
                <a:solidFill>
                  <a:schemeClr val="bg1"/>
                </a:solidFill>
              </a:rPr>
              <a:t> </a:t>
            </a:r>
            <a:r>
              <a:rPr lang="en-CA" sz="2600" i="1" dirty="0">
                <a:solidFill>
                  <a:schemeClr val="bg1"/>
                </a:solidFill>
              </a:rPr>
              <a:t>for the programs they broadcast;</a:t>
            </a:r>
            <a:endParaRPr lang="en-CA" sz="2600" dirty="0">
              <a:solidFill>
                <a:schemeClr val="bg1"/>
              </a:solidFill>
            </a:endParaRPr>
          </a:p>
          <a:p>
            <a:pPr marL="0" indent="0">
              <a:buNone/>
            </a:pPr>
            <a:r>
              <a:rPr lang="en-CA" sz="2600" b="1" i="1" dirty="0">
                <a:solidFill>
                  <a:schemeClr val="bg1"/>
                </a:solidFill>
              </a:rPr>
              <a:t>(</a:t>
            </a:r>
            <a:r>
              <a:rPr lang="en-CA" sz="2600" b="1" i="1" dirty="0" err="1">
                <a:solidFill>
                  <a:schemeClr val="bg1"/>
                </a:solidFill>
              </a:rPr>
              <a:t>i</a:t>
            </a:r>
            <a:r>
              <a:rPr lang="en-CA" sz="2600" b="1" i="1" dirty="0">
                <a:solidFill>
                  <a:schemeClr val="bg1"/>
                </a:solidFill>
              </a:rPr>
              <a:t>)</a:t>
            </a:r>
            <a:r>
              <a:rPr lang="en-CA" sz="2600" i="1" dirty="0">
                <a:solidFill>
                  <a:schemeClr val="bg1"/>
                </a:solidFill>
              </a:rPr>
              <a:t> the programming provided by the Canadian broadcasting system </a:t>
            </a:r>
            <a:r>
              <a:rPr lang="en-CA" sz="2600" b="1" i="1" dirty="0">
                <a:solidFill>
                  <a:srgbClr val="FFFF00"/>
                </a:solidFill>
              </a:rPr>
              <a:t>should</a:t>
            </a:r>
            <a:endParaRPr lang="en-CA" sz="2600" dirty="0">
              <a:solidFill>
                <a:srgbClr val="FFFF00"/>
              </a:solidFill>
            </a:endParaRPr>
          </a:p>
          <a:p>
            <a:pPr marL="400050" lvl="1" indent="0">
              <a:buNone/>
            </a:pPr>
            <a:r>
              <a:rPr lang="en-CA" sz="2600" b="1" i="1" dirty="0">
                <a:solidFill>
                  <a:schemeClr val="bg1"/>
                </a:solidFill>
              </a:rPr>
              <a:t>(</a:t>
            </a:r>
            <a:r>
              <a:rPr lang="en-CA" sz="2600" b="1" i="1" dirty="0" err="1">
                <a:solidFill>
                  <a:schemeClr val="bg1"/>
                </a:solidFill>
              </a:rPr>
              <a:t>i</a:t>
            </a:r>
            <a:r>
              <a:rPr lang="en-CA" sz="2600" b="1" i="1" dirty="0">
                <a:solidFill>
                  <a:schemeClr val="bg1"/>
                </a:solidFill>
              </a:rPr>
              <a:t>)</a:t>
            </a:r>
            <a:r>
              <a:rPr lang="en-CA" sz="2600" i="1" dirty="0">
                <a:solidFill>
                  <a:schemeClr val="bg1"/>
                </a:solidFill>
              </a:rPr>
              <a:t> be varied and comprehensive, providing a balance of information, enlightenment and entertainment for men, women and children of all ages, interests and tastes,</a:t>
            </a:r>
            <a:endParaRPr lang="en-CA" sz="2600" dirty="0">
              <a:solidFill>
                <a:schemeClr val="bg1"/>
              </a:solidFill>
            </a:endParaRPr>
          </a:p>
          <a:p>
            <a:pPr marL="400050" lvl="1" indent="0">
              <a:buNone/>
            </a:pPr>
            <a:r>
              <a:rPr lang="en-CA" sz="2600" b="1" i="1" dirty="0">
                <a:solidFill>
                  <a:schemeClr val="bg1"/>
                </a:solidFill>
              </a:rPr>
              <a:t>(ii)</a:t>
            </a:r>
            <a:r>
              <a:rPr lang="en-CA" sz="2600" i="1" dirty="0">
                <a:solidFill>
                  <a:schemeClr val="bg1"/>
                </a:solidFill>
              </a:rPr>
              <a:t> be drawn from local, regional, national and international sources,</a:t>
            </a:r>
            <a:endParaRPr lang="en-CA" sz="2600" dirty="0">
              <a:solidFill>
                <a:schemeClr val="bg1"/>
              </a:solidFill>
            </a:endParaRPr>
          </a:p>
          <a:p>
            <a:pPr marL="400050" lvl="1" indent="0">
              <a:buNone/>
            </a:pPr>
            <a:r>
              <a:rPr lang="en-CA" sz="2600" b="1" i="1" dirty="0">
                <a:solidFill>
                  <a:schemeClr val="bg1"/>
                </a:solidFill>
              </a:rPr>
              <a:t>(iii)</a:t>
            </a:r>
            <a:r>
              <a:rPr lang="en-CA" sz="2600" i="1" dirty="0">
                <a:solidFill>
                  <a:schemeClr val="bg1"/>
                </a:solidFill>
              </a:rPr>
              <a:t> include educational and community programs,</a:t>
            </a:r>
            <a:endParaRPr lang="en-CA" sz="2600" dirty="0">
              <a:solidFill>
                <a:schemeClr val="bg1"/>
              </a:solidFill>
            </a:endParaRPr>
          </a:p>
          <a:p>
            <a:pPr marL="400050" lvl="1" indent="0">
              <a:buNone/>
            </a:pPr>
            <a:r>
              <a:rPr lang="en-CA" sz="2600" b="1" i="1" dirty="0">
                <a:solidFill>
                  <a:schemeClr val="bg1"/>
                </a:solidFill>
              </a:rPr>
              <a:t>(iv)</a:t>
            </a:r>
            <a:r>
              <a:rPr lang="en-CA" sz="2600" i="1" dirty="0">
                <a:solidFill>
                  <a:schemeClr val="bg1"/>
                </a:solidFill>
              </a:rPr>
              <a:t> provide a reasonable opportunity for the public to be exposed to the expression of differing views on matters of public concern, and</a:t>
            </a:r>
            <a:endParaRPr lang="en-CA" sz="2600" dirty="0">
              <a:solidFill>
                <a:schemeClr val="bg1"/>
              </a:solidFill>
            </a:endParaRPr>
          </a:p>
          <a:p>
            <a:pPr marL="400050" lvl="1" indent="0">
              <a:buNone/>
            </a:pPr>
            <a:r>
              <a:rPr lang="en-CA" sz="2600" b="1" i="1" dirty="0">
                <a:solidFill>
                  <a:schemeClr val="bg1"/>
                </a:solidFill>
              </a:rPr>
              <a:t>(v)</a:t>
            </a:r>
            <a:r>
              <a:rPr lang="en-CA" sz="2600" i="1" dirty="0">
                <a:solidFill>
                  <a:schemeClr val="bg1"/>
                </a:solidFill>
              </a:rPr>
              <a:t> include a significant contribution from the Canadian independent production sector;…</a:t>
            </a:r>
            <a:endParaRPr lang="en-CA" sz="2600" dirty="0">
              <a:solidFill>
                <a:schemeClr val="bg1"/>
              </a:solidFill>
            </a:endParaRPr>
          </a:p>
          <a:p>
            <a:pPr marL="0" indent="0">
              <a:buNone/>
            </a:pPr>
            <a:r>
              <a:rPr lang="en-CA" sz="2600" b="1" i="1" dirty="0">
                <a:solidFill>
                  <a:schemeClr val="bg1"/>
                </a:solidFill>
              </a:rPr>
              <a:t>(k)</a:t>
            </a:r>
            <a:r>
              <a:rPr lang="en-CA" sz="2600" i="1" dirty="0">
                <a:solidFill>
                  <a:schemeClr val="bg1"/>
                </a:solidFill>
              </a:rPr>
              <a:t> a range of broadcasting services in English and in French</a:t>
            </a:r>
            <a:r>
              <a:rPr lang="en-CA" sz="2600" b="1" i="1" dirty="0">
                <a:solidFill>
                  <a:srgbClr val="FFFF00"/>
                </a:solidFill>
              </a:rPr>
              <a:t> shall </a:t>
            </a:r>
            <a:r>
              <a:rPr lang="en-CA" sz="2600" i="1" dirty="0">
                <a:solidFill>
                  <a:schemeClr val="bg1"/>
                </a:solidFill>
              </a:rPr>
              <a:t>be extended to all Canadians as resources become available;</a:t>
            </a:r>
            <a:endParaRPr lang="en-CA" sz="2600" dirty="0">
              <a:solidFill>
                <a:schemeClr val="bg1"/>
              </a:solidFill>
            </a:endParaRPr>
          </a:p>
          <a:p>
            <a:pPr marL="0" indent="0">
              <a:buNone/>
            </a:pPr>
            <a:r>
              <a:rPr lang="en-CA" sz="2600" b="1" i="1" dirty="0">
                <a:solidFill>
                  <a:schemeClr val="bg1"/>
                </a:solidFill>
              </a:rPr>
              <a:t>(l)</a:t>
            </a:r>
            <a:r>
              <a:rPr lang="en-CA" sz="2600" i="1" dirty="0">
                <a:solidFill>
                  <a:schemeClr val="bg1"/>
                </a:solidFill>
              </a:rPr>
              <a:t> the Canadian Broadcasting Corporation, as the national public broadcaster, </a:t>
            </a:r>
            <a:r>
              <a:rPr lang="en-CA" sz="2600" b="1" i="1" dirty="0">
                <a:solidFill>
                  <a:srgbClr val="FFFF00"/>
                </a:solidFill>
              </a:rPr>
              <a:t>should</a:t>
            </a:r>
            <a:r>
              <a:rPr lang="en-CA" sz="2600" i="1" dirty="0">
                <a:solidFill>
                  <a:srgbClr val="FFFF00"/>
                </a:solidFill>
              </a:rPr>
              <a:t> </a:t>
            </a:r>
            <a:r>
              <a:rPr lang="en-CA" sz="2600" i="1" dirty="0">
                <a:solidFill>
                  <a:schemeClr val="bg1"/>
                </a:solidFill>
              </a:rPr>
              <a:t>provide radio and television services incorporating a wide range of programming that informs, enlightens and entertains;</a:t>
            </a:r>
            <a:endParaRPr lang="en-CA" sz="2600" dirty="0">
              <a:solidFill>
                <a:schemeClr val="bg1"/>
              </a:solidFill>
            </a:endParaRPr>
          </a:p>
          <a:p>
            <a:pPr marL="0" indent="0">
              <a:buNone/>
            </a:pPr>
            <a:r>
              <a:rPr lang="en-CA" sz="2600" b="1" i="1" dirty="0">
                <a:solidFill>
                  <a:schemeClr val="bg1"/>
                </a:solidFill>
              </a:rPr>
              <a:t>(m)</a:t>
            </a:r>
            <a:r>
              <a:rPr lang="en-CA" sz="2600" i="1" dirty="0">
                <a:solidFill>
                  <a:schemeClr val="bg1"/>
                </a:solidFill>
              </a:rPr>
              <a:t> the programming provided by the Corporation </a:t>
            </a:r>
            <a:r>
              <a:rPr lang="en-CA" sz="2600" b="1" i="1" dirty="0">
                <a:solidFill>
                  <a:srgbClr val="FFFF00"/>
                </a:solidFill>
              </a:rPr>
              <a:t>should</a:t>
            </a:r>
            <a:endParaRPr lang="en-CA" sz="2600" b="1" dirty="0">
              <a:solidFill>
                <a:srgbClr val="FFFF00"/>
              </a:solidFill>
            </a:endParaRPr>
          </a:p>
          <a:p>
            <a:pPr marL="0" indent="0">
              <a:buNone/>
            </a:pPr>
            <a:endParaRPr lang="en-US" dirty="0"/>
          </a:p>
        </p:txBody>
      </p:sp>
    </p:spTree>
    <p:extLst>
      <p:ext uri="{BB962C8B-B14F-4D97-AF65-F5344CB8AC3E}">
        <p14:creationId xmlns:p14="http://schemas.microsoft.com/office/powerpoint/2010/main" val="2265636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994B-246C-B949-AFAD-48AD56A3EC21}"/>
              </a:ext>
            </a:extLst>
          </p:cNvPr>
          <p:cNvSpPr>
            <a:spLocks noGrp="1"/>
          </p:cNvSpPr>
          <p:nvPr>
            <p:ph type="title"/>
          </p:nvPr>
        </p:nvSpPr>
        <p:spPr>
          <a:xfrm>
            <a:off x="457200" y="127088"/>
            <a:ext cx="8229600" cy="1016000"/>
          </a:xfrm>
        </p:spPr>
        <p:txBody>
          <a:bodyPr>
            <a:normAutofit fontScale="90000"/>
          </a:bodyPr>
          <a:lstStyle/>
          <a:p>
            <a:pPr algn="ctr"/>
            <a:r>
              <a:rPr lang="en-CA" b="1" dirty="0">
                <a:solidFill>
                  <a:srgbClr val="FFFF00"/>
                </a:solidFill>
              </a:rPr>
              <a:t>Starting This Week</a:t>
            </a:r>
            <a:r>
              <a:rPr lang="en-CA" b="1" dirty="0">
                <a:solidFill>
                  <a:srgbClr val="FF0000"/>
                </a:solidFill>
              </a:rPr>
              <a:t>:</a:t>
            </a:r>
            <a:r>
              <a:rPr lang="en-CA" b="1" dirty="0">
                <a:solidFill>
                  <a:srgbClr val="FFFF00"/>
                </a:solidFill>
              </a:rPr>
              <a:t> </a:t>
            </a:r>
            <a:br>
              <a:rPr lang="en-CA" b="1" dirty="0">
                <a:solidFill>
                  <a:srgbClr val="FFFF00"/>
                </a:solidFill>
              </a:rPr>
            </a:br>
            <a:r>
              <a:rPr lang="en-CA" b="1" dirty="0">
                <a:solidFill>
                  <a:schemeClr val="bg1"/>
                </a:solidFill>
              </a:rPr>
              <a:t>On the Website before class</a:t>
            </a:r>
            <a:r>
              <a:rPr lang="en-CA" b="1" dirty="0">
                <a:solidFill>
                  <a:srgbClr val="FF0000"/>
                </a:solidFill>
              </a:rPr>
              <a:t>… </a:t>
            </a:r>
            <a:endParaRPr lang="en-US" b="1" dirty="0">
              <a:solidFill>
                <a:srgbClr val="FF0000"/>
              </a:solidFill>
            </a:endParaRPr>
          </a:p>
        </p:txBody>
      </p:sp>
      <p:pic>
        <p:nvPicPr>
          <p:cNvPr id="5" name="Content Placeholder 4">
            <a:extLst>
              <a:ext uri="{FF2B5EF4-FFF2-40B4-BE49-F238E27FC236}">
                <a16:creationId xmlns:a16="http://schemas.microsoft.com/office/drawing/2014/main" id="{D4890F3C-39BC-C84D-8F00-D441D14FAE3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436502" y="1143000"/>
            <a:ext cx="6270995" cy="4708525"/>
          </a:xfrm>
        </p:spPr>
      </p:pic>
    </p:spTree>
    <p:extLst>
      <p:ext uri="{BB962C8B-B14F-4D97-AF65-F5344CB8AC3E}">
        <p14:creationId xmlns:p14="http://schemas.microsoft.com/office/powerpoint/2010/main" val="1548828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1EBE4-C93D-4247-B795-EB351A8528FC}"/>
              </a:ext>
            </a:extLst>
          </p:cNvPr>
          <p:cNvSpPr>
            <a:spLocks noGrp="1"/>
          </p:cNvSpPr>
          <p:nvPr>
            <p:ph sz="quarter" idx="10"/>
          </p:nvPr>
        </p:nvSpPr>
        <p:spPr>
          <a:xfrm>
            <a:off x="215153" y="0"/>
            <a:ext cx="8928847" cy="6364941"/>
          </a:xfrm>
        </p:spPr>
        <p:txBody>
          <a:bodyPr>
            <a:normAutofit fontScale="77500" lnSpcReduction="20000"/>
          </a:bodyPr>
          <a:lstStyle/>
          <a:p>
            <a:pPr marL="400050" lvl="1" indent="0">
              <a:buNone/>
            </a:pPr>
            <a:r>
              <a:rPr lang="en-CA" sz="2600" b="1" i="1" dirty="0">
                <a:solidFill>
                  <a:schemeClr val="bg1"/>
                </a:solidFill>
              </a:rPr>
              <a:t>(</a:t>
            </a:r>
            <a:r>
              <a:rPr lang="en-CA" sz="2600" b="1" i="1" dirty="0" err="1">
                <a:solidFill>
                  <a:schemeClr val="bg1"/>
                </a:solidFill>
              </a:rPr>
              <a:t>i</a:t>
            </a:r>
            <a:r>
              <a:rPr lang="en-CA" sz="2600" b="1" i="1" dirty="0">
                <a:solidFill>
                  <a:schemeClr val="bg1"/>
                </a:solidFill>
              </a:rPr>
              <a:t>)</a:t>
            </a:r>
            <a:r>
              <a:rPr lang="en-CA" sz="2600" i="1" dirty="0">
                <a:solidFill>
                  <a:schemeClr val="bg1"/>
                </a:solidFill>
              </a:rPr>
              <a:t> be predominantly and distinctively Canadian,</a:t>
            </a:r>
            <a:endParaRPr lang="en-CA" sz="2600" dirty="0">
              <a:solidFill>
                <a:schemeClr val="bg1"/>
              </a:solidFill>
            </a:endParaRPr>
          </a:p>
          <a:p>
            <a:pPr marL="400050" lvl="1" indent="0">
              <a:buNone/>
            </a:pPr>
            <a:r>
              <a:rPr lang="en-CA" sz="2600" b="1" i="1" dirty="0">
                <a:solidFill>
                  <a:schemeClr val="bg1"/>
                </a:solidFill>
              </a:rPr>
              <a:t>(ii)</a:t>
            </a:r>
            <a:r>
              <a:rPr lang="en-CA" sz="2600" i="1" dirty="0">
                <a:solidFill>
                  <a:schemeClr val="bg1"/>
                </a:solidFill>
              </a:rPr>
              <a:t> reflect Canada and its regions to national and regional audiences, while serving the special needs of those regions,</a:t>
            </a:r>
            <a:endParaRPr lang="en-CA" sz="2600" dirty="0">
              <a:solidFill>
                <a:schemeClr val="bg1"/>
              </a:solidFill>
            </a:endParaRPr>
          </a:p>
          <a:p>
            <a:pPr marL="400050" lvl="1" indent="0">
              <a:buNone/>
            </a:pPr>
            <a:r>
              <a:rPr lang="en-CA" sz="2600" b="1" i="1" dirty="0">
                <a:solidFill>
                  <a:schemeClr val="bg1"/>
                </a:solidFill>
              </a:rPr>
              <a:t>(iii)</a:t>
            </a:r>
            <a:r>
              <a:rPr lang="en-CA" sz="2600" i="1" dirty="0">
                <a:solidFill>
                  <a:schemeClr val="bg1"/>
                </a:solidFill>
              </a:rPr>
              <a:t> actively contribute to the flow and exchange of cultural expression,</a:t>
            </a:r>
            <a:endParaRPr lang="en-CA" sz="2600" dirty="0">
              <a:solidFill>
                <a:schemeClr val="bg1"/>
              </a:solidFill>
            </a:endParaRPr>
          </a:p>
          <a:p>
            <a:pPr marL="400050" lvl="1" indent="0">
              <a:buNone/>
            </a:pPr>
            <a:r>
              <a:rPr lang="en-CA" sz="2600" b="1" i="1" dirty="0">
                <a:solidFill>
                  <a:schemeClr val="bg1"/>
                </a:solidFill>
              </a:rPr>
              <a:t>(iv)</a:t>
            </a:r>
            <a:r>
              <a:rPr lang="en-CA" sz="2600" i="1" dirty="0">
                <a:solidFill>
                  <a:schemeClr val="bg1"/>
                </a:solidFill>
              </a:rPr>
              <a:t> be in English and in French, reflecting the different needs and circumstances of each official language community, including the particular needs and circumstances of English and French linguistic minorities,</a:t>
            </a:r>
            <a:endParaRPr lang="en-CA" sz="2600" dirty="0">
              <a:solidFill>
                <a:schemeClr val="bg1"/>
              </a:solidFill>
            </a:endParaRPr>
          </a:p>
          <a:p>
            <a:pPr marL="400050" lvl="1" indent="0">
              <a:buNone/>
            </a:pPr>
            <a:r>
              <a:rPr lang="en-CA" sz="2600" b="1" i="1" dirty="0">
                <a:solidFill>
                  <a:schemeClr val="bg1"/>
                </a:solidFill>
              </a:rPr>
              <a:t>(v)</a:t>
            </a:r>
            <a:r>
              <a:rPr lang="en-CA" sz="2600" i="1" dirty="0">
                <a:solidFill>
                  <a:schemeClr val="bg1"/>
                </a:solidFill>
              </a:rPr>
              <a:t> strive to be of equivalent quality in English and in French,</a:t>
            </a:r>
            <a:endParaRPr lang="en-CA" sz="2600" dirty="0">
              <a:solidFill>
                <a:schemeClr val="bg1"/>
              </a:solidFill>
            </a:endParaRPr>
          </a:p>
          <a:p>
            <a:pPr marL="400050" lvl="1" indent="0">
              <a:buNone/>
            </a:pPr>
            <a:r>
              <a:rPr lang="en-CA" sz="2600" b="1" i="1" dirty="0">
                <a:solidFill>
                  <a:schemeClr val="bg1"/>
                </a:solidFill>
              </a:rPr>
              <a:t>(vi)</a:t>
            </a:r>
            <a:r>
              <a:rPr lang="en-CA" sz="2600" i="1" dirty="0">
                <a:solidFill>
                  <a:schemeClr val="bg1"/>
                </a:solidFill>
              </a:rPr>
              <a:t> contribute to shared national consciousness and identity,</a:t>
            </a:r>
            <a:endParaRPr lang="en-CA" sz="2600" dirty="0">
              <a:solidFill>
                <a:schemeClr val="bg1"/>
              </a:solidFill>
            </a:endParaRPr>
          </a:p>
          <a:p>
            <a:pPr marL="400050" lvl="1" indent="0">
              <a:buNone/>
            </a:pPr>
            <a:r>
              <a:rPr lang="en-CA" sz="2600" b="1" i="1" dirty="0">
                <a:solidFill>
                  <a:schemeClr val="bg1"/>
                </a:solidFill>
              </a:rPr>
              <a:t>(vii)</a:t>
            </a:r>
            <a:r>
              <a:rPr lang="en-CA" sz="2600" i="1" dirty="0">
                <a:solidFill>
                  <a:schemeClr val="bg1"/>
                </a:solidFill>
              </a:rPr>
              <a:t> be made available throughout Canada by the most appropriate and efficient means and as resources become available for the purpose, and</a:t>
            </a:r>
            <a:endParaRPr lang="en-CA" sz="2600" dirty="0">
              <a:solidFill>
                <a:schemeClr val="bg1"/>
              </a:solidFill>
            </a:endParaRPr>
          </a:p>
          <a:p>
            <a:pPr marL="400050" lvl="1" indent="0">
              <a:buNone/>
            </a:pPr>
            <a:r>
              <a:rPr lang="en-CA" sz="2600" b="1" i="1" dirty="0">
                <a:solidFill>
                  <a:schemeClr val="bg1"/>
                </a:solidFill>
              </a:rPr>
              <a:t>(viii)</a:t>
            </a:r>
            <a:r>
              <a:rPr lang="en-CA" sz="2600" i="1" dirty="0">
                <a:solidFill>
                  <a:schemeClr val="bg1"/>
                </a:solidFill>
              </a:rPr>
              <a:t> reflect the multicultural and multiracial nature of Canada;</a:t>
            </a:r>
            <a:endParaRPr lang="en-CA" sz="2600" dirty="0">
              <a:solidFill>
                <a:schemeClr val="bg1"/>
              </a:solidFill>
            </a:endParaRPr>
          </a:p>
          <a:p>
            <a:pPr marL="0" indent="0">
              <a:buNone/>
            </a:pPr>
            <a:r>
              <a:rPr lang="en-CA" sz="2600" b="1" i="1" dirty="0">
                <a:solidFill>
                  <a:schemeClr val="bg1"/>
                </a:solidFill>
              </a:rPr>
              <a:t>(n)</a:t>
            </a:r>
            <a:r>
              <a:rPr lang="en-CA" sz="2600" i="1" dirty="0">
                <a:solidFill>
                  <a:schemeClr val="bg1"/>
                </a:solidFill>
              </a:rPr>
              <a:t> where any conflict arises between the objectives of the Corporation set out in paragraphs (l) and (m) and the interests of any other broadcasting undertaking of the Canadian broadcasting system</a:t>
            </a:r>
            <a:r>
              <a:rPr lang="en-CA" sz="2600" i="1" dirty="0">
                <a:solidFill>
                  <a:srgbClr val="FFFF00"/>
                </a:solidFill>
              </a:rPr>
              <a:t>, </a:t>
            </a:r>
            <a:r>
              <a:rPr lang="en-CA" sz="2600" b="1" i="1" dirty="0">
                <a:solidFill>
                  <a:srgbClr val="FFFF00"/>
                </a:solidFill>
              </a:rPr>
              <a:t>it shall be resolved in the public interest</a:t>
            </a:r>
            <a:r>
              <a:rPr lang="en-CA" sz="2600" i="1" dirty="0">
                <a:solidFill>
                  <a:schemeClr val="bg1"/>
                </a:solidFill>
              </a:rPr>
              <a:t>, and where the public interest would be equally served by resolving the conflict in favour of either, </a:t>
            </a:r>
            <a:r>
              <a:rPr lang="en-CA" sz="2600" b="1" i="1" dirty="0">
                <a:solidFill>
                  <a:srgbClr val="FFFF00"/>
                </a:solidFill>
              </a:rPr>
              <a:t>it shall be resolved </a:t>
            </a:r>
            <a:r>
              <a:rPr lang="en-CA" sz="2600" i="1" dirty="0">
                <a:solidFill>
                  <a:schemeClr val="bg1"/>
                </a:solidFill>
              </a:rPr>
              <a:t>in favour of the objectives set out in paragraphs (l) and (m);</a:t>
            </a:r>
            <a:endParaRPr lang="en-CA" sz="2600" dirty="0">
              <a:solidFill>
                <a:schemeClr val="bg1"/>
              </a:solidFill>
            </a:endParaRPr>
          </a:p>
          <a:p>
            <a:pPr marL="0" indent="0">
              <a:buNone/>
            </a:pPr>
            <a:r>
              <a:rPr lang="en-CA" sz="2600" b="1" i="1" dirty="0">
                <a:solidFill>
                  <a:schemeClr val="bg1"/>
                </a:solidFill>
              </a:rPr>
              <a:t>(o)</a:t>
            </a:r>
            <a:r>
              <a:rPr lang="en-CA" sz="2600" i="1" dirty="0">
                <a:solidFill>
                  <a:schemeClr val="bg1"/>
                </a:solidFill>
              </a:rPr>
              <a:t> programming that reflects the aboriginal cultures of Canada </a:t>
            </a:r>
            <a:r>
              <a:rPr lang="en-CA" sz="2600" b="1" i="1" dirty="0">
                <a:solidFill>
                  <a:srgbClr val="FFFF00"/>
                </a:solidFill>
              </a:rPr>
              <a:t>should</a:t>
            </a:r>
            <a:r>
              <a:rPr lang="en-CA" sz="2600" i="1" dirty="0">
                <a:solidFill>
                  <a:schemeClr val="bg1"/>
                </a:solidFill>
              </a:rPr>
              <a:t> be provided within the Canadian broadcasting system as resources become available for the purpose;</a:t>
            </a:r>
            <a:endParaRPr lang="en-CA" sz="2600" dirty="0">
              <a:solidFill>
                <a:schemeClr val="bg1"/>
              </a:solidFill>
            </a:endParaRPr>
          </a:p>
          <a:p>
            <a:pPr marL="0" indent="0">
              <a:buNone/>
            </a:pPr>
            <a:r>
              <a:rPr lang="en-CA" sz="2600" b="1" i="1" dirty="0">
                <a:solidFill>
                  <a:schemeClr val="bg1"/>
                </a:solidFill>
              </a:rPr>
              <a:t>(p)</a:t>
            </a:r>
            <a:r>
              <a:rPr lang="en-CA" sz="2600" i="1" dirty="0">
                <a:solidFill>
                  <a:schemeClr val="bg1"/>
                </a:solidFill>
              </a:rPr>
              <a:t> programming accessible by disabled persons </a:t>
            </a:r>
            <a:r>
              <a:rPr lang="en-CA" sz="2600" b="1" i="1" dirty="0">
                <a:solidFill>
                  <a:srgbClr val="FFFF00"/>
                </a:solidFill>
              </a:rPr>
              <a:t>should</a:t>
            </a:r>
            <a:r>
              <a:rPr lang="en-CA" sz="2600" i="1" dirty="0">
                <a:solidFill>
                  <a:srgbClr val="FFFF00"/>
                </a:solidFill>
              </a:rPr>
              <a:t> </a:t>
            </a:r>
            <a:r>
              <a:rPr lang="en-CA" sz="2600" i="1" dirty="0">
                <a:solidFill>
                  <a:schemeClr val="bg1"/>
                </a:solidFill>
              </a:rPr>
              <a:t>be provided within the Canadian broadcasting system as resources become available for the purpose;</a:t>
            </a:r>
            <a:endParaRPr lang="en-CA" sz="2600" dirty="0">
              <a:solidFill>
                <a:schemeClr val="bg1"/>
              </a:solidFill>
            </a:endParaRPr>
          </a:p>
          <a:p>
            <a:pPr marL="0" indent="0">
              <a:buNone/>
            </a:pPr>
            <a:r>
              <a:rPr lang="en-CA" sz="2600" b="1" i="1" dirty="0">
                <a:solidFill>
                  <a:schemeClr val="bg1"/>
                </a:solidFill>
              </a:rPr>
              <a:t>(q)</a:t>
            </a:r>
            <a:r>
              <a:rPr lang="en-CA" sz="2600" i="1" dirty="0">
                <a:solidFill>
                  <a:schemeClr val="bg1"/>
                </a:solidFill>
              </a:rPr>
              <a:t> without limiting any obligation of a broadcasting undertaking to provide the programming contemplated by paragraph (</a:t>
            </a:r>
            <a:r>
              <a:rPr lang="en-CA" sz="2600" i="1" dirty="0" err="1">
                <a:solidFill>
                  <a:schemeClr val="bg1"/>
                </a:solidFill>
              </a:rPr>
              <a:t>i</a:t>
            </a:r>
            <a:r>
              <a:rPr lang="en-CA" sz="2600" i="1" dirty="0">
                <a:solidFill>
                  <a:schemeClr val="bg1"/>
                </a:solidFill>
              </a:rPr>
              <a:t>), alternative television programming services in English and in French </a:t>
            </a:r>
            <a:r>
              <a:rPr lang="en-CA" sz="2600" b="1" i="1" dirty="0">
                <a:solidFill>
                  <a:srgbClr val="FFFF00"/>
                </a:solidFill>
              </a:rPr>
              <a:t>should</a:t>
            </a:r>
            <a:r>
              <a:rPr lang="en-CA" sz="2600" i="1" dirty="0">
                <a:solidFill>
                  <a:schemeClr val="bg1"/>
                </a:solidFill>
              </a:rPr>
              <a:t> be provided where necessary to ensure that the full range of programming contemplated by that paragraph is made available through the Canadian broadcasting system;</a:t>
            </a:r>
            <a:endParaRPr lang="en-CA" sz="2600" dirty="0">
              <a:solidFill>
                <a:schemeClr val="bg1"/>
              </a:solidFill>
            </a:endParaRPr>
          </a:p>
          <a:p>
            <a:pPr marL="0" indent="0">
              <a:buNone/>
            </a:pPr>
            <a:endParaRPr lang="en-US" dirty="0"/>
          </a:p>
        </p:txBody>
      </p:sp>
    </p:spTree>
    <p:extLst>
      <p:ext uri="{BB962C8B-B14F-4D97-AF65-F5344CB8AC3E}">
        <p14:creationId xmlns:p14="http://schemas.microsoft.com/office/powerpoint/2010/main" val="363441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1CBFB2-663F-B64F-9C63-273B878F2CC6}"/>
              </a:ext>
            </a:extLst>
          </p:cNvPr>
          <p:cNvSpPr>
            <a:spLocks noGrp="1"/>
          </p:cNvSpPr>
          <p:nvPr>
            <p:ph sz="quarter" idx="10"/>
          </p:nvPr>
        </p:nvSpPr>
        <p:spPr>
          <a:xfrm>
            <a:off x="251012" y="117231"/>
            <a:ext cx="8892988" cy="6104274"/>
          </a:xfrm>
        </p:spPr>
        <p:txBody>
          <a:bodyPr>
            <a:normAutofit fontScale="77500" lnSpcReduction="20000"/>
          </a:bodyPr>
          <a:lstStyle/>
          <a:p>
            <a:pPr marL="0" indent="0">
              <a:buNone/>
            </a:pPr>
            <a:r>
              <a:rPr lang="en-CA" sz="2600" b="1" i="1" dirty="0">
                <a:solidFill>
                  <a:schemeClr val="bg1"/>
                </a:solidFill>
              </a:rPr>
              <a:t>(r)</a:t>
            </a:r>
            <a:r>
              <a:rPr lang="en-CA" sz="2600" i="1" dirty="0">
                <a:solidFill>
                  <a:schemeClr val="bg1"/>
                </a:solidFill>
              </a:rPr>
              <a:t> the programming provided by alternative television programming services </a:t>
            </a:r>
            <a:r>
              <a:rPr lang="en-CA" sz="2600" b="1" i="1" dirty="0">
                <a:solidFill>
                  <a:srgbClr val="FFFF00"/>
                </a:solidFill>
              </a:rPr>
              <a:t>should</a:t>
            </a:r>
            <a:endParaRPr lang="en-CA" sz="2600" b="1" dirty="0">
              <a:solidFill>
                <a:srgbClr val="FFFF00"/>
              </a:solidFill>
            </a:endParaRPr>
          </a:p>
          <a:p>
            <a:pPr marL="400050" lvl="1" indent="0">
              <a:buNone/>
            </a:pPr>
            <a:r>
              <a:rPr lang="en-CA" sz="2600" b="1" i="1" dirty="0">
                <a:solidFill>
                  <a:schemeClr val="bg1"/>
                </a:solidFill>
              </a:rPr>
              <a:t>(</a:t>
            </a:r>
            <a:r>
              <a:rPr lang="en-CA" sz="2600" b="1" i="1" dirty="0" err="1">
                <a:solidFill>
                  <a:schemeClr val="bg1"/>
                </a:solidFill>
              </a:rPr>
              <a:t>i</a:t>
            </a:r>
            <a:r>
              <a:rPr lang="en-CA" sz="2600" b="1" i="1" dirty="0">
                <a:solidFill>
                  <a:schemeClr val="bg1"/>
                </a:solidFill>
              </a:rPr>
              <a:t>)</a:t>
            </a:r>
            <a:r>
              <a:rPr lang="en-CA" sz="2600" i="1" dirty="0">
                <a:solidFill>
                  <a:schemeClr val="bg1"/>
                </a:solidFill>
              </a:rPr>
              <a:t> be innovative and be complementary to the programming provided for mass audiences,</a:t>
            </a:r>
            <a:endParaRPr lang="en-CA" sz="2600" dirty="0">
              <a:solidFill>
                <a:schemeClr val="bg1"/>
              </a:solidFill>
            </a:endParaRPr>
          </a:p>
          <a:p>
            <a:pPr marL="400050" lvl="1" indent="0">
              <a:buNone/>
            </a:pPr>
            <a:r>
              <a:rPr lang="en-CA" sz="2600" b="1" i="1" dirty="0">
                <a:solidFill>
                  <a:schemeClr val="bg1"/>
                </a:solidFill>
              </a:rPr>
              <a:t>(ii)</a:t>
            </a:r>
            <a:r>
              <a:rPr lang="en-CA" sz="2600" i="1" dirty="0">
                <a:solidFill>
                  <a:schemeClr val="bg1"/>
                </a:solidFill>
              </a:rPr>
              <a:t> cater to tastes and interests not adequately provided for by the programming provided for mass audiences, and include programming devoted to culture and the arts,</a:t>
            </a:r>
            <a:endParaRPr lang="en-CA" sz="2600" dirty="0">
              <a:solidFill>
                <a:schemeClr val="bg1"/>
              </a:solidFill>
            </a:endParaRPr>
          </a:p>
          <a:p>
            <a:pPr marL="400050" lvl="1" indent="0">
              <a:buNone/>
            </a:pPr>
            <a:r>
              <a:rPr lang="en-CA" sz="2600" b="1" i="1" dirty="0">
                <a:solidFill>
                  <a:schemeClr val="bg1"/>
                </a:solidFill>
              </a:rPr>
              <a:t>(iii)</a:t>
            </a:r>
            <a:r>
              <a:rPr lang="en-CA" sz="2600" i="1" dirty="0">
                <a:solidFill>
                  <a:schemeClr val="bg1"/>
                </a:solidFill>
              </a:rPr>
              <a:t> reflect Canada’s regions and multicultural nature,</a:t>
            </a:r>
            <a:endParaRPr lang="en-CA" sz="2600" dirty="0">
              <a:solidFill>
                <a:schemeClr val="bg1"/>
              </a:solidFill>
            </a:endParaRPr>
          </a:p>
          <a:p>
            <a:pPr marL="400050" lvl="1" indent="0">
              <a:buNone/>
            </a:pPr>
            <a:r>
              <a:rPr lang="en-CA" sz="2600" b="1" i="1" dirty="0">
                <a:solidFill>
                  <a:schemeClr val="bg1"/>
                </a:solidFill>
              </a:rPr>
              <a:t>(iv)</a:t>
            </a:r>
            <a:r>
              <a:rPr lang="en-CA" sz="2600" i="1" dirty="0">
                <a:solidFill>
                  <a:schemeClr val="bg1"/>
                </a:solidFill>
              </a:rPr>
              <a:t> as far as possible, be acquired rather than produced by those services, and</a:t>
            </a:r>
            <a:endParaRPr lang="en-CA" sz="2600" dirty="0">
              <a:solidFill>
                <a:schemeClr val="bg1"/>
              </a:solidFill>
            </a:endParaRPr>
          </a:p>
          <a:p>
            <a:pPr marL="400050" lvl="1" indent="0">
              <a:buNone/>
            </a:pPr>
            <a:r>
              <a:rPr lang="en-CA" sz="2600" b="1" i="1" dirty="0">
                <a:solidFill>
                  <a:schemeClr val="bg1"/>
                </a:solidFill>
              </a:rPr>
              <a:t>(v)</a:t>
            </a:r>
            <a:r>
              <a:rPr lang="en-CA" sz="2600" i="1" dirty="0">
                <a:solidFill>
                  <a:schemeClr val="bg1"/>
                </a:solidFill>
              </a:rPr>
              <a:t> be made available throughout Canada by the most cost-efficient means;</a:t>
            </a:r>
            <a:endParaRPr lang="en-CA" sz="2600" dirty="0">
              <a:solidFill>
                <a:schemeClr val="bg1"/>
              </a:solidFill>
            </a:endParaRPr>
          </a:p>
          <a:p>
            <a:pPr marL="0" indent="0">
              <a:buNone/>
            </a:pPr>
            <a:r>
              <a:rPr lang="en-CA" sz="2600" b="1" i="1" dirty="0">
                <a:solidFill>
                  <a:schemeClr val="bg1"/>
                </a:solidFill>
              </a:rPr>
              <a:t>(s)</a:t>
            </a:r>
            <a:r>
              <a:rPr lang="en-CA" sz="2600" i="1" dirty="0">
                <a:solidFill>
                  <a:schemeClr val="bg1"/>
                </a:solidFill>
              </a:rPr>
              <a:t> private networks and programming undertakings</a:t>
            </a:r>
            <a:r>
              <a:rPr lang="en-CA" sz="2600" b="1" i="1" dirty="0">
                <a:solidFill>
                  <a:schemeClr val="bg1"/>
                </a:solidFill>
              </a:rPr>
              <a:t> </a:t>
            </a:r>
            <a:r>
              <a:rPr lang="en-CA" sz="2600" b="1" i="1" dirty="0">
                <a:solidFill>
                  <a:srgbClr val="FFFF00"/>
                </a:solidFill>
              </a:rPr>
              <a:t>should</a:t>
            </a:r>
            <a:r>
              <a:rPr lang="en-CA" sz="2600" i="1" dirty="0">
                <a:solidFill>
                  <a:schemeClr val="bg1"/>
                </a:solidFill>
              </a:rPr>
              <a:t>, to an extent consistent with the financial and other resources available to them,</a:t>
            </a:r>
            <a:endParaRPr lang="en-CA" sz="2600" dirty="0">
              <a:solidFill>
                <a:schemeClr val="bg1"/>
              </a:solidFill>
            </a:endParaRPr>
          </a:p>
          <a:p>
            <a:pPr marL="400050" lvl="1" indent="0">
              <a:buNone/>
            </a:pPr>
            <a:r>
              <a:rPr lang="en-CA" sz="2600" b="1" i="1" dirty="0">
                <a:solidFill>
                  <a:schemeClr val="bg1"/>
                </a:solidFill>
              </a:rPr>
              <a:t>(</a:t>
            </a:r>
            <a:r>
              <a:rPr lang="en-CA" sz="2600" b="1" i="1" dirty="0" err="1">
                <a:solidFill>
                  <a:schemeClr val="bg1"/>
                </a:solidFill>
              </a:rPr>
              <a:t>i</a:t>
            </a:r>
            <a:r>
              <a:rPr lang="en-CA" sz="2600" b="1" i="1" dirty="0">
                <a:solidFill>
                  <a:schemeClr val="bg1"/>
                </a:solidFill>
              </a:rPr>
              <a:t>)</a:t>
            </a:r>
            <a:r>
              <a:rPr lang="en-CA" sz="2600" i="1" dirty="0">
                <a:solidFill>
                  <a:schemeClr val="bg1"/>
                </a:solidFill>
              </a:rPr>
              <a:t> </a:t>
            </a:r>
            <a:r>
              <a:rPr lang="en-CA" sz="2600" i="1" dirty="0">
                <a:solidFill>
                  <a:srgbClr val="92D050"/>
                </a:solidFill>
              </a:rPr>
              <a:t>contribute significantly to the creation and presentation of Canadian programming</a:t>
            </a:r>
            <a:r>
              <a:rPr lang="en-CA" sz="2600" i="1" dirty="0">
                <a:solidFill>
                  <a:schemeClr val="bg1"/>
                </a:solidFill>
              </a:rPr>
              <a:t>, and</a:t>
            </a:r>
            <a:endParaRPr lang="en-CA" sz="2600" dirty="0">
              <a:solidFill>
                <a:schemeClr val="bg1"/>
              </a:solidFill>
            </a:endParaRPr>
          </a:p>
          <a:p>
            <a:pPr marL="400050" lvl="1" indent="0">
              <a:buNone/>
            </a:pPr>
            <a:r>
              <a:rPr lang="en-CA" sz="2600" b="1" i="1" dirty="0">
                <a:solidFill>
                  <a:schemeClr val="bg1"/>
                </a:solidFill>
              </a:rPr>
              <a:t>(ii)</a:t>
            </a:r>
            <a:r>
              <a:rPr lang="en-CA" sz="2600" i="1" dirty="0">
                <a:solidFill>
                  <a:schemeClr val="bg1"/>
                </a:solidFill>
              </a:rPr>
              <a:t> be responsive to the evolving demands of the public;…</a:t>
            </a:r>
            <a:endParaRPr lang="en-CA" sz="2600" dirty="0">
              <a:solidFill>
                <a:schemeClr val="bg1"/>
              </a:solidFill>
            </a:endParaRPr>
          </a:p>
          <a:p>
            <a:pPr marL="0" indent="0">
              <a:buNone/>
            </a:pPr>
            <a:r>
              <a:rPr lang="en-CA" sz="2600" b="1" i="1" dirty="0">
                <a:solidFill>
                  <a:schemeClr val="bg1"/>
                </a:solidFill>
              </a:rPr>
              <a:t>(t)</a:t>
            </a:r>
            <a:r>
              <a:rPr lang="en-CA" sz="2600" i="1" dirty="0">
                <a:solidFill>
                  <a:schemeClr val="bg1"/>
                </a:solidFill>
              </a:rPr>
              <a:t> distribution undertakings</a:t>
            </a:r>
            <a:endParaRPr lang="en-CA" sz="2600" dirty="0">
              <a:solidFill>
                <a:schemeClr val="bg1"/>
              </a:solidFill>
            </a:endParaRPr>
          </a:p>
          <a:p>
            <a:pPr marL="400050" lvl="1" indent="0">
              <a:buNone/>
            </a:pPr>
            <a:r>
              <a:rPr lang="en-CA" sz="2600" b="1" i="1" dirty="0">
                <a:solidFill>
                  <a:schemeClr val="bg1"/>
                </a:solidFill>
              </a:rPr>
              <a:t>(</a:t>
            </a:r>
            <a:r>
              <a:rPr lang="en-CA" sz="2600" b="1" i="1" dirty="0" err="1">
                <a:solidFill>
                  <a:schemeClr val="bg1"/>
                </a:solidFill>
              </a:rPr>
              <a:t>i</a:t>
            </a:r>
            <a:r>
              <a:rPr lang="en-CA" sz="2600" b="1" i="1" dirty="0">
                <a:solidFill>
                  <a:schemeClr val="bg1"/>
                </a:solidFill>
              </a:rPr>
              <a:t>)</a:t>
            </a:r>
            <a:r>
              <a:rPr lang="en-CA" sz="2600" i="1" dirty="0">
                <a:solidFill>
                  <a:srgbClr val="FFFF00"/>
                </a:solidFill>
              </a:rPr>
              <a:t> </a:t>
            </a:r>
            <a:r>
              <a:rPr lang="en-CA" sz="2600" b="1" i="1" dirty="0">
                <a:solidFill>
                  <a:srgbClr val="FFFF00"/>
                </a:solidFill>
              </a:rPr>
              <a:t>should </a:t>
            </a:r>
            <a:r>
              <a:rPr lang="en-CA" sz="2600" i="1" dirty="0">
                <a:solidFill>
                  <a:schemeClr val="bg1"/>
                </a:solidFill>
              </a:rPr>
              <a:t>give priority to the carriage of Canadian programming services and, in particular, to the carriage of local Canadian stations,</a:t>
            </a:r>
            <a:endParaRPr lang="en-CA" sz="2600" dirty="0">
              <a:solidFill>
                <a:schemeClr val="bg1"/>
              </a:solidFill>
            </a:endParaRPr>
          </a:p>
          <a:p>
            <a:pPr marL="400050" lvl="1" indent="0">
              <a:buNone/>
            </a:pPr>
            <a:r>
              <a:rPr lang="en-CA" sz="2600" b="1" i="1" dirty="0">
                <a:solidFill>
                  <a:schemeClr val="bg1"/>
                </a:solidFill>
              </a:rPr>
              <a:t>(ii)</a:t>
            </a:r>
            <a:r>
              <a:rPr lang="en-CA" sz="2600" i="1" dirty="0">
                <a:solidFill>
                  <a:schemeClr val="bg1"/>
                </a:solidFill>
              </a:rPr>
              <a:t> </a:t>
            </a:r>
            <a:r>
              <a:rPr lang="en-CA" sz="2600" b="1" i="1" dirty="0">
                <a:solidFill>
                  <a:srgbClr val="FFFF00"/>
                </a:solidFill>
              </a:rPr>
              <a:t>should</a:t>
            </a:r>
            <a:r>
              <a:rPr lang="en-CA" sz="2600" i="1" dirty="0">
                <a:solidFill>
                  <a:schemeClr val="bg1"/>
                </a:solidFill>
              </a:rPr>
              <a:t> provide efficient delivery of programming at affordable rates, using the most effective technologies available at reasonable cost,</a:t>
            </a:r>
            <a:endParaRPr lang="en-CA" sz="2600" dirty="0">
              <a:solidFill>
                <a:schemeClr val="bg1"/>
              </a:solidFill>
            </a:endParaRPr>
          </a:p>
          <a:p>
            <a:pPr marL="400050" lvl="1" indent="0">
              <a:buNone/>
            </a:pPr>
            <a:r>
              <a:rPr lang="en-CA" sz="2600" b="1" i="1" dirty="0">
                <a:solidFill>
                  <a:schemeClr val="bg1"/>
                </a:solidFill>
              </a:rPr>
              <a:t>(iii)</a:t>
            </a:r>
            <a:r>
              <a:rPr lang="en-CA" sz="2600" i="1" dirty="0">
                <a:solidFill>
                  <a:schemeClr val="bg1"/>
                </a:solidFill>
              </a:rPr>
              <a:t> </a:t>
            </a:r>
            <a:r>
              <a:rPr lang="en-CA" sz="2600" b="1" i="1" dirty="0">
                <a:solidFill>
                  <a:srgbClr val="FFFF00"/>
                </a:solidFill>
              </a:rPr>
              <a:t>should</a:t>
            </a:r>
            <a:r>
              <a:rPr lang="en-CA" sz="2600" i="1" dirty="0">
                <a:solidFill>
                  <a:schemeClr val="bg1"/>
                </a:solidFill>
              </a:rPr>
              <a:t>, where programming services are supplied to them by broadcasting undertakings pursuant to contractual arrangements, </a:t>
            </a:r>
            <a:r>
              <a:rPr lang="en-CA" sz="2600" i="1" dirty="0">
                <a:solidFill>
                  <a:srgbClr val="92D050"/>
                </a:solidFill>
              </a:rPr>
              <a:t>provide reasonable terms for the carriage, packaging and retailing of those programming services</a:t>
            </a:r>
            <a:r>
              <a:rPr lang="en-CA" sz="2600" i="1" dirty="0">
                <a:solidFill>
                  <a:schemeClr val="bg1"/>
                </a:solidFill>
              </a:rPr>
              <a:t>, and</a:t>
            </a:r>
            <a:endParaRPr lang="en-CA" sz="2600" dirty="0">
              <a:solidFill>
                <a:schemeClr val="bg1"/>
              </a:solidFill>
            </a:endParaRPr>
          </a:p>
          <a:p>
            <a:pPr marL="400050" lvl="1" indent="0">
              <a:buNone/>
            </a:pPr>
            <a:r>
              <a:rPr lang="en-CA" sz="2600" b="1" i="1" dirty="0">
                <a:solidFill>
                  <a:schemeClr val="bg1"/>
                </a:solidFill>
              </a:rPr>
              <a:t>(iv)</a:t>
            </a:r>
            <a:r>
              <a:rPr lang="en-CA" sz="2600" i="1" dirty="0">
                <a:solidFill>
                  <a:schemeClr val="bg1"/>
                </a:solidFill>
              </a:rPr>
              <a:t> </a:t>
            </a:r>
            <a:r>
              <a:rPr lang="en-CA" sz="2600" b="1" i="1" dirty="0">
                <a:solidFill>
                  <a:srgbClr val="FFFF00"/>
                </a:solidFill>
              </a:rPr>
              <a:t>may</a:t>
            </a:r>
            <a:r>
              <a:rPr lang="en-CA" sz="2600" i="1" dirty="0">
                <a:solidFill>
                  <a:schemeClr val="bg1"/>
                </a:solidFill>
              </a:rPr>
              <a:t>, where the Commission considers it appropriate, originate programming, including local programming, on such terms as are conducive to the achievement of the objectives of the broadcasting policy set out in this subsection, and in particular provide access for underserved linguistic and cultural minority communities.”</a:t>
            </a:r>
            <a:endParaRPr lang="en-CA" sz="2600" dirty="0">
              <a:solidFill>
                <a:schemeClr val="bg1"/>
              </a:solidFill>
            </a:endParaRPr>
          </a:p>
          <a:p>
            <a:pPr marL="0" indent="0">
              <a:buNone/>
            </a:pPr>
            <a:endParaRPr lang="en-US" dirty="0"/>
          </a:p>
        </p:txBody>
      </p:sp>
    </p:spTree>
    <p:extLst>
      <p:ext uri="{BB962C8B-B14F-4D97-AF65-F5344CB8AC3E}">
        <p14:creationId xmlns:p14="http://schemas.microsoft.com/office/powerpoint/2010/main" val="3048355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FE673-B0AD-D948-B2E0-98648EE16CD2}"/>
              </a:ext>
            </a:extLst>
          </p:cNvPr>
          <p:cNvSpPr>
            <a:spLocks noGrp="1"/>
          </p:cNvSpPr>
          <p:nvPr>
            <p:ph sz="quarter" idx="10"/>
          </p:nvPr>
        </p:nvSpPr>
        <p:spPr>
          <a:xfrm>
            <a:off x="215153" y="1"/>
            <a:ext cx="8928847" cy="6858000"/>
          </a:xfrm>
        </p:spPr>
        <p:txBody>
          <a:bodyPr>
            <a:normAutofit/>
          </a:bodyPr>
          <a:lstStyle/>
          <a:p>
            <a:pPr marL="0" indent="0">
              <a:buNone/>
            </a:pPr>
            <a:r>
              <a:rPr lang="en-CA" sz="2800" b="1" i="1" dirty="0">
                <a:solidFill>
                  <a:srgbClr val="92D050"/>
                </a:solidFill>
              </a:rPr>
              <a:t>Telecommunications Act (S.C. 1993, c. 38)…"Canadian Telecommunications Policy” Objectives</a:t>
            </a:r>
            <a:endParaRPr lang="en-CA" sz="2800" b="1" dirty="0">
              <a:solidFill>
                <a:srgbClr val="92D050"/>
              </a:solidFill>
            </a:endParaRPr>
          </a:p>
          <a:p>
            <a:pPr marL="0" indent="0">
              <a:buNone/>
            </a:pPr>
            <a:r>
              <a:rPr lang="en-CA" sz="2800" b="1" i="1" dirty="0">
                <a:solidFill>
                  <a:schemeClr val="bg1"/>
                </a:solidFill>
              </a:rPr>
              <a:t>7</a:t>
            </a:r>
            <a:r>
              <a:rPr lang="en-CA" sz="2800" i="1" dirty="0">
                <a:solidFill>
                  <a:schemeClr val="bg1"/>
                </a:solidFill>
              </a:rPr>
              <a:t> It is hereby affirmed that telecommunications performs an essential role in the maintenance of Canada’s identity and sovereignty and that </a:t>
            </a:r>
            <a:r>
              <a:rPr lang="en-CA" sz="2800" b="1" i="1" dirty="0">
                <a:solidFill>
                  <a:srgbClr val="FFFF00"/>
                </a:solidFill>
              </a:rPr>
              <a:t>the Canadian telecommunications policy has as its objectives</a:t>
            </a:r>
            <a:endParaRPr lang="en-CA" sz="2800" dirty="0">
              <a:solidFill>
                <a:srgbClr val="FFFF00"/>
              </a:solidFill>
            </a:endParaRPr>
          </a:p>
          <a:p>
            <a:pPr marL="0" indent="0">
              <a:buNone/>
            </a:pPr>
            <a:r>
              <a:rPr lang="en-CA" sz="2800" b="1" i="1" dirty="0">
                <a:solidFill>
                  <a:schemeClr val="bg1"/>
                </a:solidFill>
              </a:rPr>
              <a:t>(a)</a:t>
            </a:r>
            <a:r>
              <a:rPr lang="en-CA" sz="2800" i="1" dirty="0">
                <a:solidFill>
                  <a:schemeClr val="bg1"/>
                </a:solidFill>
              </a:rPr>
              <a:t> </a:t>
            </a:r>
            <a:r>
              <a:rPr lang="en-CA" sz="2800" b="1" i="1" dirty="0">
                <a:solidFill>
                  <a:srgbClr val="FFFF00"/>
                </a:solidFill>
              </a:rPr>
              <a:t>to facilitate </a:t>
            </a:r>
            <a:r>
              <a:rPr lang="en-CA" sz="2800" i="1" dirty="0">
                <a:solidFill>
                  <a:schemeClr val="bg1"/>
                </a:solidFill>
              </a:rPr>
              <a:t>the orderly development throughout Canada of a telecommunications system that serves to safeguard, enrich and strengthen the social and economic fabric of Canada and its regions;</a:t>
            </a:r>
            <a:endParaRPr lang="en-CA" sz="2800" dirty="0">
              <a:solidFill>
                <a:schemeClr val="bg1"/>
              </a:solidFill>
            </a:endParaRPr>
          </a:p>
          <a:p>
            <a:pPr marL="0" indent="0">
              <a:buNone/>
            </a:pPr>
            <a:r>
              <a:rPr lang="en-CA" sz="2800" b="1" i="1" dirty="0">
                <a:solidFill>
                  <a:schemeClr val="bg1"/>
                </a:solidFill>
              </a:rPr>
              <a:t>(b)</a:t>
            </a:r>
            <a:r>
              <a:rPr lang="en-CA" sz="2800" i="1" dirty="0">
                <a:solidFill>
                  <a:schemeClr val="bg1"/>
                </a:solidFill>
              </a:rPr>
              <a:t> </a:t>
            </a:r>
            <a:r>
              <a:rPr lang="en-CA" sz="2800" b="1" i="1" dirty="0">
                <a:solidFill>
                  <a:srgbClr val="FFFF00"/>
                </a:solidFill>
              </a:rPr>
              <a:t>to render </a:t>
            </a:r>
            <a:r>
              <a:rPr lang="en-CA" sz="2800" i="1" dirty="0">
                <a:solidFill>
                  <a:schemeClr val="bg1"/>
                </a:solidFill>
              </a:rPr>
              <a:t>reliable and affordable telecommunications services of high quality accessible to Canadians in both urban and rural areas in all regions of Canada;</a:t>
            </a:r>
            <a:endParaRPr lang="en-CA" sz="2800" dirty="0">
              <a:solidFill>
                <a:schemeClr val="bg1"/>
              </a:solidFill>
            </a:endParaRPr>
          </a:p>
          <a:p>
            <a:pPr marL="0" indent="0">
              <a:buNone/>
            </a:pPr>
            <a:r>
              <a:rPr lang="en-CA" sz="2800" b="1" i="1" dirty="0">
                <a:solidFill>
                  <a:schemeClr val="bg1"/>
                </a:solidFill>
              </a:rPr>
              <a:t>(c)</a:t>
            </a:r>
            <a:r>
              <a:rPr lang="en-CA" sz="2800" i="1" dirty="0">
                <a:solidFill>
                  <a:srgbClr val="FFFF00"/>
                </a:solidFill>
              </a:rPr>
              <a:t> </a:t>
            </a:r>
            <a:r>
              <a:rPr lang="en-CA" sz="2800" b="1" i="1" dirty="0">
                <a:solidFill>
                  <a:srgbClr val="FFFF00"/>
                </a:solidFill>
              </a:rPr>
              <a:t>to enhance </a:t>
            </a:r>
            <a:r>
              <a:rPr lang="en-CA" sz="2800" i="1" dirty="0">
                <a:solidFill>
                  <a:schemeClr val="bg1"/>
                </a:solidFill>
              </a:rPr>
              <a:t>the efficiency and competitiveness, at the national and international levels, of Canadian telecommunications;</a:t>
            </a:r>
            <a:endParaRPr lang="en-CA" sz="2800" dirty="0"/>
          </a:p>
          <a:p>
            <a:pPr marL="0" indent="0">
              <a:buNone/>
            </a:pPr>
            <a:endParaRPr lang="en-US" dirty="0"/>
          </a:p>
        </p:txBody>
      </p:sp>
    </p:spTree>
    <p:extLst>
      <p:ext uri="{BB962C8B-B14F-4D97-AF65-F5344CB8AC3E}">
        <p14:creationId xmlns:p14="http://schemas.microsoft.com/office/powerpoint/2010/main" val="2652975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A7FB2F-FB02-9E4F-A01B-0D7C2F735FC6}"/>
              </a:ext>
            </a:extLst>
          </p:cNvPr>
          <p:cNvSpPr>
            <a:spLocks noGrp="1"/>
          </p:cNvSpPr>
          <p:nvPr>
            <p:ph sz="quarter" idx="10"/>
          </p:nvPr>
        </p:nvSpPr>
        <p:spPr>
          <a:xfrm>
            <a:off x="457200" y="211015"/>
            <a:ext cx="8686800" cy="6096000"/>
          </a:xfrm>
        </p:spPr>
        <p:txBody>
          <a:bodyPr>
            <a:normAutofit/>
          </a:bodyPr>
          <a:lstStyle/>
          <a:p>
            <a:pPr marL="0" indent="0">
              <a:buNone/>
            </a:pPr>
            <a:r>
              <a:rPr lang="en-CA" sz="2800" b="1" i="1" dirty="0">
                <a:solidFill>
                  <a:schemeClr val="bg1"/>
                </a:solidFill>
              </a:rPr>
              <a:t>(d)</a:t>
            </a:r>
            <a:r>
              <a:rPr lang="en-CA" sz="2800" i="1" dirty="0">
                <a:solidFill>
                  <a:schemeClr val="bg1"/>
                </a:solidFill>
              </a:rPr>
              <a:t> </a:t>
            </a:r>
            <a:r>
              <a:rPr lang="en-CA" sz="2800" b="1" i="1" dirty="0">
                <a:solidFill>
                  <a:srgbClr val="FFFF00"/>
                </a:solidFill>
              </a:rPr>
              <a:t>to promote </a:t>
            </a:r>
            <a:r>
              <a:rPr lang="en-CA" sz="2800" i="1" dirty="0">
                <a:solidFill>
                  <a:schemeClr val="bg1"/>
                </a:solidFill>
              </a:rPr>
              <a:t>the ownership and control of Canadian carriers by Canadians;</a:t>
            </a:r>
            <a:endParaRPr lang="en-CA" sz="2800" dirty="0">
              <a:solidFill>
                <a:schemeClr val="bg1"/>
              </a:solidFill>
            </a:endParaRPr>
          </a:p>
          <a:p>
            <a:pPr marL="0" indent="0">
              <a:buNone/>
            </a:pPr>
            <a:r>
              <a:rPr lang="en-CA" sz="2800" b="1" i="1" dirty="0">
                <a:solidFill>
                  <a:schemeClr val="bg1"/>
                </a:solidFill>
              </a:rPr>
              <a:t>(e)</a:t>
            </a:r>
            <a:r>
              <a:rPr lang="en-CA" sz="2800" i="1" dirty="0">
                <a:solidFill>
                  <a:schemeClr val="bg1"/>
                </a:solidFill>
              </a:rPr>
              <a:t> </a:t>
            </a:r>
            <a:r>
              <a:rPr lang="en-CA" sz="2800" b="1" i="1" dirty="0">
                <a:solidFill>
                  <a:srgbClr val="FFFF00"/>
                </a:solidFill>
              </a:rPr>
              <a:t>to promote </a:t>
            </a:r>
            <a:r>
              <a:rPr lang="en-CA" sz="2800" i="1" dirty="0">
                <a:solidFill>
                  <a:schemeClr val="bg1"/>
                </a:solidFill>
              </a:rPr>
              <a:t>the use of Canadian transmission facilities for telecommunications within Canada and between Canada and points outside Canada;</a:t>
            </a:r>
            <a:endParaRPr lang="en-CA" sz="2800" dirty="0">
              <a:solidFill>
                <a:schemeClr val="bg1"/>
              </a:solidFill>
            </a:endParaRPr>
          </a:p>
          <a:p>
            <a:pPr marL="0" indent="0">
              <a:buNone/>
            </a:pPr>
            <a:r>
              <a:rPr lang="en-CA" sz="2800" b="1" i="1" dirty="0">
                <a:solidFill>
                  <a:schemeClr val="bg1"/>
                </a:solidFill>
              </a:rPr>
              <a:t>(f)</a:t>
            </a:r>
            <a:r>
              <a:rPr lang="en-CA" sz="2800" i="1" dirty="0">
                <a:solidFill>
                  <a:schemeClr val="bg1"/>
                </a:solidFill>
              </a:rPr>
              <a:t> </a:t>
            </a:r>
            <a:r>
              <a:rPr lang="en-CA" sz="2800" b="1" i="1" dirty="0">
                <a:solidFill>
                  <a:srgbClr val="FFFF00"/>
                </a:solidFill>
              </a:rPr>
              <a:t>to foster </a:t>
            </a:r>
            <a:r>
              <a:rPr lang="en-CA" sz="2800" i="1" dirty="0">
                <a:solidFill>
                  <a:schemeClr val="bg1"/>
                </a:solidFill>
              </a:rPr>
              <a:t>increased reliance on market forces for the provision of telecommunications services and to ensure that regulation, where required, is efficient and effective;</a:t>
            </a:r>
            <a:endParaRPr lang="en-CA" sz="2800" dirty="0">
              <a:solidFill>
                <a:schemeClr val="bg1"/>
              </a:solidFill>
            </a:endParaRPr>
          </a:p>
          <a:p>
            <a:pPr marL="0" indent="0">
              <a:buNone/>
            </a:pPr>
            <a:r>
              <a:rPr lang="en-CA" sz="2800" b="1" i="1" dirty="0">
                <a:solidFill>
                  <a:schemeClr val="bg1"/>
                </a:solidFill>
              </a:rPr>
              <a:t>(g)</a:t>
            </a:r>
            <a:r>
              <a:rPr lang="en-CA" sz="2800" i="1" dirty="0">
                <a:solidFill>
                  <a:schemeClr val="bg1"/>
                </a:solidFill>
              </a:rPr>
              <a:t> </a:t>
            </a:r>
            <a:r>
              <a:rPr lang="en-CA" sz="2800" b="1" i="1" dirty="0">
                <a:solidFill>
                  <a:srgbClr val="FFFF00"/>
                </a:solidFill>
              </a:rPr>
              <a:t>to stimulate </a:t>
            </a:r>
            <a:r>
              <a:rPr lang="en-CA" sz="2800" i="1" dirty="0">
                <a:solidFill>
                  <a:schemeClr val="bg1"/>
                </a:solidFill>
              </a:rPr>
              <a:t>research and development in Canada in the field of telecommunications and to encourage innovation in the provision of telecommunications services;</a:t>
            </a:r>
            <a:endParaRPr lang="en-CA" sz="2800" dirty="0">
              <a:solidFill>
                <a:schemeClr val="bg1"/>
              </a:solidFill>
            </a:endParaRPr>
          </a:p>
          <a:p>
            <a:pPr marL="0" indent="0">
              <a:buNone/>
            </a:pPr>
            <a:r>
              <a:rPr lang="en-CA" sz="2800" b="1" i="1" dirty="0">
                <a:solidFill>
                  <a:schemeClr val="bg1"/>
                </a:solidFill>
              </a:rPr>
              <a:t>(h)</a:t>
            </a:r>
            <a:r>
              <a:rPr lang="en-CA" sz="2800" i="1" dirty="0">
                <a:solidFill>
                  <a:schemeClr val="bg1"/>
                </a:solidFill>
              </a:rPr>
              <a:t> </a:t>
            </a:r>
            <a:r>
              <a:rPr lang="en-CA" sz="2800" b="1" i="1" dirty="0">
                <a:solidFill>
                  <a:srgbClr val="FFFF00"/>
                </a:solidFill>
              </a:rPr>
              <a:t>to respond </a:t>
            </a:r>
            <a:r>
              <a:rPr lang="en-CA" sz="2800" i="1" dirty="0">
                <a:solidFill>
                  <a:schemeClr val="bg1"/>
                </a:solidFill>
              </a:rPr>
              <a:t>to the economic and social requirements of users of telecommunications services; and</a:t>
            </a:r>
            <a:endParaRPr lang="en-CA" sz="2800" dirty="0">
              <a:solidFill>
                <a:schemeClr val="bg1"/>
              </a:solidFill>
            </a:endParaRPr>
          </a:p>
          <a:p>
            <a:pPr marL="0" indent="0">
              <a:buNone/>
            </a:pPr>
            <a:r>
              <a:rPr lang="en-CA" sz="2800" b="1" i="1" dirty="0">
                <a:solidFill>
                  <a:schemeClr val="bg1"/>
                </a:solidFill>
              </a:rPr>
              <a:t>(</a:t>
            </a:r>
            <a:r>
              <a:rPr lang="en-CA" sz="2800" b="1" i="1" dirty="0" err="1">
                <a:solidFill>
                  <a:schemeClr val="bg1"/>
                </a:solidFill>
              </a:rPr>
              <a:t>i</a:t>
            </a:r>
            <a:r>
              <a:rPr lang="en-CA" sz="2800" b="1" i="1" dirty="0">
                <a:solidFill>
                  <a:schemeClr val="bg1"/>
                </a:solidFill>
              </a:rPr>
              <a:t>)</a:t>
            </a:r>
            <a:r>
              <a:rPr lang="en-CA" sz="2800" i="1" dirty="0">
                <a:solidFill>
                  <a:schemeClr val="bg1"/>
                </a:solidFill>
              </a:rPr>
              <a:t> </a:t>
            </a:r>
            <a:r>
              <a:rPr lang="en-CA" sz="2800" b="1" i="1" dirty="0">
                <a:solidFill>
                  <a:srgbClr val="FFFF00"/>
                </a:solidFill>
              </a:rPr>
              <a:t>to contribute </a:t>
            </a:r>
            <a:r>
              <a:rPr lang="en-CA" sz="2800" i="1" dirty="0">
                <a:solidFill>
                  <a:schemeClr val="bg1"/>
                </a:solidFill>
              </a:rPr>
              <a:t>to the protection of the privacy of persons."</a:t>
            </a:r>
            <a:endParaRPr lang="en-CA" sz="2800" dirty="0">
              <a:solidFill>
                <a:schemeClr val="bg1"/>
              </a:solidFill>
            </a:endParaRPr>
          </a:p>
          <a:p>
            <a:endParaRPr lang="en-US" dirty="0"/>
          </a:p>
        </p:txBody>
      </p:sp>
    </p:spTree>
    <p:extLst>
      <p:ext uri="{BB962C8B-B14F-4D97-AF65-F5344CB8AC3E}">
        <p14:creationId xmlns:p14="http://schemas.microsoft.com/office/powerpoint/2010/main" val="3007853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88195-DAC2-1543-853B-750764A065F5}"/>
              </a:ext>
            </a:extLst>
          </p:cNvPr>
          <p:cNvSpPr>
            <a:spLocks noGrp="1"/>
          </p:cNvSpPr>
          <p:nvPr>
            <p:ph sz="quarter" idx="10"/>
          </p:nvPr>
        </p:nvSpPr>
        <p:spPr>
          <a:xfrm>
            <a:off x="175847" y="1"/>
            <a:ext cx="8968154" cy="6454588"/>
          </a:xfrm>
        </p:spPr>
        <p:txBody>
          <a:bodyPr>
            <a:normAutofit fontScale="85000" lnSpcReduction="20000"/>
          </a:bodyPr>
          <a:lstStyle/>
          <a:p>
            <a:pPr marL="0" indent="0">
              <a:lnSpc>
                <a:spcPct val="120000"/>
              </a:lnSpc>
              <a:buNone/>
            </a:pPr>
            <a:r>
              <a:rPr lang="en-CA" sz="2600" b="1" dirty="0" err="1">
                <a:solidFill>
                  <a:srgbClr val="92D050"/>
                </a:solidFill>
              </a:rPr>
              <a:t>In</a:t>
            </a:r>
            <a:r>
              <a:rPr lang="en-CA" sz="2600" b="1" i="1" dirty="0" err="1">
                <a:solidFill>
                  <a:srgbClr val="92D050"/>
                </a:solidFill>
              </a:rPr>
              <a:t>Reference</a:t>
            </a:r>
            <a:r>
              <a:rPr lang="en-CA" sz="2600" b="1" i="1" dirty="0">
                <a:solidFill>
                  <a:srgbClr val="92D050"/>
                </a:solidFill>
              </a:rPr>
              <a:t> re Broadcasting Regulatory Policy</a:t>
            </a:r>
            <a:r>
              <a:rPr lang="en-CA" sz="2600" b="1" dirty="0">
                <a:solidFill>
                  <a:srgbClr val="92D050"/>
                </a:solidFill>
              </a:rPr>
              <a:t> 2012 SCC 68, [2012] 3 S.C.R. 489, Rothstein J.: </a:t>
            </a:r>
          </a:p>
          <a:p>
            <a:pPr marL="0" indent="0">
              <a:lnSpc>
                <a:spcPct val="120000"/>
              </a:lnSpc>
              <a:buNone/>
            </a:pPr>
            <a:r>
              <a:rPr lang="en-CA" sz="2600" b="1" i="1" dirty="0">
                <a:solidFill>
                  <a:schemeClr val="bg1"/>
                </a:solidFill>
              </a:rPr>
              <a:t>"Policy statements</a:t>
            </a:r>
            <a:r>
              <a:rPr lang="en-CA" sz="2600" i="1" dirty="0">
                <a:solidFill>
                  <a:schemeClr val="bg1"/>
                </a:solidFill>
              </a:rPr>
              <a:t>, such as the declaration of Canadian broadcasting policy found in s. 3(1) of the Broadcasting Act, are not jurisdiction-conferring provisions.  They describe the objectives of Parliament in enacting the legislation and, thus, they circumscribe the discretion granted to a subordinate legislative body (Sullivan, at pp. 387-88 and 390-91).  As such, </a:t>
            </a:r>
            <a:r>
              <a:rPr lang="en-CA" sz="2600" i="1" dirty="0">
                <a:solidFill>
                  <a:srgbClr val="FFFF00"/>
                </a:solidFill>
              </a:rPr>
              <a:t>declarations of policy cannot serve to extend the powers of the subordinate body to spheres not granted by Parliament </a:t>
            </a:r>
            <a:r>
              <a:rPr lang="en-CA" sz="2600" i="1" dirty="0">
                <a:solidFill>
                  <a:schemeClr val="bg1"/>
                </a:solidFill>
              </a:rPr>
              <a:t>in jurisdiction-conferring provisions. </a:t>
            </a:r>
            <a:endParaRPr lang="en-CA" sz="2600" dirty="0">
              <a:solidFill>
                <a:schemeClr val="bg1"/>
              </a:solidFill>
            </a:endParaRPr>
          </a:p>
          <a:p>
            <a:pPr marL="0" indent="0">
              <a:lnSpc>
                <a:spcPct val="120000"/>
              </a:lnSpc>
              <a:buNone/>
            </a:pPr>
            <a:r>
              <a:rPr lang="en-CA" sz="2600" i="1" dirty="0">
                <a:solidFill>
                  <a:schemeClr val="bg1"/>
                </a:solidFill>
              </a:rPr>
              <a:t>The difference between general regulation making or licensing provisions and true jurisdiction-conferring provisions is evident when this case is compared with Bell Canada v. Bell Aliant Regional Communications, 2009 SCC 40, [2009] 2 S.C.R. 764.  In Bell Aliant, this Court was asked to determine whether the creation and use of certain deferral accounts lay within the scope of the CRTC’s express power to determine whether rates set by telecommunication companies are just and reasonable...</a:t>
            </a:r>
          </a:p>
          <a:p>
            <a:endParaRPr lang="en-US" dirty="0"/>
          </a:p>
        </p:txBody>
      </p:sp>
    </p:spTree>
    <p:extLst>
      <p:ext uri="{BB962C8B-B14F-4D97-AF65-F5344CB8AC3E}">
        <p14:creationId xmlns:p14="http://schemas.microsoft.com/office/powerpoint/2010/main" val="568262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B35DF-52BD-F942-A221-7F495B3AF462}"/>
              </a:ext>
            </a:extLst>
          </p:cNvPr>
          <p:cNvSpPr>
            <a:spLocks noGrp="1"/>
          </p:cNvSpPr>
          <p:nvPr>
            <p:ph sz="quarter" idx="10"/>
          </p:nvPr>
        </p:nvSpPr>
        <p:spPr>
          <a:xfrm>
            <a:off x="457200" y="328246"/>
            <a:ext cx="8557846" cy="5568462"/>
          </a:xfrm>
        </p:spPr>
        <p:txBody>
          <a:bodyPr>
            <a:normAutofit fontScale="92500" lnSpcReduction="10000"/>
          </a:bodyPr>
          <a:lstStyle/>
          <a:p>
            <a:pPr marL="0" indent="0">
              <a:lnSpc>
                <a:spcPct val="120000"/>
              </a:lnSpc>
              <a:buNone/>
            </a:pPr>
            <a:r>
              <a:rPr lang="en-CA" i="1" dirty="0">
                <a:solidFill>
                  <a:srgbClr val="FFFF00"/>
                </a:solidFill>
              </a:rPr>
              <a:t>Jurisdiction-granting provisions are not analogous to general regulation making or licensing authority because the former are express grants of specific authority from Parliament while the latter must be interpreted so as not to confer unfettered discretion not contemplated by the jurisdiction-granting provisions of the legislation</a:t>
            </a:r>
            <a:r>
              <a:rPr lang="en-CA" i="1" dirty="0">
                <a:solidFill>
                  <a:schemeClr val="bg1"/>
                </a:solidFill>
              </a:rPr>
              <a:t>.</a:t>
            </a:r>
            <a:endParaRPr lang="en-CA" dirty="0">
              <a:solidFill>
                <a:schemeClr val="bg1"/>
              </a:solidFill>
            </a:endParaRPr>
          </a:p>
          <a:p>
            <a:pPr marL="0" indent="0">
              <a:lnSpc>
                <a:spcPct val="120000"/>
              </a:lnSpc>
              <a:buNone/>
            </a:pPr>
            <a:r>
              <a:rPr lang="en-CA" i="1" dirty="0">
                <a:solidFill>
                  <a:schemeClr val="bg1"/>
                </a:solidFill>
              </a:rPr>
              <a:t>That is the fundamental point.  Were the only constraint on the CRTC’s powers under s. 10(1) to be found in whether the enacted regulation goes towards a policy objective in s. 3(1), the only limit to the CRTC’s regulatory power would be its own discretionary determination of the wisdom of its proposed regulation in light of any policy objective in s. 3(1).  This would be akin to unfettered discretion.  Rather, discretion is to be exercised within the confines of the statutory regime and principles generally applicable to regulatory matters, for which the legislature is assumed to have had regard in passing that legislation."</a:t>
            </a:r>
            <a:endParaRPr lang="en-CA" dirty="0">
              <a:solidFill>
                <a:schemeClr val="bg1"/>
              </a:solidFill>
            </a:endParaRPr>
          </a:p>
          <a:p>
            <a:endParaRPr lang="en-US" dirty="0"/>
          </a:p>
        </p:txBody>
      </p:sp>
    </p:spTree>
    <p:extLst>
      <p:ext uri="{BB962C8B-B14F-4D97-AF65-F5344CB8AC3E}">
        <p14:creationId xmlns:p14="http://schemas.microsoft.com/office/powerpoint/2010/main" val="3884836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D1B37-8944-CB4B-951A-57283E6889F3}"/>
              </a:ext>
            </a:extLst>
          </p:cNvPr>
          <p:cNvSpPr>
            <a:spLocks noGrp="1"/>
          </p:cNvSpPr>
          <p:nvPr>
            <p:ph type="title"/>
          </p:nvPr>
        </p:nvSpPr>
        <p:spPr>
          <a:xfrm>
            <a:off x="457200" y="736901"/>
            <a:ext cx="8229600" cy="1016000"/>
          </a:xfrm>
        </p:spPr>
        <p:txBody>
          <a:bodyPr>
            <a:normAutofit/>
          </a:bodyPr>
          <a:lstStyle/>
          <a:p>
            <a:r>
              <a:rPr lang="en-CA" sz="4400" b="1" dirty="0">
                <a:solidFill>
                  <a:schemeClr val="accent6">
                    <a:lumMod val="75000"/>
                  </a:schemeClr>
                </a:solidFill>
              </a:rPr>
              <a:t>Weird</a:t>
            </a:r>
            <a:r>
              <a:rPr lang="en-CA" sz="4400" b="1" dirty="0">
                <a:solidFill>
                  <a:srgbClr val="FF0000"/>
                </a:solidFill>
              </a:rPr>
              <a:t>,</a:t>
            </a:r>
            <a:r>
              <a:rPr lang="en-CA" sz="4400" b="1" dirty="0">
                <a:solidFill>
                  <a:schemeClr val="accent6">
                    <a:lumMod val="75000"/>
                  </a:schemeClr>
                </a:solidFill>
              </a:rPr>
              <a:t> </a:t>
            </a:r>
            <a:r>
              <a:rPr lang="en-CA" sz="4400" b="1" dirty="0">
                <a:solidFill>
                  <a:srgbClr val="00B0F0"/>
                </a:solidFill>
              </a:rPr>
              <a:t>Helpful</a:t>
            </a:r>
            <a:r>
              <a:rPr lang="en-CA" sz="4400" b="1" dirty="0">
                <a:solidFill>
                  <a:srgbClr val="FF0000"/>
                </a:solidFill>
              </a:rPr>
              <a:t>,</a:t>
            </a:r>
            <a:r>
              <a:rPr lang="en-CA" sz="4400" b="1" dirty="0">
                <a:solidFill>
                  <a:srgbClr val="00B0F0"/>
                </a:solidFill>
              </a:rPr>
              <a:t> </a:t>
            </a:r>
            <a:r>
              <a:rPr lang="en-CA" sz="4400" b="1" dirty="0">
                <a:solidFill>
                  <a:srgbClr val="FF0000"/>
                </a:solidFill>
              </a:rPr>
              <a:t>or </a:t>
            </a:r>
            <a:r>
              <a:rPr lang="en-CA" sz="4400" b="1" dirty="0">
                <a:solidFill>
                  <a:schemeClr val="bg1"/>
                </a:solidFill>
              </a:rPr>
              <a:t>Irrelevant</a:t>
            </a:r>
            <a:r>
              <a:rPr lang="en-CA" sz="4400" b="1" dirty="0">
                <a:solidFill>
                  <a:srgbClr val="FF0000"/>
                </a:solidFill>
              </a:rPr>
              <a:t>?</a:t>
            </a:r>
            <a:endParaRPr lang="en-US" sz="4400" b="1" dirty="0">
              <a:solidFill>
                <a:srgbClr val="FF0000"/>
              </a:solidFill>
            </a:endParaRPr>
          </a:p>
        </p:txBody>
      </p:sp>
      <p:pic>
        <p:nvPicPr>
          <p:cNvPr id="5" name="Content Placeholder 4">
            <a:extLst>
              <a:ext uri="{FF2B5EF4-FFF2-40B4-BE49-F238E27FC236}">
                <a16:creationId xmlns:a16="http://schemas.microsoft.com/office/drawing/2014/main" id="{4C0726B7-64D5-B946-AD2D-340385FF870D}"/>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2292737"/>
            <a:ext cx="8229600" cy="2548752"/>
          </a:xfrm>
        </p:spPr>
      </p:pic>
    </p:spTree>
    <p:extLst>
      <p:ext uri="{BB962C8B-B14F-4D97-AF65-F5344CB8AC3E}">
        <p14:creationId xmlns:p14="http://schemas.microsoft.com/office/powerpoint/2010/main" val="100932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2C057E-71FD-794B-87D9-F7345E360841}"/>
              </a:ext>
            </a:extLst>
          </p:cNvPr>
          <p:cNvSpPr>
            <a:spLocks noGrp="1"/>
          </p:cNvSpPr>
          <p:nvPr>
            <p:ph sz="quarter" idx="10"/>
          </p:nvPr>
        </p:nvSpPr>
        <p:spPr>
          <a:xfrm>
            <a:off x="457200" y="1075764"/>
            <a:ext cx="8229600" cy="4650369"/>
          </a:xfrm>
        </p:spPr>
        <p:txBody>
          <a:bodyPr>
            <a:normAutofit/>
          </a:bodyPr>
          <a:lstStyle/>
          <a:p>
            <a:pPr marL="0" indent="0" algn="ctr">
              <a:buNone/>
            </a:pPr>
            <a:r>
              <a:rPr lang="en-CA" sz="8000" b="1" i="1" dirty="0">
                <a:solidFill>
                  <a:schemeClr val="bg1"/>
                </a:solidFill>
              </a:rPr>
              <a:t>Should there be </a:t>
            </a:r>
            <a:r>
              <a:rPr lang="en-CA" sz="8000" b="1" i="1" dirty="0">
                <a:solidFill>
                  <a:srgbClr val="FF0000"/>
                </a:solidFill>
              </a:rPr>
              <a:t>"</a:t>
            </a:r>
            <a:r>
              <a:rPr lang="en-CA" sz="8000" b="1" i="1" dirty="0">
                <a:solidFill>
                  <a:srgbClr val="FFFF00"/>
                </a:solidFill>
              </a:rPr>
              <a:t>should's</a:t>
            </a:r>
            <a:r>
              <a:rPr lang="en-CA" sz="8000" b="1" i="1" dirty="0">
                <a:solidFill>
                  <a:srgbClr val="FF0000"/>
                </a:solidFill>
              </a:rPr>
              <a:t>"</a:t>
            </a:r>
            <a:r>
              <a:rPr lang="en-CA" sz="8000" b="1" i="1" dirty="0">
                <a:solidFill>
                  <a:schemeClr val="bg1"/>
                </a:solidFill>
              </a:rPr>
              <a:t> in S. 3 of the Broadcasting Act</a:t>
            </a:r>
            <a:r>
              <a:rPr lang="en-CA" sz="8000" b="1" i="1" dirty="0">
                <a:solidFill>
                  <a:srgbClr val="FF0000"/>
                </a:solidFill>
              </a:rPr>
              <a:t>?</a:t>
            </a:r>
            <a:endParaRPr lang="en-US" sz="8000" b="1" dirty="0">
              <a:solidFill>
                <a:srgbClr val="FF0000"/>
              </a:solidFill>
            </a:endParaRPr>
          </a:p>
        </p:txBody>
      </p:sp>
    </p:spTree>
    <p:extLst>
      <p:ext uri="{BB962C8B-B14F-4D97-AF65-F5344CB8AC3E}">
        <p14:creationId xmlns:p14="http://schemas.microsoft.com/office/powerpoint/2010/main" val="2244519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48957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94930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r>
              <a:rPr lang="en-US" sz="4800" b="1" dirty="0">
                <a:solidFill>
                  <a:srgbClr val="FF0000"/>
                </a:solidFill>
              </a:rPr>
              <a:t>: </a:t>
            </a:r>
            <a:r>
              <a:rPr lang="en-US" sz="4800" b="1" dirty="0">
                <a:solidFill>
                  <a:schemeClr val="bg1"/>
                </a:solidFill>
              </a:rPr>
              <a:t>All in</a:t>
            </a:r>
            <a:r>
              <a:rPr lang="en-US" sz="4800" b="1" dirty="0">
                <a:solidFill>
                  <a:srgbClr val="FF0000"/>
                </a:solidFill>
              </a:rPr>
              <a:t>?</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66333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chemeClr val="bg1"/>
                </a:solidFill>
              </a:rPr>
              <a:t>RECAPPING</a:t>
            </a:r>
          </a:p>
        </p:txBody>
      </p:sp>
      <p:pic>
        <p:nvPicPr>
          <p:cNvPr id="5" name="Content Placeholder 4"/>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82183" y="1062038"/>
            <a:ext cx="6379633" cy="4784725"/>
          </a:xfrm>
        </p:spPr>
      </p:pic>
    </p:spTree>
    <p:extLst>
      <p:ext uri="{BB962C8B-B14F-4D97-AF65-F5344CB8AC3E}">
        <p14:creationId xmlns:p14="http://schemas.microsoft.com/office/powerpoint/2010/main" val="154392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0" y="326592"/>
            <a:ext cx="8104909" cy="1393867"/>
          </a:xfrm>
        </p:spPr>
        <p:txBody>
          <a:bodyPr>
            <a:normAutofit fontScale="90000"/>
          </a:bodyPr>
          <a:lstStyle/>
          <a:p>
            <a:pPr marL="0" indent="0"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 Binaries</a:t>
            </a:r>
            <a:br>
              <a:rPr lang="en-US" sz="9600" dirty="0"/>
            </a:br>
            <a:endParaRPr lang="en-US" dirty="0"/>
          </a:p>
        </p:txBody>
      </p:sp>
      <p:sp>
        <p:nvSpPr>
          <p:cNvPr id="4" name="Content Placeholder 3"/>
          <p:cNvSpPr>
            <a:spLocks noGrp="1"/>
          </p:cNvSpPr>
          <p:nvPr>
            <p:ph sz="half" idx="1"/>
          </p:nvPr>
        </p:nvSpPr>
        <p:spPr>
          <a:xfrm>
            <a:off x="457200" y="1720459"/>
            <a:ext cx="4038600" cy="4318000"/>
          </a:xfrm>
        </p:spPr>
        <p:txBody>
          <a:bodyPr>
            <a:normAutofit/>
          </a:bodyPr>
          <a:lstStyle/>
          <a:p>
            <a:pPr marL="0" indent="0">
              <a:buNone/>
            </a:pPr>
            <a:r>
              <a:rPr lang="en-US" sz="6000" b="1" dirty="0">
                <a:solidFill>
                  <a:srgbClr val="FFFF00"/>
                </a:solidFill>
              </a:rPr>
              <a:t>Cultural</a:t>
            </a:r>
          </a:p>
          <a:p>
            <a:pPr marL="0" indent="0">
              <a:buNone/>
            </a:pPr>
            <a:r>
              <a:rPr lang="en-US" sz="6000" b="1" dirty="0">
                <a:solidFill>
                  <a:srgbClr val="FFFF00"/>
                </a:solidFill>
              </a:rPr>
              <a:t>Content</a:t>
            </a:r>
          </a:p>
          <a:p>
            <a:pPr marL="0" indent="0">
              <a:buNone/>
            </a:pPr>
            <a:r>
              <a:rPr lang="en-US" sz="6000" b="1" dirty="0">
                <a:solidFill>
                  <a:srgbClr val="FFFF00"/>
                </a:solidFill>
              </a:rPr>
              <a:t>Regulation</a:t>
            </a:r>
          </a:p>
          <a:p>
            <a:pPr marL="0" indent="0">
              <a:buNone/>
            </a:pPr>
            <a:r>
              <a:rPr lang="en-US" sz="6000" b="1" dirty="0">
                <a:solidFill>
                  <a:srgbClr val="FFFF00"/>
                </a:solidFill>
              </a:rPr>
              <a:t>Privacy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Content Placeholder 4"/>
          <p:cNvSpPr>
            <a:spLocks noGrp="1"/>
          </p:cNvSpPr>
          <p:nvPr>
            <p:ph sz="half" idx="2"/>
          </p:nvPr>
        </p:nvSpPr>
        <p:spPr>
          <a:xfrm>
            <a:off x="4572000" y="1720459"/>
            <a:ext cx="4317670" cy="4318000"/>
          </a:xfrm>
        </p:spPr>
        <p:txBody>
          <a:bodyPr>
            <a:normAutofit/>
          </a:bodyPr>
          <a:lstStyle/>
          <a:p>
            <a:pPr marL="0" indent="0">
              <a:buNone/>
            </a:pPr>
            <a:r>
              <a:rPr lang="en-US" sz="6000" b="1" dirty="0">
                <a:solidFill>
                  <a:srgbClr val="CCFFCC"/>
                </a:solidFill>
              </a:rPr>
              <a:t>Industrial</a:t>
            </a:r>
          </a:p>
          <a:p>
            <a:pPr marL="0" indent="0">
              <a:buNone/>
            </a:pPr>
            <a:r>
              <a:rPr lang="en-US" sz="6000" b="1" dirty="0">
                <a:solidFill>
                  <a:srgbClr val="CCFFCC"/>
                </a:solidFill>
              </a:rPr>
              <a:t>Carriage</a:t>
            </a:r>
          </a:p>
          <a:p>
            <a:pPr marL="0" indent="0">
              <a:buNone/>
            </a:pPr>
            <a:r>
              <a:rPr lang="en-US" sz="6000" b="1" dirty="0">
                <a:solidFill>
                  <a:srgbClr val="CCFFCC"/>
                </a:solidFill>
              </a:rPr>
              <a:t>Free Market</a:t>
            </a:r>
          </a:p>
          <a:p>
            <a:pPr marL="0" indent="0">
              <a:buNone/>
            </a:pPr>
            <a:r>
              <a:rPr lang="en-US" sz="6000" b="1" dirty="0">
                <a:solidFill>
                  <a:srgbClr val="CCFFCC"/>
                </a:solidFill>
              </a:rPr>
              <a:t>Surveillance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49280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62635"/>
          </a:xfrm>
        </p:spPr>
        <p:txBody>
          <a:bodyPr>
            <a:noAutofit/>
          </a:bodyPr>
          <a:lstStyle/>
          <a:p>
            <a:pPr algn="ctr"/>
            <a:r>
              <a:rPr lang="en-US" sz="4400" b="1" dirty="0">
                <a:solidFill>
                  <a:srgbClr val="FFFF00"/>
                </a:solidFill>
              </a:rPr>
              <a:t> </a:t>
            </a:r>
            <a:r>
              <a:rPr lang="en-US" sz="4400" b="1" dirty="0">
                <a:solidFill>
                  <a:srgbClr val="FF0000"/>
                </a:solidFill>
              </a:rPr>
              <a:t>ONE WORD POLL </a:t>
            </a:r>
            <a:br>
              <a:rPr lang="en-US" sz="4400" b="1" dirty="0">
                <a:solidFill>
                  <a:srgbClr val="FF0000"/>
                </a:solidFill>
              </a:rPr>
            </a:br>
            <a:r>
              <a:rPr lang="en-US" sz="4400" b="1" dirty="0">
                <a:solidFill>
                  <a:srgbClr val="FFFF00"/>
                </a:solidFill>
              </a:rPr>
              <a:t>ON YOUR </a:t>
            </a:r>
            <a:r>
              <a:rPr lang="en-US" sz="4400" b="1" dirty="0">
                <a:solidFill>
                  <a:srgbClr val="92D050"/>
                </a:solidFill>
              </a:rPr>
              <a:t>POLICY PRIORITY</a:t>
            </a:r>
          </a:p>
        </p:txBody>
      </p:sp>
      <p:sp>
        <p:nvSpPr>
          <p:cNvPr id="3" name="Content Placeholder 2"/>
          <p:cNvSpPr>
            <a:spLocks noGrp="1"/>
          </p:cNvSpPr>
          <p:nvPr>
            <p:ph sz="quarter" idx="10"/>
          </p:nvPr>
        </p:nvSpPr>
        <p:spPr>
          <a:xfrm>
            <a:off x="179294" y="1595718"/>
            <a:ext cx="8817150" cy="4307483"/>
          </a:xfrm>
        </p:spPr>
        <p:txBody>
          <a:bodyPr>
            <a:normAutofit/>
          </a:bodyPr>
          <a:lstStyle/>
          <a:p>
            <a:pPr marL="0" indent="0" algn="ctr">
              <a:buNone/>
            </a:pPr>
            <a:r>
              <a:rPr lang="en-US" sz="4700" dirty="0">
                <a:solidFill>
                  <a:srgbClr val="FFFF00"/>
                </a:solidFill>
              </a:rPr>
              <a:t>Access </a:t>
            </a:r>
            <a:r>
              <a:rPr lang="en-US" sz="4700" dirty="0">
                <a:solidFill>
                  <a:srgbClr val="FF0000"/>
                </a:solidFill>
              </a:rPr>
              <a:t>(3)</a:t>
            </a:r>
            <a:r>
              <a:rPr lang="en-US" sz="4700" dirty="0">
                <a:solidFill>
                  <a:srgbClr val="FFFF00"/>
                </a:solidFill>
              </a:rPr>
              <a:t>;</a:t>
            </a:r>
            <a:r>
              <a:rPr lang="en-US" sz="4700" dirty="0">
                <a:solidFill>
                  <a:srgbClr val="FF0000"/>
                </a:solidFill>
              </a:rPr>
              <a:t> </a:t>
            </a:r>
            <a:r>
              <a:rPr lang="en-US" sz="4700" dirty="0">
                <a:solidFill>
                  <a:srgbClr val="FFFF00"/>
                </a:solidFill>
              </a:rPr>
              <a:t>Competition (1); </a:t>
            </a:r>
            <a:r>
              <a:rPr lang="en-US" sz="4700" dirty="0">
                <a:solidFill>
                  <a:srgbClr val="FFFFFF"/>
                </a:solidFill>
              </a:rPr>
              <a:t>Content; Creativity; </a:t>
            </a:r>
            <a:r>
              <a:rPr lang="en-US" sz="4700" dirty="0">
                <a:solidFill>
                  <a:srgbClr val="FFFF00"/>
                </a:solidFill>
              </a:rPr>
              <a:t>De-monopolization (1); </a:t>
            </a:r>
            <a:r>
              <a:rPr lang="en-US" sz="4700" dirty="0">
                <a:solidFill>
                  <a:srgbClr val="FFFFFF"/>
                </a:solidFill>
              </a:rPr>
              <a:t>Economic Development; Efficiency; </a:t>
            </a:r>
            <a:r>
              <a:rPr lang="en-US" sz="4700" dirty="0">
                <a:solidFill>
                  <a:srgbClr val="FFFF00"/>
                </a:solidFill>
              </a:rPr>
              <a:t>Equality (1);</a:t>
            </a:r>
            <a:r>
              <a:rPr lang="en-US" sz="4700" dirty="0">
                <a:solidFill>
                  <a:srgbClr val="FFFFFF"/>
                </a:solidFill>
              </a:rPr>
              <a:t> Expression; Freedom; </a:t>
            </a:r>
            <a:r>
              <a:rPr lang="en-US" sz="4700" dirty="0">
                <a:solidFill>
                  <a:srgbClr val="FFFF00"/>
                </a:solidFill>
              </a:rPr>
              <a:t>Human Dignity (1);</a:t>
            </a:r>
            <a:r>
              <a:rPr lang="en-US" sz="4700" dirty="0">
                <a:solidFill>
                  <a:srgbClr val="FFFFFF"/>
                </a:solidFill>
              </a:rPr>
              <a:t> </a:t>
            </a:r>
            <a:r>
              <a:rPr lang="en-US" sz="4700" dirty="0">
                <a:solidFill>
                  <a:srgbClr val="FFFF00"/>
                </a:solidFill>
              </a:rPr>
              <a:t>Net-neutrality </a:t>
            </a:r>
            <a:r>
              <a:rPr lang="en-US" sz="4700" dirty="0">
                <a:solidFill>
                  <a:srgbClr val="FF0000"/>
                </a:solidFill>
              </a:rPr>
              <a:t>(2)</a:t>
            </a:r>
            <a:r>
              <a:rPr lang="en-US" sz="4700" dirty="0">
                <a:solidFill>
                  <a:srgbClr val="FFFF00"/>
                </a:solidFill>
              </a:rPr>
              <a:t>; Open (1); </a:t>
            </a:r>
            <a:r>
              <a:rPr lang="en-US" sz="4700" dirty="0">
                <a:solidFill>
                  <a:srgbClr val="FFFFFF"/>
                </a:solidFill>
              </a:rPr>
              <a:t>Privacy; </a:t>
            </a:r>
            <a:r>
              <a:rPr lang="en-US" sz="4700" dirty="0">
                <a:solidFill>
                  <a:srgbClr val="FFFF00"/>
                </a:solidFill>
              </a:rPr>
              <a:t>Security (1); </a:t>
            </a:r>
            <a:r>
              <a:rPr lang="en-US" sz="4700" dirty="0">
                <a:solidFill>
                  <a:srgbClr val="FFFFFF"/>
                </a:solidFill>
              </a:rPr>
              <a:t>Viewers.</a:t>
            </a:r>
          </a:p>
        </p:txBody>
      </p:sp>
    </p:spTree>
    <p:extLst>
      <p:ext uri="{BB962C8B-B14F-4D97-AF65-F5344CB8AC3E}">
        <p14:creationId xmlns:p14="http://schemas.microsoft.com/office/powerpoint/2010/main" val="3281710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04" y="16353"/>
            <a:ext cx="7038796" cy="1016000"/>
          </a:xfrm>
        </p:spPr>
        <p:txBody>
          <a:bodyPr>
            <a:normAutofit/>
          </a:bodyPr>
          <a:lstStyle/>
          <a:p>
            <a:r>
              <a:rPr lang="en-US" sz="4800" b="1" dirty="0">
                <a:solidFill>
                  <a:srgbClr val="FFFF00"/>
                </a:solidFill>
              </a:rPr>
              <a:t>   So what about</a:t>
            </a:r>
            <a:r>
              <a:rPr lang="en-US" sz="4800" b="1" dirty="0">
                <a:solidFill>
                  <a:schemeClr val="accent5"/>
                </a:solidFill>
              </a:rPr>
              <a:t>?</a:t>
            </a:r>
          </a:p>
        </p:txBody>
      </p:sp>
      <p:pic>
        <p:nvPicPr>
          <p:cNvPr id="4" name="Content Placeholder 3" descr="Screen Shot 2017-01-18 at 12.21.2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43" r="-435"/>
          <a:stretch/>
        </p:blipFill>
        <p:spPr>
          <a:xfrm>
            <a:off x="1648004" y="1032353"/>
            <a:ext cx="5864957" cy="4862035"/>
          </a:xfrm>
        </p:spPr>
      </p:pic>
    </p:spTree>
    <p:extLst>
      <p:ext uri="{BB962C8B-B14F-4D97-AF65-F5344CB8AC3E}">
        <p14:creationId xmlns:p14="http://schemas.microsoft.com/office/powerpoint/2010/main" val="1689478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A29E-42A0-384A-AB49-397D10E266F0}"/>
              </a:ext>
            </a:extLst>
          </p:cNvPr>
          <p:cNvSpPr>
            <a:spLocks noGrp="1"/>
          </p:cNvSpPr>
          <p:nvPr>
            <p:ph type="title"/>
          </p:nvPr>
        </p:nvSpPr>
        <p:spPr>
          <a:xfrm>
            <a:off x="2811500" y="65521"/>
            <a:ext cx="5875299" cy="1071618"/>
          </a:xfrm>
        </p:spPr>
        <p:txBody>
          <a:bodyPr>
            <a:normAutofit/>
          </a:bodyPr>
          <a:lstStyle/>
          <a:p>
            <a:r>
              <a:rPr lang="en-CA" sz="4400" b="1" dirty="0">
                <a:solidFill>
                  <a:srgbClr val="FF0000"/>
                </a:solidFill>
              </a:rPr>
              <a:t>BUT</a:t>
            </a:r>
            <a:r>
              <a:rPr lang="en-CA" sz="4400" b="1" dirty="0">
                <a:solidFill>
                  <a:srgbClr val="FFFF00"/>
                </a:solidFill>
              </a:rPr>
              <a:t>…</a:t>
            </a:r>
            <a:endParaRPr lang="en-US" sz="4400" b="1" dirty="0">
              <a:solidFill>
                <a:srgbClr val="FFFF00"/>
              </a:solidFill>
            </a:endParaRPr>
          </a:p>
        </p:txBody>
      </p:sp>
      <p:pic>
        <p:nvPicPr>
          <p:cNvPr id="4" name="Content Placeholder 3">
            <a:extLst>
              <a:ext uri="{FF2B5EF4-FFF2-40B4-BE49-F238E27FC236}">
                <a16:creationId xmlns:a16="http://schemas.microsoft.com/office/drawing/2014/main" id="{439B2910-BF46-974F-A70C-82D19C39FE24}"/>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11501" y="1137139"/>
            <a:ext cx="3612354" cy="4753097"/>
          </a:xfrm>
        </p:spPr>
      </p:pic>
    </p:spTree>
    <p:extLst>
      <p:ext uri="{BB962C8B-B14F-4D97-AF65-F5344CB8AC3E}">
        <p14:creationId xmlns:p14="http://schemas.microsoft.com/office/powerpoint/2010/main" val="4080463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8880"/>
            <a:ext cx="8229600" cy="4305783"/>
          </a:xfrm>
        </p:spPr>
        <p:txBody>
          <a:bodyPr>
            <a:noAutofit/>
          </a:bodyPr>
          <a:lstStyle/>
          <a:p>
            <a:pPr marL="0" indent="0" algn="ctr" defTabSz="914400">
              <a:lnSpc>
                <a:spcPct val="100000"/>
              </a:lnSpc>
              <a:spcBef>
                <a:spcPts val="0"/>
              </a:spcBef>
              <a:buNone/>
            </a:pPr>
            <a:r>
              <a:rPr lang="en-US" sz="6000" dirty="0">
                <a:solidFill>
                  <a:srgbClr val="FFFF00"/>
                </a:solidFill>
                <a:latin typeface="Apple Chancery"/>
                <a:cs typeface="Apple Chancery"/>
              </a:rPr>
              <a:t>Roles of </a:t>
            </a:r>
            <a:r>
              <a:rPr lang="en-US" sz="6000" dirty="0">
                <a:solidFill>
                  <a:srgbClr val="FF0000"/>
                </a:solidFill>
                <a:latin typeface="Apple Chancery"/>
                <a:cs typeface="Apple Chancery"/>
              </a:rPr>
              <a:t>Sovereignty</a:t>
            </a:r>
            <a:r>
              <a:rPr lang="en-US" sz="6000" dirty="0">
                <a:solidFill>
                  <a:srgbClr val="FFFF00"/>
                </a:solidFill>
                <a:latin typeface="Apple Chancery"/>
                <a:cs typeface="Apple Chancery"/>
              </a:rPr>
              <a:t> </a:t>
            </a:r>
            <a:r>
              <a:rPr lang="en-US" sz="6000" dirty="0">
                <a:solidFill>
                  <a:schemeClr val="bg1"/>
                </a:solidFill>
                <a:latin typeface="Apple Chancery"/>
                <a:cs typeface="Apple Chancery"/>
              </a:rPr>
              <a:t>&amp;</a:t>
            </a:r>
            <a:r>
              <a:rPr lang="en-US" sz="6000" dirty="0">
                <a:solidFill>
                  <a:srgbClr val="FFFF00"/>
                </a:solidFill>
                <a:latin typeface="Apple Chancery"/>
                <a:cs typeface="Apple Chancery"/>
              </a:rPr>
              <a:t> </a:t>
            </a:r>
            <a:r>
              <a:rPr lang="en-US" sz="6000" dirty="0">
                <a:solidFill>
                  <a:srgbClr val="FF0000"/>
                </a:solidFill>
                <a:latin typeface="Apple Chancery"/>
                <a:cs typeface="Apple Chancery"/>
              </a:rPr>
              <a:t>Culture</a:t>
            </a:r>
            <a:r>
              <a:rPr lang="en-US" sz="6000" dirty="0">
                <a:solidFill>
                  <a:srgbClr val="FFFF00"/>
                </a:solidFill>
                <a:latin typeface="Apple Chancery"/>
                <a:cs typeface="Apple Chancery"/>
              </a:rPr>
              <a:t> in the Communications Landscape</a:t>
            </a:r>
          </a:p>
          <a:p>
            <a:pPr marL="0" lvl="0" indent="0" algn="ctr" defTabSz="914400">
              <a:lnSpc>
                <a:spcPct val="100000"/>
              </a:lnSpc>
              <a:spcBef>
                <a:spcPts val="0"/>
              </a:spcBef>
              <a:buNone/>
            </a:pPr>
            <a:endParaRPr lang="en-US" sz="6000" dirty="0"/>
          </a:p>
        </p:txBody>
      </p:sp>
      <p:sp>
        <p:nvSpPr>
          <p:cNvPr id="4" name="Rectangle 3"/>
          <p:cNvSpPr/>
          <p:nvPr/>
        </p:nvSpPr>
        <p:spPr>
          <a:xfrm>
            <a:off x="2931967" y="0"/>
            <a:ext cx="3280065" cy="1200329"/>
          </a:xfrm>
          <a:prstGeom prst="rect">
            <a:avLst/>
          </a:prstGeom>
          <a:noFill/>
        </p:spPr>
        <p:txBody>
          <a:bodyPr wrap="none" lIns="91440" tIns="45720" rIns="91440" bIns="45720">
            <a:spAutoFit/>
          </a:bodyPr>
          <a:lstStyle/>
          <a:p>
            <a:pPr algn="ctr"/>
            <a:r>
              <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TODAY</a:t>
            </a:r>
          </a:p>
        </p:txBody>
      </p:sp>
    </p:spTree>
    <p:extLst>
      <p:ext uri="{BB962C8B-B14F-4D97-AF65-F5344CB8AC3E}">
        <p14:creationId xmlns:p14="http://schemas.microsoft.com/office/powerpoint/2010/main" val="3498784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50px-Political_map_of_Canada.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9607" b="9607"/>
          <a:stretch>
            <a:fillRect/>
          </a:stretch>
        </p:blipFill>
        <p:spPr>
          <a:xfrm>
            <a:off x="457200" y="166688"/>
            <a:ext cx="8229600" cy="5748337"/>
          </a:xfrm>
          <a:prstGeom prst="rect">
            <a:avLst/>
          </a:prstGeom>
        </p:spPr>
      </p:pic>
    </p:spTree>
    <p:extLst>
      <p:ext uri="{BB962C8B-B14F-4D97-AF65-F5344CB8AC3E}">
        <p14:creationId xmlns:p14="http://schemas.microsoft.com/office/powerpoint/2010/main" val="1775487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606.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21"/>
          <a:stretch/>
        </p:blipFill>
        <p:spPr>
          <a:xfrm>
            <a:off x="1027154" y="434468"/>
            <a:ext cx="7003318" cy="5291666"/>
          </a:xfrm>
        </p:spPr>
      </p:pic>
    </p:spTree>
    <p:extLst>
      <p:ext uri="{BB962C8B-B14F-4D97-AF65-F5344CB8AC3E}">
        <p14:creationId xmlns:p14="http://schemas.microsoft.com/office/powerpoint/2010/main" val="1416919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69569"/>
          </a:xfrm>
        </p:spPr>
        <p:txBody>
          <a:bodyPr>
            <a:noAutofit/>
          </a:bodyPr>
          <a:lstStyle/>
          <a:p>
            <a:pPr algn="ctr"/>
            <a:r>
              <a:rPr lang="en-US" sz="4400" b="1" dirty="0">
                <a:solidFill>
                  <a:srgbClr val="FFFF00"/>
                </a:solidFill>
                <a:latin typeface="+mn-lt"/>
              </a:rPr>
              <a:t>Does </a:t>
            </a:r>
            <a:r>
              <a:rPr lang="en-US" sz="4400" b="1" dirty="0">
                <a:solidFill>
                  <a:srgbClr val="FF0000"/>
                </a:solidFill>
                <a:latin typeface="+mn-lt"/>
              </a:rPr>
              <a:t>sovereignty</a:t>
            </a:r>
            <a:r>
              <a:rPr lang="en-US" sz="4400" b="1" dirty="0">
                <a:solidFill>
                  <a:srgbClr val="FFFF00"/>
                </a:solidFill>
                <a:latin typeface="+mn-lt"/>
              </a:rPr>
              <a:t> makes sense? Does </a:t>
            </a:r>
            <a:r>
              <a:rPr lang="en-US" sz="4400" b="1" dirty="0">
                <a:solidFill>
                  <a:srgbClr val="FF0000"/>
                </a:solidFill>
                <a:latin typeface="+mn-lt"/>
              </a:rPr>
              <a:t>culture</a:t>
            </a:r>
            <a:r>
              <a:rPr lang="en-US" sz="4400" b="1" dirty="0">
                <a:solidFill>
                  <a:srgbClr val="FFFF00"/>
                </a:solidFill>
                <a:latin typeface="+mn-lt"/>
              </a:rPr>
              <a:t> make sense?</a:t>
            </a:r>
          </a:p>
        </p:txBody>
      </p:sp>
      <p:pic>
        <p:nvPicPr>
          <p:cNvPr id="4" name="Content Placeholder 3" descr="IMG_1599.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70"/>
          <a:stretch/>
        </p:blipFill>
        <p:spPr>
          <a:xfrm>
            <a:off x="1811525" y="1669569"/>
            <a:ext cx="5621330" cy="4192638"/>
          </a:xfrm>
        </p:spPr>
      </p:pic>
    </p:spTree>
    <p:extLst>
      <p:ext uri="{BB962C8B-B14F-4D97-AF65-F5344CB8AC3E}">
        <p14:creationId xmlns:p14="http://schemas.microsoft.com/office/powerpoint/2010/main" val="1459243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latin typeface="+mn-lt"/>
              </a:rPr>
              <a:t>       Case Study #1</a:t>
            </a:r>
          </a:p>
        </p:txBody>
      </p:sp>
      <p:pic>
        <p:nvPicPr>
          <p:cNvPr id="4" name="Content Placeholder 3" descr="Screen Shot 2015-09-29 at 1.24.4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07" r="-732"/>
          <a:stretch/>
        </p:blipFill>
        <p:spPr>
          <a:xfrm>
            <a:off x="1774174" y="1408134"/>
            <a:ext cx="5602655" cy="4318000"/>
          </a:xfrm>
        </p:spPr>
      </p:pic>
    </p:spTree>
    <p:extLst>
      <p:ext uri="{BB962C8B-B14F-4D97-AF65-F5344CB8AC3E}">
        <p14:creationId xmlns:p14="http://schemas.microsoft.com/office/powerpoint/2010/main" val="409272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87058"/>
          </a:xfrm>
        </p:spPr>
        <p:txBody>
          <a:bodyPr>
            <a:normAutofit fontScale="90000"/>
          </a:bodyPr>
          <a:lstStyle/>
          <a:p>
            <a:r>
              <a:rPr lang="en-US" sz="4400" b="1" dirty="0">
                <a:solidFill>
                  <a:srgbClr val="FFFF00"/>
                </a:solidFill>
              </a:rPr>
              <a:t>Office “Hours”: Ideally Wednesdays after class </a:t>
            </a:r>
            <a:r>
              <a:rPr lang="en-US" sz="4400" b="1" dirty="0">
                <a:solidFill>
                  <a:srgbClr val="CCFFCC"/>
                </a:solidFill>
              </a:rPr>
              <a:t>but</a:t>
            </a:r>
            <a:r>
              <a:rPr lang="mr-IN" sz="4400" b="1" dirty="0">
                <a:solidFill>
                  <a:srgbClr val="CCFFCC"/>
                </a:solidFill>
              </a:rPr>
              <a:t>…</a:t>
            </a:r>
            <a:endParaRPr lang="en-US" sz="4400" b="1" dirty="0">
              <a:solidFill>
                <a:srgbClr val="CCFFCC"/>
              </a:solidFill>
            </a:endParaRPr>
          </a:p>
        </p:txBody>
      </p:sp>
      <p:sp>
        <p:nvSpPr>
          <p:cNvPr id="3" name="Content Placeholder 2"/>
          <p:cNvSpPr>
            <a:spLocks noGrp="1"/>
          </p:cNvSpPr>
          <p:nvPr>
            <p:ph sz="quarter" idx="10"/>
          </p:nvPr>
        </p:nvSpPr>
        <p:spPr>
          <a:xfrm>
            <a:off x="237507" y="1530852"/>
            <a:ext cx="8740238" cy="4960465"/>
          </a:xfrm>
        </p:spPr>
        <p:txBody>
          <a:bodyPr>
            <a:normAutofit/>
          </a:bodyPr>
          <a:lstStyle/>
          <a:p>
            <a:pPr marL="0" indent="0">
              <a:lnSpc>
                <a:spcPct val="100000"/>
              </a:lnSpc>
              <a:buNone/>
            </a:pPr>
            <a:r>
              <a:rPr lang="en-US" sz="4000" dirty="0">
                <a:solidFill>
                  <a:srgbClr val="CCFFCC"/>
                </a:solidFill>
              </a:rPr>
              <a:t>Email</a:t>
            </a:r>
            <a:r>
              <a:rPr lang="en-US" sz="4000" dirty="0">
                <a:solidFill>
                  <a:schemeClr val="bg1"/>
                </a:solidFill>
              </a:rPr>
              <a:t> me &amp; am happy to come to </a:t>
            </a:r>
            <a:r>
              <a:rPr lang="en-US" sz="4000" dirty="0">
                <a:solidFill>
                  <a:srgbClr val="92D050"/>
                </a:solidFill>
              </a:rPr>
              <a:t>Allard</a:t>
            </a:r>
            <a:r>
              <a:rPr lang="en-US" sz="4000" dirty="0">
                <a:solidFill>
                  <a:schemeClr val="bg1"/>
                </a:solidFill>
              </a:rPr>
              <a:t>: </a:t>
            </a:r>
            <a:r>
              <a:rPr lang="en-US" sz="4000" dirty="0" err="1">
                <a:solidFill>
                  <a:schemeClr val="bg1"/>
                </a:solidFill>
              </a:rPr>
              <a:t>jfestinger@telus.net</a:t>
            </a:r>
            <a:endParaRPr lang="en-US" sz="4000" dirty="0">
              <a:solidFill>
                <a:schemeClr val="bg1"/>
              </a:solidFill>
            </a:endParaRPr>
          </a:p>
          <a:p>
            <a:pPr marL="0" indent="0">
              <a:lnSpc>
                <a:spcPct val="100000"/>
              </a:lnSpc>
              <a:buNone/>
            </a:pPr>
            <a:r>
              <a:rPr lang="en-US" sz="4000" dirty="0">
                <a:solidFill>
                  <a:srgbClr val="CCFFCC"/>
                </a:solidFill>
              </a:rPr>
              <a:t>Skype</a:t>
            </a:r>
            <a:r>
              <a:rPr lang="en-US" sz="4000" dirty="0">
                <a:solidFill>
                  <a:schemeClr val="bg1"/>
                </a:solidFill>
              </a:rPr>
              <a:t>: </a:t>
            </a:r>
            <a:r>
              <a:rPr lang="en-US" sz="4000" dirty="0" err="1">
                <a:solidFill>
                  <a:schemeClr val="bg1"/>
                </a:solidFill>
              </a:rPr>
              <a:t>jon.festinger</a:t>
            </a:r>
            <a:endParaRPr lang="en-US" sz="4000" dirty="0">
              <a:solidFill>
                <a:schemeClr val="bg1"/>
              </a:solidFill>
            </a:endParaRPr>
          </a:p>
          <a:p>
            <a:pPr marL="0" indent="0">
              <a:lnSpc>
                <a:spcPct val="100000"/>
              </a:lnSpc>
              <a:buNone/>
            </a:pPr>
            <a:r>
              <a:rPr lang="en-US" sz="4000" dirty="0">
                <a:solidFill>
                  <a:srgbClr val="CCFFCC"/>
                </a:solidFill>
              </a:rPr>
              <a:t>Phone</a:t>
            </a:r>
            <a:r>
              <a:rPr lang="en-US" sz="4000" dirty="0">
                <a:solidFill>
                  <a:schemeClr val="bg1"/>
                </a:solidFill>
              </a:rPr>
              <a:t>: </a:t>
            </a:r>
          </a:p>
          <a:p>
            <a:pPr marL="0" indent="0">
              <a:lnSpc>
                <a:spcPct val="100000"/>
              </a:lnSpc>
              <a:buNone/>
            </a:pPr>
            <a:r>
              <a:rPr lang="en-US" sz="4000" dirty="0">
                <a:solidFill>
                  <a:schemeClr val="bg1"/>
                </a:solidFill>
              </a:rPr>
              <a:t>o. 604-568-9192</a:t>
            </a:r>
          </a:p>
          <a:p>
            <a:pPr marL="0" indent="0">
              <a:lnSpc>
                <a:spcPct val="100000"/>
              </a:lnSpc>
              <a:buNone/>
            </a:pPr>
            <a:r>
              <a:rPr lang="en-US" sz="40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474040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30.58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32" r="-569"/>
          <a:stretch/>
        </p:blipFill>
        <p:spPr>
          <a:xfrm>
            <a:off x="1232585" y="298783"/>
            <a:ext cx="6562468" cy="5537665"/>
          </a:xfrm>
        </p:spPr>
      </p:pic>
    </p:spTree>
    <p:extLst>
      <p:ext uri="{BB962C8B-B14F-4D97-AF65-F5344CB8AC3E}">
        <p14:creationId xmlns:p14="http://schemas.microsoft.com/office/powerpoint/2010/main" val="3068531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04.4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85" r="-378"/>
          <a:stretch/>
        </p:blipFill>
        <p:spPr>
          <a:xfrm>
            <a:off x="174681" y="765631"/>
            <a:ext cx="8733541" cy="4877531"/>
          </a:xfrm>
        </p:spPr>
      </p:pic>
    </p:spTree>
    <p:extLst>
      <p:ext uri="{BB962C8B-B14F-4D97-AF65-F5344CB8AC3E}">
        <p14:creationId xmlns:p14="http://schemas.microsoft.com/office/powerpoint/2010/main" val="4171545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90935"/>
            <a:ext cx="8229600" cy="5266048"/>
          </a:xfrm>
        </p:spPr>
        <p:txBody>
          <a:bodyPr>
            <a:normAutofit/>
          </a:bodyPr>
          <a:lstStyle/>
          <a:p>
            <a:pPr marL="0" indent="0">
              <a:buNone/>
            </a:pPr>
            <a:r>
              <a:rPr lang="en-CA" sz="3600" b="1" dirty="0">
                <a:solidFill>
                  <a:srgbClr val="FFFF00"/>
                </a:solidFill>
                <a:latin typeface="+mn-lt"/>
              </a:rPr>
              <a:t>4.</a:t>
            </a:r>
            <a:r>
              <a:rPr lang="en-CA" sz="3600" dirty="0">
                <a:latin typeface="+mn-lt"/>
              </a:rPr>
              <a:t> </a:t>
            </a:r>
            <a:r>
              <a:rPr lang="en-CA" sz="3600" dirty="0">
                <a:solidFill>
                  <a:schemeClr val="bg1"/>
                </a:solidFill>
                <a:latin typeface="+mn-lt"/>
              </a:rPr>
              <a:t>This Act does not apply in respect of broadcasting by a broadcasting undertaking.</a:t>
            </a:r>
          </a:p>
          <a:p>
            <a:pPr marL="0" indent="0">
              <a:buNone/>
            </a:pPr>
            <a:endParaRPr lang="en-CA" sz="3600" dirty="0">
              <a:latin typeface="+mn-lt"/>
            </a:endParaRPr>
          </a:p>
          <a:p>
            <a:pPr marL="0" indent="0">
              <a:buNone/>
            </a:pPr>
            <a:r>
              <a:rPr lang="en-CA" sz="3600" b="1" dirty="0">
                <a:solidFill>
                  <a:srgbClr val="FFFF00"/>
                </a:solidFill>
                <a:latin typeface="+mn-lt"/>
              </a:rPr>
              <a:t>36.</a:t>
            </a:r>
            <a:r>
              <a:rPr lang="en-CA" sz="3600" dirty="0">
                <a:latin typeface="+mn-lt"/>
              </a:rPr>
              <a:t> </a:t>
            </a:r>
            <a:r>
              <a:rPr lang="en-CA" sz="3600" dirty="0">
                <a:solidFill>
                  <a:srgbClr val="FFFFFF"/>
                </a:solidFill>
                <a:latin typeface="+mn-lt"/>
              </a:rPr>
              <a:t>Except where the Commission approves otherwise, a </a:t>
            </a:r>
            <a:r>
              <a:rPr lang="en-CA" sz="3600" dirty="0">
                <a:solidFill>
                  <a:srgbClr val="FF0000"/>
                </a:solidFill>
                <a:latin typeface="+mn-lt"/>
              </a:rPr>
              <a:t>Canadian carrier </a:t>
            </a:r>
            <a:r>
              <a:rPr lang="en-CA" sz="3600" dirty="0">
                <a:solidFill>
                  <a:srgbClr val="FFFF00"/>
                </a:solidFill>
                <a:latin typeface="+mn-lt"/>
              </a:rPr>
              <a:t>shall not control the content or influence the meaning or purpose of telecommunications</a:t>
            </a:r>
            <a:r>
              <a:rPr lang="en-CA" sz="3600" dirty="0">
                <a:solidFill>
                  <a:srgbClr val="FFFFFF"/>
                </a:solidFill>
                <a:latin typeface="+mn-lt"/>
              </a:rPr>
              <a:t> carried by it for the public.</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39388501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8"/>
            <a:ext cx="8686800" cy="1016000"/>
          </a:xfrm>
        </p:spPr>
        <p:txBody>
          <a:bodyPr>
            <a:normAutofit fontScale="90000"/>
          </a:bodyPr>
          <a:lstStyle/>
          <a:p>
            <a:br>
              <a:rPr lang="en-US" dirty="0"/>
            </a:br>
            <a:r>
              <a:rPr lang="en-CA" b="1" dirty="0">
                <a:solidFill>
                  <a:srgbClr val="FFFF00"/>
                </a:solidFill>
              </a:rPr>
              <a:t>Canadian Telecommunications Policy</a:t>
            </a:r>
            <a:br>
              <a:rPr lang="en-CA" dirty="0"/>
            </a:br>
            <a:endParaRPr lang="en-US" dirty="0"/>
          </a:p>
        </p:txBody>
      </p:sp>
      <p:sp>
        <p:nvSpPr>
          <p:cNvPr id="3" name="Content Placeholder 2"/>
          <p:cNvSpPr>
            <a:spLocks noGrp="1"/>
          </p:cNvSpPr>
          <p:nvPr>
            <p:ph sz="quarter" idx="10"/>
          </p:nvPr>
        </p:nvSpPr>
        <p:spPr>
          <a:xfrm>
            <a:off x="457199" y="1022658"/>
            <a:ext cx="8577741" cy="4920376"/>
          </a:xfrm>
        </p:spPr>
        <p:txBody>
          <a:bodyPr>
            <a:normAutofit/>
          </a:bodyPr>
          <a:lstStyle/>
          <a:p>
            <a:pPr marL="0" indent="0">
              <a:buNone/>
            </a:pPr>
            <a:r>
              <a:rPr lang="en-CA" sz="3200" b="1" dirty="0">
                <a:solidFill>
                  <a:srgbClr val="CCFFCC"/>
                </a:solidFill>
              </a:rPr>
              <a:t>Objectives</a:t>
            </a:r>
            <a:endParaRPr lang="en-CA" sz="3200" dirty="0">
              <a:solidFill>
                <a:srgbClr val="CCFFCC"/>
              </a:solidFill>
            </a:endParaRPr>
          </a:p>
          <a:p>
            <a:pPr marL="0" indent="0">
              <a:buNone/>
            </a:pPr>
            <a:r>
              <a:rPr lang="en-CA" sz="3200" b="1" dirty="0">
                <a:solidFill>
                  <a:srgbClr val="FF0000"/>
                </a:solidFill>
              </a:rPr>
              <a:t>7</a:t>
            </a:r>
            <a:r>
              <a:rPr lang="en-CA" sz="3200" dirty="0">
                <a:solidFill>
                  <a:srgbClr val="FFFFFF"/>
                </a:solidFill>
              </a:rPr>
              <a:t> It is hereby affirmed that telecommunications performs an </a:t>
            </a:r>
            <a:r>
              <a:rPr lang="en-CA" sz="3200" dirty="0">
                <a:solidFill>
                  <a:srgbClr val="FFFF00"/>
                </a:solidFill>
              </a:rPr>
              <a:t>essential role in the maintenance of Canada’s identity and sovereignty </a:t>
            </a:r>
            <a:r>
              <a:rPr lang="en-CA" sz="3200" dirty="0">
                <a:solidFill>
                  <a:srgbClr val="FFFFFF"/>
                </a:solidFill>
              </a:rPr>
              <a:t>and that the </a:t>
            </a:r>
            <a:r>
              <a:rPr lang="en-CA" sz="3200" dirty="0">
                <a:solidFill>
                  <a:srgbClr val="CCFFCC"/>
                </a:solidFill>
              </a:rPr>
              <a:t>Canadian telecommunications policy has as its objectives</a:t>
            </a:r>
          </a:p>
          <a:p>
            <a:pPr marL="0" indent="0">
              <a:buNone/>
            </a:pPr>
            <a:r>
              <a:rPr lang="en-CA" sz="3200" b="1" dirty="0">
                <a:solidFill>
                  <a:srgbClr val="FFFFFF"/>
                </a:solidFill>
              </a:rPr>
              <a:t>(a)</a:t>
            </a:r>
            <a:r>
              <a:rPr lang="en-CA" sz="3200" dirty="0">
                <a:solidFill>
                  <a:srgbClr val="FFFFFF"/>
                </a:solidFill>
              </a:rPr>
              <a:t> to facilitate the orderly development throughout Canada</a:t>
            </a:r>
            <a:r>
              <a:rPr lang="en-CA" sz="3200" dirty="0">
                <a:solidFill>
                  <a:schemeClr val="bg1"/>
                </a:solidFill>
              </a:rPr>
              <a:t> of </a:t>
            </a:r>
            <a:r>
              <a:rPr lang="en-CA" sz="3200" dirty="0">
                <a:solidFill>
                  <a:srgbClr val="FFFF00"/>
                </a:solidFill>
              </a:rPr>
              <a:t>a telecommunications system that serves to safeguard, enrich and strengthen the social and economic fabric of Canada and its regions</a:t>
            </a:r>
            <a:r>
              <a:rPr lang="en-CA" sz="3200" dirty="0">
                <a:solidFill>
                  <a:srgbClr val="FFFFFF"/>
                </a:solidFill>
              </a:rPr>
              <a:t>;</a:t>
            </a:r>
          </a:p>
          <a:p>
            <a:pPr marL="0" indent="0">
              <a:buNone/>
            </a:pPr>
            <a:endParaRPr lang="en-US" dirty="0"/>
          </a:p>
        </p:txBody>
      </p:sp>
    </p:spTree>
    <p:extLst>
      <p:ext uri="{BB962C8B-B14F-4D97-AF65-F5344CB8AC3E}">
        <p14:creationId xmlns:p14="http://schemas.microsoft.com/office/powerpoint/2010/main" val="1409517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45"/>
            <a:ext cx="8548658" cy="6078764"/>
          </a:xfrm>
        </p:spPr>
        <p:txBody>
          <a:bodyPr>
            <a:normAutofit/>
          </a:bodyPr>
          <a:lstStyle/>
          <a:p>
            <a:pPr marL="0" indent="0">
              <a:lnSpc>
                <a:spcPct val="90000"/>
              </a:lnSpc>
              <a:buNone/>
            </a:pPr>
            <a:r>
              <a:rPr lang="en-CA" sz="3200" b="1" dirty="0">
                <a:solidFill>
                  <a:schemeClr val="bg1"/>
                </a:solidFill>
              </a:rPr>
              <a:t>(b)</a:t>
            </a:r>
            <a:r>
              <a:rPr lang="en-CA" sz="3200" dirty="0">
                <a:solidFill>
                  <a:schemeClr val="bg1"/>
                </a:solidFill>
              </a:rPr>
              <a:t> to render reliable and affordable telecommunications </a:t>
            </a:r>
            <a:r>
              <a:rPr lang="en-CA" sz="3200" dirty="0">
                <a:solidFill>
                  <a:srgbClr val="FFFF00"/>
                </a:solidFill>
              </a:rPr>
              <a:t>services</a:t>
            </a:r>
            <a:r>
              <a:rPr lang="en-CA" sz="3200" dirty="0">
                <a:solidFill>
                  <a:schemeClr val="bg1"/>
                </a:solidFill>
              </a:rPr>
              <a:t> of high quality </a:t>
            </a:r>
            <a:r>
              <a:rPr lang="en-CA" sz="3200" dirty="0">
                <a:solidFill>
                  <a:srgbClr val="FFFF00"/>
                </a:solidFill>
              </a:rPr>
              <a:t>accessible to Canadians in both urban and rural areas in all regions of Canada</a:t>
            </a:r>
            <a:r>
              <a:rPr lang="en-CA" sz="3200" dirty="0">
                <a:solidFill>
                  <a:schemeClr val="bg1"/>
                </a:solidFill>
              </a:rPr>
              <a:t>;</a:t>
            </a:r>
          </a:p>
          <a:p>
            <a:pPr marL="0" indent="0">
              <a:lnSpc>
                <a:spcPct val="90000"/>
              </a:lnSpc>
              <a:buNone/>
            </a:pPr>
            <a:r>
              <a:rPr lang="en-CA" sz="3200" b="1" dirty="0">
                <a:solidFill>
                  <a:schemeClr val="bg1"/>
                </a:solidFill>
              </a:rPr>
              <a:t>(c)</a:t>
            </a:r>
            <a:r>
              <a:rPr lang="en-CA" sz="3200" dirty="0">
                <a:solidFill>
                  <a:schemeClr val="bg1"/>
                </a:solidFill>
              </a:rPr>
              <a:t> to enhance the efficiency and competitiveness, at the national and international levels, of Canadian telecommunications;</a:t>
            </a:r>
          </a:p>
          <a:p>
            <a:pPr marL="0" indent="0">
              <a:lnSpc>
                <a:spcPct val="90000"/>
              </a:lnSpc>
              <a:buNone/>
            </a:pPr>
            <a:r>
              <a:rPr lang="en-CA" sz="3200" b="1" dirty="0">
                <a:solidFill>
                  <a:schemeClr val="bg1"/>
                </a:solidFill>
              </a:rPr>
              <a:t>(d)</a:t>
            </a:r>
            <a:r>
              <a:rPr lang="en-CA" sz="3200" dirty="0">
                <a:solidFill>
                  <a:schemeClr val="bg1"/>
                </a:solidFill>
              </a:rPr>
              <a:t> </a:t>
            </a:r>
            <a:r>
              <a:rPr lang="en-CA" sz="3200" dirty="0">
                <a:solidFill>
                  <a:srgbClr val="FFFF00"/>
                </a:solidFill>
              </a:rPr>
              <a:t>to promote the ownership and control of Canadian carriers by Canadians</a:t>
            </a:r>
            <a:r>
              <a:rPr lang="en-CA" sz="3200" dirty="0">
                <a:solidFill>
                  <a:schemeClr val="bg1"/>
                </a:solidFill>
              </a:rPr>
              <a:t>;</a:t>
            </a:r>
          </a:p>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to promote the use of Canadian transmission facilities for telecommunications within Canada</a:t>
            </a:r>
            <a:r>
              <a:rPr lang="en-CA" sz="3200" dirty="0">
                <a:solidFill>
                  <a:schemeClr val="bg1"/>
                </a:solidFill>
              </a:rPr>
              <a:t> and between Canada and points outside Canada;</a:t>
            </a:r>
          </a:p>
          <a:p>
            <a:pPr marL="0" indent="0">
              <a:buNone/>
            </a:pPr>
            <a:endParaRPr lang="en-US" dirty="0"/>
          </a:p>
        </p:txBody>
      </p:sp>
    </p:spTree>
    <p:extLst>
      <p:ext uri="{BB962C8B-B14F-4D97-AF65-F5344CB8AC3E}">
        <p14:creationId xmlns:p14="http://schemas.microsoft.com/office/powerpoint/2010/main" val="3857209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58715"/>
            <a:ext cx="8451717" cy="5574624"/>
          </a:xfrm>
        </p:spPr>
        <p:txBody>
          <a:bodyPr>
            <a:normAutofit fontScale="92500"/>
          </a:bodyPr>
          <a:lstStyle/>
          <a:p>
            <a:pPr marL="0" indent="0">
              <a:buNone/>
            </a:pPr>
            <a:r>
              <a:rPr lang="en-CA" sz="3500" b="1" dirty="0">
                <a:solidFill>
                  <a:schemeClr val="bg1"/>
                </a:solidFill>
              </a:rPr>
              <a:t>(f)</a:t>
            </a:r>
            <a:r>
              <a:rPr lang="en-CA" sz="3500" dirty="0">
                <a:solidFill>
                  <a:schemeClr val="bg1"/>
                </a:solidFill>
              </a:rPr>
              <a:t> to foster increased </a:t>
            </a:r>
            <a:r>
              <a:rPr lang="en-CA" sz="3500" dirty="0">
                <a:solidFill>
                  <a:srgbClr val="FFFF00"/>
                </a:solidFill>
              </a:rPr>
              <a:t>reliance on market forces</a:t>
            </a:r>
            <a:r>
              <a:rPr lang="en-CA" sz="3500" dirty="0">
                <a:solidFill>
                  <a:schemeClr val="bg1"/>
                </a:solidFill>
              </a:rPr>
              <a:t> for the provision of telecommunications services and to ensure that regulation, where required, is efficient and effective;</a:t>
            </a:r>
          </a:p>
          <a:p>
            <a:pPr marL="0" indent="0">
              <a:buNone/>
            </a:pPr>
            <a:r>
              <a:rPr lang="en-CA" sz="3500" b="1" dirty="0">
                <a:solidFill>
                  <a:schemeClr val="bg1"/>
                </a:solidFill>
              </a:rPr>
              <a:t>(g)</a:t>
            </a:r>
            <a:r>
              <a:rPr lang="en-CA" sz="3500" dirty="0">
                <a:solidFill>
                  <a:schemeClr val="bg1"/>
                </a:solidFill>
              </a:rPr>
              <a:t> to stimulate research and development in Canada in the field of telecommunications and to encourage innovation in the provision of telecommunications services;</a:t>
            </a:r>
          </a:p>
          <a:p>
            <a:pPr marL="0" indent="0">
              <a:buNone/>
            </a:pPr>
            <a:r>
              <a:rPr lang="en-CA" sz="3500" b="1" dirty="0">
                <a:solidFill>
                  <a:schemeClr val="bg1"/>
                </a:solidFill>
              </a:rPr>
              <a:t>(h)</a:t>
            </a:r>
            <a:r>
              <a:rPr lang="en-CA" sz="3500" dirty="0">
                <a:solidFill>
                  <a:schemeClr val="bg1"/>
                </a:solidFill>
              </a:rPr>
              <a:t> to </a:t>
            </a:r>
            <a:r>
              <a:rPr lang="en-CA" sz="3500" dirty="0">
                <a:solidFill>
                  <a:srgbClr val="FFFF00"/>
                </a:solidFill>
              </a:rPr>
              <a:t>respond to the economic and social requirements of users </a:t>
            </a:r>
            <a:r>
              <a:rPr lang="en-CA" sz="3500" dirty="0">
                <a:solidFill>
                  <a:schemeClr val="bg1"/>
                </a:solidFill>
              </a:rPr>
              <a:t>of telecommunications services; and</a:t>
            </a:r>
          </a:p>
          <a:p>
            <a:pPr marL="0" indent="0">
              <a:buNone/>
            </a:pPr>
            <a:r>
              <a:rPr lang="en-CA" sz="3500" b="1" dirty="0">
                <a:solidFill>
                  <a:schemeClr val="bg1"/>
                </a:solidFill>
              </a:rPr>
              <a:t>(</a:t>
            </a:r>
            <a:r>
              <a:rPr lang="en-CA" sz="3500" b="1" dirty="0" err="1">
                <a:solidFill>
                  <a:schemeClr val="bg1"/>
                </a:solidFill>
              </a:rPr>
              <a:t>i</a:t>
            </a:r>
            <a:r>
              <a:rPr lang="en-CA" sz="3500" b="1" dirty="0">
                <a:solidFill>
                  <a:schemeClr val="bg1"/>
                </a:solidFill>
              </a:rPr>
              <a:t>)</a:t>
            </a:r>
            <a:r>
              <a:rPr lang="en-CA" sz="3500" dirty="0">
                <a:solidFill>
                  <a:schemeClr val="bg1"/>
                </a:solidFill>
              </a:rPr>
              <a:t> </a:t>
            </a:r>
            <a:r>
              <a:rPr lang="en-CA" sz="3500" dirty="0">
                <a:solidFill>
                  <a:srgbClr val="FFFF00"/>
                </a:solidFill>
              </a:rPr>
              <a:t>to contribute to the protection of the privacy of persons</a:t>
            </a:r>
            <a:r>
              <a:rPr lang="en-CA" sz="3500" dirty="0">
                <a:solidFill>
                  <a:schemeClr val="bg1"/>
                </a:solidFill>
              </a:rPr>
              <a:t>.</a:t>
            </a:r>
          </a:p>
          <a:p>
            <a:pPr marL="0" indent="0">
              <a:buNone/>
            </a:pPr>
            <a:endParaRPr lang="en-US" dirty="0"/>
          </a:p>
        </p:txBody>
      </p:sp>
    </p:spTree>
    <p:extLst>
      <p:ext uri="{BB962C8B-B14F-4D97-AF65-F5344CB8AC3E}">
        <p14:creationId xmlns:p14="http://schemas.microsoft.com/office/powerpoint/2010/main" val="18549071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17.5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28" r="-900"/>
          <a:stretch/>
        </p:blipFill>
        <p:spPr>
          <a:xfrm>
            <a:off x="1213908" y="261435"/>
            <a:ext cx="6686425" cy="5240612"/>
          </a:xfrm>
        </p:spPr>
      </p:pic>
      <p:sp>
        <p:nvSpPr>
          <p:cNvPr id="5" name="TextBox 4"/>
          <p:cNvSpPr txBox="1"/>
          <p:nvPr/>
        </p:nvSpPr>
        <p:spPr>
          <a:xfrm>
            <a:off x="690994" y="5550304"/>
            <a:ext cx="7967746" cy="461665"/>
          </a:xfrm>
          <a:prstGeom prst="rect">
            <a:avLst/>
          </a:prstGeom>
          <a:noFill/>
        </p:spPr>
        <p:txBody>
          <a:bodyPr wrap="none" rtlCol="0">
            <a:spAutoFit/>
          </a:bodyPr>
          <a:lstStyle/>
          <a:p>
            <a:r>
              <a:rPr lang="en-US" sz="2400" dirty="0">
                <a:hlinkClick r:id="rId3"/>
              </a:rPr>
              <a:t>https://www.ic.gc.ca/eic/site/smt-gst.nsf/eng/sf09920.html</a:t>
            </a:r>
            <a:r>
              <a:rPr lang="en-US" sz="2400" dirty="0"/>
              <a:t> </a:t>
            </a:r>
          </a:p>
        </p:txBody>
      </p:sp>
    </p:spTree>
    <p:extLst>
      <p:ext uri="{BB962C8B-B14F-4D97-AF65-F5344CB8AC3E}">
        <p14:creationId xmlns:p14="http://schemas.microsoft.com/office/powerpoint/2010/main" val="3549457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1.1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71" r="-183"/>
          <a:stretch/>
        </p:blipFill>
        <p:spPr>
          <a:xfrm>
            <a:off x="840397" y="560218"/>
            <a:ext cx="7507177" cy="5165916"/>
          </a:xfrm>
        </p:spPr>
      </p:pic>
    </p:spTree>
    <p:extLst>
      <p:ext uri="{BB962C8B-B14F-4D97-AF65-F5344CB8AC3E}">
        <p14:creationId xmlns:p14="http://schemas.microsoft.com/office/powerpoint/2010/main" val="2753107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fontScale="92500"/>
          </a:bodyPr>
          <a:lstStyle/>
          <a:p>
            <a:pPr marL="0" indent="0">
              <a:buNone/>
            </a:pPr>
            <a:r>
              <a:rPr lang="en-US" sz="8600" dirty="0">
                <a:solidFill>
                  <a:schemeClr val="bg1"/>
                </a:solidFill>
                <a:latin typeface="+mn-lt"/>
              </a:rPr>
              <a:t>In Telecom the issue seems to be </a:t>
            </a:r>
          </a:p>
          <a:p>
            <a:pPr marL="0" indent="0">
              <a:buNone/>
            </a:pPr>
            <a:r>
              <a:rPr lang="en-US" sz="9600" b="1" dirty="0">
                <a:solidFill>
                  <a:srgbClr val="FF0000"/>
                </a:solidFill>
                <a:latin typeface="+mn-lt"/>
              </a:rPr>
              <a:t>SOVERIGNTY</a:t>
            </a:r>
            <a:r>
              <a:rPr lang="en-US" sz="9600" b="1" dirty="0">
                <a:solidFill>
                  <a:srgbClr val="CCFFCC"/>
                </a:solidFill>
                <a:latin typeface="+mn-lt"/>
              </a:rPr>
              <a:t>/</a:t>
            </a:r>
            <a:r>
              <a:rPr lang="en-US" sz="9600" b="1" dirty="0">
                <a:solidFill>
                  <a:schemeClr val="bg1"/>
                </a:solidFill>
                <a:latin typeface="+mn-lt"/>
              </a:rPr>
              <a:t>(</a:t>
            </a:r>
            <a:r>
              <a:rPr lang="en-US" sz="9600" b="1" dirty="0">
                <a:solidFill>
                  <a:srgbClr val="FFFF00"/>
                </a:solidFill>
              </a:rPr>
              <a:t>OWNERSHIP</a:t>
            </a:r>
            <a:r>
              <a:rPr lang="en-US" sz="9600" b="1" dirty="0">
                <a:solidFill>
                  <a:srgbClr val="FFFFFF"/>
                </a:solidFill>
              </a:rPr>
              <a:t>)</a:t>
            </a:r>
            <a:endParaRPr lang="en-US" sz="9600" b="1" dirty="0">
              <a:solidFill>
                <a:srgbClr val="FFFFFF"/>
              </a:solidFill>
              <a:latin typeface="+mn-lt"/>
            </a:endParaRP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134415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9.2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147" r="-1830"/>
          <a:stretch/>
        </p:blipFill>
        <p:spPr>
          <a:xfrm>
            <a:off x="383840" y="485522"/>
            <a:ext cx="8316772" cy="5371329"/>
          </a:xfrm>
        </p:spPr>
      </p:pic>
    </p:spTree>
    <p:extLst>
      <p:ext uri="{BB962C8B-B14F-4D97-AF65-F5344CB8AC3E}">
        <p14:creationId xmlns:p14="http://schemas.microsoft.com/office/powerpoint/2010/main" val="390216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95450" y="878681"/>
            <a:ext cx="5753100" cy="4470400"/>
          </a:xfrm>
        </p:spPr>
      </p:pic>
    </p:spTree>
    <p:extLst>
      <p:ext uri="{BB962C8B-B14F-4D97-AF65-F5344CB8AC3E}">
        <p14:creationId xmlns:p14="http://schemas.microsoft.com/office/powerpoint/2010/main" val="883072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3" y="0"/>
            <a:ext cx="8033157" cy="765905"/>
          </a:xfrm>
        </p:spPr>
        <p:txBody>
          <a:bodyPr>
            <a:normAutofit fontScale="90000"/>
          </a:bodyPr>
          <a:lstStyle/>
          <a:p>
            <a:r>
              <a:rPr lang="en-US" sz="4800" b="1" dirty="0">
                <a:solidFill>
                  <a:srgbClr val="FFFF00"/>
                </a:solidFill>
                <a:latin typeface="+mn-lt"/>
              </a:rPr>
              <a:t>Huh?</a:t>
            </a:r>
          </a:p>
        </p:txBody>
      </p:sp>
      <p:sp>
        <p:nvSpPr>
          <p:cNvPr id="3" name="Content Placeholder 2"/>
          <p:cNvSpPr>
            <a:spLocks noGrp="1"/>
          </p:cNvSpPr>
          <p:nvPr>
            <p:ph sz="quarter" idx="10"/>
          </p:nvPr>
        </p:nvSpPr>
        <p:spPr>
          <a:xfrm>
            <a:off x="457200" y="814380"/>
            <a:ext cx="8686800" cy="5603709"/>
          </a:xfrm>
        </p:spPr>
        <p:txBody>
          <a:bodyPr>
            <a:normAutofit/>
          </a:bodyPr>
          <a:lstStyle/>
          <a:p>
            <a:pPr marL="0" indent="0">
              <a:buNone/>
            </a:pPr>
            <a:r>
              <a:rPr lang="en-CA" sz="2800" dirty="0">
                <a:solidFill>
                  <a:srgbClr val="CCFFCC"/>
                </a:solidFill>
              </a:rPr>
              <a:t>Broadcasting Policy for Canada</a:t>
            </a:r>
          </a:p>
          <a:p>
            <a:pPr marL="0" indent="0">
              <a:buNone/>
            </a:pPr>
            <a:r>
              <a:rPr lang="en-CA" sz="2800" b="1" dirty="0">
                <a:solidFill>
                  <a:srgbClr val="FF0000"/>
                </a:solidFill>
              </a:rPr>
              <a:t>3</a:t>
            </a:r>
            <a:r>
              <a:rPr lang="en-CA" sz="2800" dirty="0">
                <a:solidFill>
                  <a:srgbClr val="FFFFFF"/>
                </a:solidFill>
              </a:rPr>
              <a:t> </a:t>
            </a:r>
            <a:r>
              <a:rPr lang="en-CA" sz="2800" b="1" dirty="0">
                <a:solidFill>
                  <a:srgbClr val="FFFFFF"/>
                </a:solidFill>
              </a:rPr>
              <a:t>(1)</a:t>
            </a:r>
            <a:r>
              <a:rPr lang="en-CA" sz="2800" dirty="0">
                <a:solidFill>
                  <a:srgbClr val="FFFFFF"/>
                </a:solidFill>
              </a:rPr>
              <a:t> It is hereby declared as the broadcasting policy for Canada that</a:t>
            </a:r>
          </a:p>
          <a:p>
            <a:pPr marL="400050" lvl="1" indent="0">
              <a:buNone/>
            </a:pPr>
            <a:r>
              <a:rPr lang="en-CA" sz="2800" b="1" dirty="0">
                <a:solidFill>
                  <a:srgbClr val="FFFFFF"/>
                </a:solidFill>
              </a:rPr>
              <a:t>(a)</a:t>
            </a:r>
            <a:r>
              <a:rPr lang="en-CA" sz="2800" dirty="0">
                <a:solidFill>
                  <a:srgbClr val="FFFFFF"/>
                </a:solidFill>
              </a:rPr>
              <a:t> the Canadian broadcasting system shall be effectively owned and </a:t>
            </a:r>
            <a:r>
              <a:rPr lang="en-CA" sz="2800" dirty="0">
                <a:solidFill>
                  <a:srgbClr val="FFFF00"/>
                </a:solidFill>
              </a:rPr>
              <a:t>controlled by Canadians</a:t>
            </a:r>
            <a:r>
              <a:rPr lang="en-CA" sz="2800" dirty="0">
                <a:solidFill>
                  <a:srgbClr val="FFFFFF"/>
                </a:solidFill>
              </a:rPr>
              <a:t>;</a:t>
            </a:r>
          </a:p>
          <a:p>
            <a:pPr marL="400050" lvl="1" indent="0">
              <a:buNone/>
            </a:pPr>
            <a:r>
              <a:rPr lang="en-CA" sz="2800" b="1" dirty="0">
                <a:solidFill>
                  <a:srgbClr val="FFFFFF"/>
                </a:solidFill>
              </a:rPr>
              <a:t>(b)</a:t>
            </a:r>
            <a:r>
              <a:rPr lang="en-CA" sz="2800" dirty="0">
                <a:solidFill>
                  <a:srgbClr val="FFFFFF"/>
                </a:solidFill>
              </a:rPr>
              <a:t> the Canadian broadcasting system, operating primarily in the English and French languages and comprising public, private and community elements, makes use of radio frequencies that are public property and </a:t>
            </a:r>
            <a:r>
              <a:rPr lang="en-CA" sz="2800" dirty="0">
                <a:solidFill>
                  <a:srgbClr val="CCFFCC"/>
                </a:solidFill>
              </a:rPr>
              <a:t>provides, through its programming, a public service essential to the maintenance and enhancement of national identity and cultural sovereignty</a:t>
            </a:r>
            <a:r>
              <a:rPr lang="en-CA" sz="2800" dirty="0">
                <a:solidFill>
                  <a:srgbClr val="FFFFFF"/>
                </a:solidFill>
              </a:rPr>
              <a:t>;</a:t>
            </a:r>
          </a:p>
          <a:p>
            <a:pPr marL="0" indent="0">
              <a:buNone/>
            </a:pPr>
            <a:endParaRPr lang="en-US" dirty="0"/>
          </a:p>
        </p:txBody>
      </p:sp>
    </p:spTree>
    <p:extLst>
      <p:ext uri="{BB962C8B-B14F-4D97-AF65-F5344CB8AC3E}">
        <p14:creationId xmlns:p14="http://schemas.microsoft.com/office/powerpoint/2010/main" val="2867341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36" y="1"/>
            <a:ext cx="9037364" cy="6427784"/>
          </a:xfrm>
        </p:spPr>
        <p:txBody>
          <a:bodyPr>
            <a:normAutofit/>
          </a:bodyPr>
          <a:lstStyle/>
          <a:p>
            <a:pPr marL="0" indent="0">
              <a:buNone/>
            </a:pPr>
            <a:r>
              <a:rPr lang="en-CA" b="1" dirty="0">
                <a:solidFill>
                  <a:schemeClr val="bg1"/>
                </a:solidFill>
              </a:rPr>
              <a:t>(c)</a:t>
            </a:r>
            <a:r>
              <a:rPr lang="en-CA" dirty="0">
                <a:solidFill>
                  <a:schemeClr val="bg1"/>
                </a:solidFill>
              </a:rPr>
              <a:t> </a:t>
            </a:r>
            <a:r>
              <a:rPr lang="en-CA" dirty="0">
                <a:solidFill>
                  <a:srgbClr val="FFFF00"/>
                </a:solidFill>
              </a:rPr>
              <a:t>English and French language broadcasting</a:t>
            </a:r>
            <a:r>
              <a:rPr lang="en-CA" dirty="0">
                <a:solidFill>
                  <a:schemeClr val="bg1"/>
                </a:solidFill>
              </a:rPr>
              <a:t>, while sharing common aspects, operate under different conditions and </a:t>
            </a:r>
            <a:r>
              <a:rPr lang="en-CA" dirty="0">
                <a:solidFill>
                  <a:srgbClr val="FFFF00"/>
                </a:solidFill>
              </a:rPr>
              <a:t>may have different requirements</a:t>
            </a:r>
            <a:r>
              <a:rPr lang="en-CA" dirty="0">
                <a:solidFill>
                  <a:schemeClr val="bg1"/>
                </a:solidFill>
              </a:rPr>
              <a:t>;</a:t>
            </a:r>
          </a:p>
          <a:p>
            <a:pPr marL="0" indent="0">
              <a:buNone/>
            </a:pPr>
            <a:r>
              <a:rPr lang="en-CA" b="1" dirty="0">
                <a:solidFill>
                  <a:schemeClr val="bg1"/>
                </a:solidFill>
              </a:rPr>
              <a:t>(d)</a:t>
            </a:r>
            <a:r>
              <a:rPr lang="en-CA" dirty="0">
                <a:solidFill>
                  <a:schemeClr val="bg1"/>
                </a:solidFill>
              </a:rPr>
              <a:t> the Canadian </a:t>
            </a:r>
            <a:r>
              <a:rPr lang="en-CA" dirty="0">
                <a:solidFill>
                  <a:srgbClr val="CCFFCC"/>
                </a:solidFill>
              </a:rPr>
              <a:t>broadcasting system </a:t>
            </a:r>
            <a:r>
              <a:rPr lang="en-CA" dirty="0">
                <a:solidFill>
                  <a:srgbClr val="FF0000"/>
                </a:solidFill>
              </a:rPr>
              <a:t>should</a:t>
            </a:r>
          </a:p>
          <a:p>
            <a:pPr marL="400050" lvl="1" indent="0">
              <a:buNone/>
            </a:pPr>
            <a:r>
              <a:rPr lang="en-CA" b="1" dirty="0">
                <a:solidFill>
                  <a:schemeClr val="bg1"/>
                </a:solidFill>
              </a:rPr>
              <a:t>(</a:t>
            </a:r>
            <a:r>
              <a:rPr lang="en-CA" b="1" dirty="0" err="1">
                <a:solidFill>
                  <a:schemeClr val="bg1"/>
                </a:solidFill>
              </a:rPr>
              <a:t>i</a:t>
            </a:r>
            <a:r>
              <a:rPr lang="en-CA" b="1" dirty="0">
                <a:solidFill>
                  <a:schemeClr val="bg1"/>
                </a:solidFill>
              </a:rPr>
              <a:t>)</a:t>
            </a:r>
            <a:r>
              <a:rPr lang="en-CA" dirty="0">
                <a:solidFill>
                  <a:schemeClr val="bg1"/>
                </a:solidFill>
              </a:rPr>
              <a:t> serve </a:t>
            </a:r>
            <a:r>
              <a:rPr lang="en-CA" dirty="0">
                <a:solidFill>
                  <a:srgbClr val="CCFFCC"/>
                </a:solidFill>
              </a:rPr>
              <a:t>to safeguard, enrich and strengthen the cultural, political, social and economic fabric of Canada</a:t>
            </a:r>
            <a:r>
              <a:rPr lang="en-CA" dirty="0">
                <a:solidFill>
                  <a:schemeClr val="bg1"/>
                </a:solidFill>
              </a:rPr>
              <a:t>,</a:t>
            </a:r>
          </a:p>
          <a:p>
            <a:pPr marL="400050" lvl="1" indent="0">
              <a:buNone/>
            </a:pPr>
            <a:r>
              <a:rPr lang="en-CA" b="1" dirty="0">
                <a:solidFill>
                  <a:schemeClr val="bg1"/>
                </a:solidFill>
              </a:rPr>
              <a:t>(ii)</a:t>
            </a:r>
            <a:r>
              <a:rPr lang="en-CA" dirty="0">
                <a:solidFill>
                  <a:schemeClr val="bg1"/>
                </a:solidFill>
              </a:rPr>
              <a:t> </a:t>
            </a:r>
            <a:r>
              <a:rPr lang="en-CA" dirty="0">
                <a:solidFill>
                  <a:srgbClr val="FFFF00"/>
                </a:solidFill>
              </a:rPr>
              <a:t>encourage the development of Canadian expression by providing a wide range of programming that reflects Canadian attitudes, opinions, ideas, values and artistic creativity</a:t>
            </a:r>
            <a:r>
              <a:rPr lang="en-CA"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b="1" dirty="0">
                <a:solidFill>
                  <a:schemeClr val="bg1"/>
                </a:solidFill>
              </a:rPr>
              <a:t>(iii)</a:t>
            </a:r>
            <a:r>
              <a:rPr lang="en-CA"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p>
          <a:p>
            <a:pPr marL="400050" lvl="1" indent="0">
              <a:buNone/>
            </a:pPr>
            <a:r>
              <a:rPr lang="en-CA" b="1" dirty="0">
                <a:solidFill>
                  <a:schemeClr val="bg1"/>
                </a:solidFill>
              </a:rPr>
              <a:t>(iv)</a:t>
            </a:r>
            <a:r>
              <a:rPr lang="en-CA"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239564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89" y="213291"/>
            <a:ext cx="8795011" cy="5913948"/>
          </a:xfrm>
        </p:spPr>
        <p:txBody>
          <a:bodyPr>
            <a:normAutofit fontScale="92500"/>
          </a:bodyPr>
          <a:lstStyle/>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each element of the Canadian broadcasting system shall contribute in an appropriate </a:t>
            </a:r>
            <a:r>
              <a:rPr lang="en-CA" sz="3200" dirty="0">
                <a:solidFill>
                  <a:schemeClr val="bg1"/>
                </a:solidFill>
              </a:rPr>
              <a:t>manner to the creation and presentation of Canadian programming;</a:t>
            </a:r>
          </a:p>
          <a:p>
            <a:pPr marL="0" indent="0">
              <a:lnSpc>
                <a:spcPct val="90000"/>
              </a:lnSpc>
              <a:buNone/>
            </a:pPr>
            <a:r>
              <a:rPr lang="en-CA" sz="3200" b="1" dirty="0">
                <a:solidFill>
                  <a:schemeClr val="bg1"/>
                </a:solidFill>
              </a:rPr>
              <a:t>(f)</a:t>
            </a:r>
            <a:r>
              <a:rPr lang="en-CA" sz="3200" dirty="0">
                <a:solidFill>
                  <a:schemeClr val="bg1"/>
                </a:solidFill>
              </a:rPr>
              <a:t> </a:t>
            </a:r>
            <a:r>
              <a:rPr lang="en-CA" sz="3200" dirty="0">
                <a:solidFill>
                  <a:srgbClr val="CCFFCC"/>
                </a:solidFill>
              </a:rPr>
              <a:t>each broadcasting undertaking shall make maximum use, and in no case less than predominant use, of Canadian creative and other resources in the creation and presentation of programming</a:t>
            </a:r>
            <a:r>
              <a:rPr lang="en-CA" sz="32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3901800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The News?</a:t>
            </a: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a:t>
            </a:r>
            <a:r>
              <a:rPr lang="en-CA" sz="3600" dirty="0">
                <a:solidFill>
                  <a:srgbClr val="FFFF00"/>
                </a:solidFill>
              </a:rPr>
              <a:t>should be of </a:t>
            </a:r>
            <a:r>
              <a:rPr lang="en-CA" sz="3600" dirty="0">
                <a:solidFill>
                  <a:srgbClr val="CCFFCC"/>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have a </a:t>
            </a:r>
            <a:r>
              <a:rPr lang="en-CA" sz="3600" dirty="0">
                <a:solidFill>
                  <a:srgbClr val="CCFFCC"/>
                </a:solidFill>
              </a:rPr>
              <a:t>responsibility 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1550466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a:solidFill>
                  <a:schemeClr val="bg1"/>
                </a:solidFill>
              </a:rPr>
              <a:t>The </a:t>
            </a:r>
            <a:r>
              <a:rPr lang="en-US" b="1" dirty="0">
                <a:solidFill>
                  <a:srgbClr val="FF0000"/>
                </a:solidFill>
              </a:rPr>
              <a:t>CBC</a:t>
            </a:r>
          </a:p>
        </p:txBody>
      </p:sp>
      <p:sp>
        <p:nvSpPr>
          <p:cNvPr id="3" name="Content Placeholder 2"/>
          <p:cNvSpPr>
            <a:spLocks noGrp="1"/>
          </p:cNvSpPr>
          <p:nvPr>
            <p:ph sz="quarter" idx="10"/>
          </p:nvPr>
        </p:nvSpPr>
        <p:spPr>
          <a:xfrm>
            <a:off x="457199" y="891939"/>
            <a:ext cx="8686801" cy="5060789"/>
          </a:xfrm>
        </p:spPr>
        <p:txBody>
          <a:bodyPr>
            <a:normAutofit/>
          </a:bodyPr>
          <a:lstStyle/>
          <a:p>
            <a:pPr marL="0"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the programming provided by the </a:t>
            </a:r>
            <a:r>
              <a:rPr lang="en-CA" sz="2800" dirty="0">
                <a:solidFill>
                  <a:srgbClr val="FFFF00"/>
                </a:solidFill>
              </a:rPr>
              <a:t>Canadian broadcasting system should</a:t>
            </a:r>
          </a:p>
          <a:p>
            <a:pPr marL="400050" lvl="1"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sz="2800" b="1" dirty="0">
                <a:solidFill>
                  <a:srgbClr val="FFFFFF"/>
                </a:solidFill>
              </a:rPr>
              <a:t>(ii)</a:t>
            </a:r>
            <a:r>
              <a:rPr lang="en-CA" sz="2800" dirty="0">
                <a:solidFill>
                  <a:srgbClr val="FFFFFF"/>
                </a:solidFill>
              </a:rPr>
              <a:t> </a:t>
            </a:r>
            <a:r>
              <a:rPr lang="en-CA" sz="2800" dirty="0">
                <a:solidFill>
                  <a:srgbClr val="FFFF00"/>
                </a:solidFill>
              </a:rPr>
              <a:t>be drawn from local, regional, national and international sources</a:t>
            </a:r>
            <a:r>
              <a:rPr lang="en-CA" sz="2800" dirty="0">
                <a:solidFill>
                  <a:srgbClr val="FFFFFF"/>
                </a:solidFill>
              </a:rPr>
              <a:t>,</a:t>
            </a:r>
          </a:p>
          <a:p>
            <a:pPr marL="400050" lvl="1" indent="0">
              <a:buNone/>
            </a:pPr>
            <a:r>
              <a:rPr lang="en-CA" sz="2800" b="1" dirty="0">
                <a:solidFill>
                  <a:srgbClr val="FFFFFF"/>
                </a:solidFill>
              </a:rPr>
              <a:t>(iii)</a:t>
            </a:r>
            <a:r>
              <a:rPr lang="en-CA" sz="2800" dirty="0">
                <a:solidFill>
                  <a:srgbClr val="FFFFFF"/>
                </a:solidFill>
              </a:rPr>
              <a:t> include educational and community programs,</a:t>
            </a:r>
          </a:p>
          <a:p>
            <a:pPr marL="400050" lvl="1" indent="0">
              <a:buNone/>
            </a:pPr>
            <a:r>
              <a:rPr lang="en-CA" sz="2800" b="1" dirty="0">
                <a:solidFill>
                  <a:srgbClr val="FFFFFF"/>
                </a:solidFill>
              </a:rPr>
              <a:t>(iv)</a:t>
            </a:r>
            <a:r>
              <a:rPr lang="en-CA" sz="2800" dirty="0">
                <a:solidFill>
                  <a:srgbClr val="FFFFFF"/>
                </a:solidFill>
              </a:rPr>
              <a:t> provide a reasonable opportunity for the public to be exposed to the expression of differing views on matters of public concern, and</a:t>
            </a:r>
          </a:p>
          <a:p>
            <a:pPr marL="400050" lvl="1" indent="0">
              <a:buNone/>
            </a:pPr>
            <a:r>
              <a:rPr lang="en-CA" sz="2800" b="1" dirty="0">
                <a:solidFill>
                  <a:srgbClr val="FFFFFF"/>
                </a:solidFill>
              </a:rPr>
              <a:t>(v)</a:t>
            </a:r>
            <a:r>
              <a:rPr lang="en-CA" sz="2800"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27187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rPr>
              <a:t>Tie-breakers</a:t>
            </a:r>
            <a:r>
              <a:rPr lang="en-US" sz="4400" b="1" dirty="0">
                <a:solidFill>
                  <a:srgbClr val="FF0000"/>
                </a:solidFill>
              </a:rPr>
              <a:t>???</a:t>
            </a:r>
          </a:p>
        </p:txBody>
      </p:sp>
      <p:sp>
        <p:nvSpPr>
          <p:cNvPr id="3" name="Content Placeholder 2"/>
          <p:cNvSpPr>
            <a:spLocks noGrp="1"/>
          </p:cNvSpPr>
          <p:nvPr>
            <p:ph sz="quarter" idx="10"/>
          </p:nvPr>
        </p:nvSpPr>
        <p:spPr>
          <a:xfrm>
            <a:off x="457200" y="1015999"/>
            <a:ext cx="8686800" cy="5246969"/>
          </a:xfrm>
        </p:spPr>
        <p:txBody>
          <a:bodyPr>
            <a:normAutofit/>
          </a:bodyPr>
          <a:lstStyle/>
          <a:p>
            <a:pPr marL="0" indent="0">
              <a:buNone/>
            </a:pPr>
            <a:r>
              <a:rPr lang="en-CA" sz="2800" b="1" dirty="0">
                <a:solidFill>
                  <a:schemeClr val="bg1"/>
                </a:solidFill>
              </a:rPr>
              <a:t>(n)</a:t>
            </a:r>
            <a:r>
              <a:rPr lang="en-CA" sz="2800" dirty="0">
                <a:solidFill>
                  <a:schemeClr val="bg1"/>
                </a:solidFill>
              </a:rPr>
              <a:t> where any </a:t>
            </a:r>
            <a:r>
              <a:rPr lang="en-CA" sz="2800" dirty="0">
                <a:solidFill>
                  <a:srgbClr val="CCFFCC"/>
                </a:solidFill>
              </a:rPr>
              <a:t>conflict arises between the objectives of the Corporation</a:t>
            </a:r>
            <a:r>
              <a:rPr lang="en-CA" sz="2800" dirty="0">
                <a:solidFill>
                  <a:schemeClr val="bg1"/>
                </a:solidFill>
              </a:rPr>
              <a:t> set out in paragraphs (l) and (m) </a:t>
            </a:r>
            <a:r>
              <a:rPr lang="en-CA" sz="2800" dirty="0">
                <a:solidFill>
                  <a:srgbClr val="CCFFCC"/>
                </a:solidFill>
              </a:rPr>
              <a:t>and the interests of any other broadcasting undertaking</a:t>
            </a:r>
            <a:r>
              <a:rPr lang="en-CA" sz="2800" dirty="0">
                <a:solidFill>
                  <a:schemeClr val="bg1"/>
                </a:solidFill>
              </a:rPr>
              <a:t> of the Canadian broadcasting system, it shall be resolved in the public interest, and where the public interest would be equally served by resolving the conflict in favour of either, </a:t>
            </a:r>
            <a:r>
              <a:rPr lang="en-CA" sz="2800" dirty="0">
                <a:solidFill>
                  <a:srgbClr val="CCFFCC"/>
                </a:solidFill>
              </a:rPr>
              <a:t>it shall be resolved in favour of the objectives set out in paragraphs (l) and (m)</a:t>
            </a:r>
            <a:r>
              <a:rPr lang="en-CA" sz="2800" dirty="0">
                <a:solidFill>
                  <a:schemeClr val="bg1"/>
                </a:solidFill>
              </a:rPr>
              <a:t>;</a:t>
            </a:r>
            <a:endParaRPr lang="en-CA" sz="2800" b="1" dirty="0">
              <a:solidFill>
                <a:schemeClr val="bg1"/>
              </a:solidFill>
            </a:endParaRPr>
          </a:p>
          <a:p>
            <a:pPr marL="0" indent="0">
              <a:buNone/>
            </a:pPr>
            <a:r>
              <a:rPr lang="en-CA" sz="2800" b="1" dirty="0">
                <a:solidFill>
                  <a:schemeClr val="bg1"/>
                </a:solidFill>
              </a:rPr>
              <a:t>(2)</a:t>
            </a:r>
            <a:r>
              <a:rPr lang="en-CA" sz="2800" dirty="0">
                <a:solidFill>
                  <a:schemeClr val="bg1"/>
                </a:solidFill>
              </a:rPr>
              <a:t> It is further declared that the </a:t>
            </a:r>
            <a:r>
              <a:rPr lang="en-CA" sz="2800" dirty="0">
                <a:solidFill>
                  <a:srgbClr val="CCFFCC"/>
                </a:solidFill>
              </a:rPr>
              <a:t>Canadian broadcasting system constitutes a single system </a:t>
            </a:r>
            <a:r>
              <a:rPr lang="en-CA" sz="2800" dirty="0">
                <a:solidFill>
                  <a:schemeClr val="bg1"/>
                </a:solidFill>
              </a:rPr>
              <a:t>and that the objectives of the broadcasting policy set out in subsection (1) can best be achieved by providing for </a:t>
            </a:r>
            <a:r>
              <a:rPr lang="en-CA" sz="2800" dirty="0">
                <a:solidFill>
                  <a:srgbClr val="FFFF00"/>
                </a:solidFill>
              </a:rPr>
              <a:t>the regulation and supervision of the Canadian broadcasting system by a single independent public authority</a:t>
            </a:r>
            <a:r>
              <a:rPr lang="en-CA" sz="2800" dirty="0">
                <a:solidFill>
                  <a:schemeClr val="bg1"/>
                </a:solidFill>
              </a:rPr>
              <a:t>.</a:t>
            </a:r>
          </a:p>
          <a:p>
            <a:endParaRPr lang="en-US" dirty="0"/>
          </a:p>
        </p:txBody>
      </p:sp>
    </p:spTree>
    <p:extLst>
      <p:ext uri="{BB962C8B-B14F-4D97-AF65-F5344CB8AC3E}">
        <p14:creationId xmlns:p14="http://schemas.microsoft.com/office/powerpoint/2010/main" val="32839372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3900"/>
            <a:ext cx="8488373" cy="5221565"/>
          </a:xfrm>
        </p:spPr>
        <p:txBody>
          <a:bodyPr>
            <a:normAutofit fontScale="92500" lnSpcReduction="20000"/>
          </a:bodyPr>
          <a:lstStyle/>
          <a:p>
            <a:pPr marL="0" indent="0">
              <a:lnSpc>
                <a:spcPct val="90000"/>
              </a:lnSpc>
              <a:buNone/>
            </a:pPr>
            <a:r>
              <a:rPr lang="en-US" sz="9500" dirty="0">
                <a:solidFill>
                  <a:schemeClr val="bg1"/>
                </a:solidFill>
                <a:latin typeface="+mn-lt"/>
              </a:rPr>
              <a:t>In Broadcasting the issue seems to be</a:t>
            </a:r>
          </a:p>
          <a:p>
            <a:pPr marL="0" indent="0">
              <a:lnSpc>
                <a:spcPct val="90000"/>
              </a:lnSpc>
              <a:buNone/>
            </a:pPr>
            <a:r>
              <a:rPr lang="en-US" sz="9500" b="1" dirty="0">
                <a:solidFill>
                  <a:srgbClr val="FF0000"/>
                </a:solidFill>
                <a:latin typeface="+mn-lt"/>
              </a:rPr>
              <a:t>CULTURE </a:t>
            </a:r>
            <a:r>
              <a:rPr lang="en-US" sz="9500" b="1" dirty="0">
                <a:solidFill>
                  <a:schemeClr val="bg1"/>
                </a:solidFill>
              </a:rPr>
              <a:t>(</a:t>
            </a:r>
            <a:r>
              <a:rPr lang="en-US" sz="9500" b="1" dirty="0">
                <a:solidFill>
                  <a:srgbClr val="FFFF00"/>
                </a:solidFill>
              </a:rPr>
              <a:t>OWNERSHIP</a:t>
            </a:r>
            <a:r>
              <a:rPr lang="en-US" sz="9500" b="1" dirty="0">
                <a:solidFill>
                  <a:srgbClr val="FFFFFF"/>
                </a:solidFill>
              </a:rPr>
              <a:t>)</a:t>
            </a:r>
          </a:p>
          <a:p>
            <a:pPr marL="0" indent="0">
              <a:buNone/>
            </a:pPr>
            <a:endParaRPr lang="en-US" sz="9600" b="1" dirty="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4292850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471105" cy="1016000"/>
          </a:xfrm>
        </p:spPr>
        <p:txBody>
          <a:bodyPr>
            <a:normAutofit/>
          </a:bodyPr>
          <a:lstStyle/>
          <a:p>
            <a:r>
              <a:rPr lang="en-US" sz="4800" b="1" dirty="0">
                <a:solidFill>
                  <a:srgbClr val="FFFF00"/>
                </a:solidFill>
              </a:rPr>
              <a:t>Does this sound familiar</a:t>
            </a:r>
            <a:r>
              <a:rPr lang="en-US" sz="4800" b="1" dirty="0">
                <a:solidFill>
                  <a:srgbClr val="FFFFFF"/>
                </a:solidFill>
              </a:rPr>
              <a:t>?</a:t>
            </a:r>
            <a:r>
              <a:rPr lang="en-US" sz="4800" b="1" dirty="0">
                <a:solidFill>
                  <a:srgbClr val="CCFFCC"/>
                </a:solidFill>
              </a:rPr>
              <a:t>…</a:t>
            </a:r>
          </a:p>
        </p:txBody>
      </p:sp>
      <p:sp>
        <p:nvSpPr>
          <p:cNvPr id="3" name="Content Placeholder 2"/>
          <p:cNvSpPr>
            <a:spLocks noGrp="1"/>
          </p:cNvSpPr>
          <p:nvPr>
            <p:ph sz="quarter" idx="10"/>
          </p:nvPr>
        </p:nvSpPr>
        <p:spPr>
          <a:xfrm>
            <a:off x="457200" y="1444555"/>
            <a:ext cx="8471105" cy="4601514"/>
          </a:xfrm>
        </p:spPr>
        <p:txBody>
          <a:bodyPr/>
          <a:lstStyle/>
          <a:p>
            <a:pPr marL="0" indent="0">
              <a:buNone/>
            </a:pPr>
            <a:r>
              <a:rPr lang="en-US" sz="3200" dirty="0">
                <a:solidFill>
                  <a:srgbClr val="CCFFCC"/>
                </a:solidFill>
                <a:latin typeface="+mn-lt"/>
              </a:rPr>
              <a:t>Prime Minister R.B. Bennett 1932</a:t>
            </a:r>
            <a:r>
              <a:rPr lang="en-US" sz="3200" dirty="0">
                <a:solidFill>
                  <a:srgbClr val="FF0000"/>
                </a:solidFill>
                <a:latin typeface="+mn-lt"/>
              </a:rPr>
              <a:t>:</a:t>
            </a:r>
            <a:r>
              <a:rPr lang="en-US" sz="3200" dirty="0">
                <a:solidFill>
                  <a:schemeClr val="bg1"/>
                </a:solidFill>
                <a:latin typeface="+mn-lt"/>
              </a:rPr>
              <a:t> </a:t>
            </a:r>
            <a:r>
              <a:rPr lang="en-US" sz="3200" i="1" dirty="0">
                <a:solidFill>
                  <a:srgbClr val="FFFF00"/>
                </a:solidFill>
                <a:latin typeface="+mn-lt"/>
              </a:rPr>
              <a:t>“</a:t>
            </a:r>
            <a:r>
              <a:rPr lang="en-US" sz="3200" i="1" dirty="0">
                <a:solidFill>
                  <a:schemeClr val="bg1"/>
                </a:solidFill>
                <a:latin typeface="+mn-lt"/>
              </a:rPr>
              <a:t>…this country must be assured of </a:t>
            </a:r>
            <a:r>
              <a:rPr lang="en-US" sz="3200" i="1" dirty="0">
                <a:solidFill>
                  <a:srgbClr val="FF0000"/>
                </a:solidFill>
                <a:latin typeface="+mn-lt"/>
              </a:rPr>
              <a:t>complete Canadian control of broadcasting from Canadian sources</a:t>
            </a:r>
            <a:r>
              <a:rPr lang="en-US" sz="3200" i="1" dirty="0">
                <a:solidFill>
                  <a:schemeClr val="bg1"/>
                </a:solidFill>
                <a:latin typeface="+mn-lt"/>
              </a:rPr>
              <a:t>. Without such </a:t>
            </a:r>
            <a:r>
              <a:rPr lang="en-US" sz="3200" i="1" dirty="0">
                <a:solidFill>
                  <a:srgbClr val="FF0000"/>
                </a:solidFill>
                <a:latin typeface="+mn-lt"/>
              </a:rPr>
              <a:t>control</a:t>
            </a:r>
            <a:r>
              <a:rPr lang="en-US" sz="3200" i="1" dirty="0">
                <a:solidFill>
                  <a:schemeClr val="bg1"/>
                </a:solidFill>
                <a:latin typeface="+mn-lt"/>
              </a:rPr>
              <a:t>, broadcasting can never be </a:t>
            </a:r>
            <a:r>
              <a:rPr lang="en-US" sz="3200" i="1" dirty="0">
                <a:solidFill>
                  <a:srgbClr val="FFFF00"/>
                </a:solidFill>
                <a:latin typeface="+mn-lt"/>
              </a:rPr>
              <a:t>the agency by which national consciousness may be fostered and sustained </a:t>
            </a:r>
            <a:r>
              <a:rPr lang="en-US" sz="3200" i="1" dirty="0">
                <a:solidFill>
                  <a:schemeClr val="bg1"/>
                </a:solidFill>
                <a:latin typeface="+mn-lt"/>
              </a:rPr>
              <a:t>and national unity still further strengthened….</a:t>
            </a:r>
            <a:r>
              <a:rPr lang="en-US" sz="3200" i="1" dirty="0">
                <a:solidFill>
                  <a:srgbClr val="FFFF00"/>
                </a:solidFill>
              </a:rPr>
              <a:t>”</a:t>
            </a:r>
          </a:p>
          <a:p>
            <a:pPr marL="0" indent="0">
              <a:buNone/>
            </a:pPr>
            <a:endParaRPr lang="en-US" dirty="0"/>
          </a:p>
        </p:txBody>
      </p:sp>
      <p:pic>
        <p:nvPicPr>
          <p:cNvPr id="4" name="Picture 3" descr="l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6975" y="4706725"/>
            <a:ext cx="1493234" cy="1493234"/>
          </a:xfrm>
          <a:prstGeom prst="rect">
            <a:avLst/>
          </a:prstGeom>
        </p:spPr>
      </p:pic>
    </p:spTree>
    <p:extLst>
      <p:ext uri="{BB962C8B-B14F-4D97-AF65-F5344CB8AC3E}">
        <p14:creationId xmlns:p14="http://schemas.microsoft.com/office/powerpoint/2010/main" val="2023230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4.4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151467" y="338667"/>
            <a:ext cx="6858000" cy="5519738"/>
          </a:xfrm>
        </p:spPr>
      </p:pic>
    </p:spTree>
    <p:extLst>
      <p:ext uri="{BB962C8B-B14F-4D97-AF65-F5344CB8AC3E}">
        <p14:creationId xmlns:p14="http://schemas.microsoft.com/office/powerpoint/2010/main" val="727822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solidFill>
                  <a:srgbClr val="FFFF00"/>
                </a:solidFill>
              </a:rPr>
              <a:t>A strange digression</a:t>
            </a:r>
            <a:r>
              <a:rPr lang="mr-IN" sz="6000" b="1" dirty="0">
                <a:solidFill>
                  <a:srgbClr val="FFFF00"/>
                </a:solidFill>
              </a:rPr>
              <a:t>…</a:t>
            </a:r>
            <a:endParaRPr lang="en-US" sz="6000" b="1" dirty="0">
              <a:solidFill>
                <a:srgbClr val="FFFF00"/>
              </a:solidFill>
            </a:endParaRPr>
          </a:p>
        </p:txBody>
      </p:sp>
      <p:sp>
        <p:nvSpPr>
          <p:cNvPr id="3" name="Content Placeholder 2"/>
          <p:cNvSpPr>
            <a:spLocks noGrp="1"/>
          </p:cNvSpPr>
          <p:nvPr>
            <p:ph sz="quarter" idx="10"/>
          </p:nvPr>
        </p:nvSpPr>
        <p:spPr>
          <a:xfrm>
            <a:off x="457200" y="2006864"/>
            <a:ext cx="8686800" cy="3719269"/>
          </a:xfrm>
        </p:spPr>
        <p:txBody>
          <a:bodyPr>
            <a:normAutofit/>
          </a:bodyPr>
          <a:lstStyle/>
          <a:p>
            <a:pPr marL="0" indent="0">
              <a:buNone/>
            </a:pPr>
            <a:r>
              <a:rPr lang="en-US" sz="9600" dirty="0">
                <a:solidFill>
                  <a:schemeClr val="bg1"/>
                </a:solidFill>
                <a:latin typeface="American Typewriter"/>
                <a:cs typeface="American Typewriter"/>
              </a:rPr>
              <a:t>One Act, or Two, or more?</a:t>
            </a:r>
          </a:p>
        </p:txBody>
      </p:sp>
    </p:spTree>
    <p:extLst>
      <p:ext uri="{BB962C8B-B14F-4D97-AF65-F5344CB8AC3E}">
        <p14:creationId xmlns:p14="http://schemas.microsoft.com/office/powerpoint/2010/main" val="983914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21372D-7055-6B44-BC12-44D547D8EAE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21316" y="217488"/>
            <a:ext cx="4701368" cy="5626100"/>
          </a:xfrm>
        </p:spPr>
      </p:pic>
    </p:spTree>
    <p:extLst>
      <p:ext uri="{BB962C8B-B14F-4D97-AF65-F5344CB8AC3E}">
        <p14:creationId xmlns:p14="http://schemas.microsoft.com/office/powerpoint/2010/main" val="37826713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800" b="1" dirty="0">
                <a:solidFill>
                  <a:srgbClr val="CCFFCC"/>
                </a:solidFill>
                <a:latin typeface="+mn-lt"/>
              </a:rPr>
              <a:t>Why </a:t>
            </a:r>
            <a:r>
              <a:rPr lang="en-US" sz="4800" b="1" dirty="0">
                <a:solidFill>
                  <a:srgbClr val="FFFF00"/>
                </a:solidFill>
                <a:latin typeface="+mn-lt"/>
              </a:rPr>
              <a:t>the </a:t>
            </a:r>
            <a:r>
              <a:rPr lang="en-US" sz="4800" b="1" dirty="0">
                <a:solidFill>
                  <a:srgbClr val="CCFFCC"/>
                </a:solidFill>
                <a:latin typeface="+mn-lt"/>
              </a:rPr>
              <a:t>differences </a:t>
            </a:r>
            <a:br>
              <a:rPr lang="en-US" sz="4800" b="1" dirty="0">
                <a:solidFill>
                  <a:srgbClr val="FFFF00"/>
                </a:solidFill>
                <a:latin typeface="+mn-lt"/>
              </a:rPr>
            </a:br>
            <a:r>
              <a:rPr lang="en-US" sz="4800" b="1" dirty="0">
                <a:solidFill>
                  <a:srgbClr val="FFFF00"/>
                </a:solidFill>
                <a:latin typeface="+mn-lt"/>
              </a:rPr>
              <a:t>between technologies</a:t>
            </a:r>
            <a:r>
              <a:rPr lang="en-US" sz="4800" b="1" dirty="0">
                <a:solidFill>
                  <a:srgbClr val="FF0000"/>
                </a:solidFill>
                <a:latin typeface="+mn-lt"/>
              </a:rPr>
              <a:t>?</a:t>
            </a:r>
          </a:p>
        </p:txBody>
      </p:sp>
      <p:pic>
        <p:nvPicPr>
          <p:cNvPr id="4" name="Content Placeholder 3" descr="IMG_0008.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594873"/>
            <a:ext cx="8229600" cy="4318000"/>
          </a:xfrm>
        </p:spPr>
      </p:pic>
    </p:spTree>
    <p:extLst>
      <p:ext uri="{BB962C8B-B14F-4D97-AF65-F5344CB8AC3E}">
        <p14:creationId xmlns:p14="http://schemas.microsoft.com/office/powerpoint/2010/main" val="3394746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2.08.0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9" r="-948"/>
          <a:stretch/>
        </p:blipFill>
        <p:spPr>
          <a:xfrm>
            <a:off x="305057" y="485522"/>
            <a:ext cx="8432926" cy="5371329"/>
          </a:xfrm>
        </p:spPr>
      </p:pic>
    </p:spTree>
    <p:extLst>
      <p:ext uri="{BB962C8B-B14F-4D97-AF65-F5344CB8AC3E}">
        <p14:creationId xmlns:p14="http://schemas.microsoft.com/office/powerpoint/2010/main" val="3142201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2.07.43 A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1042" b="-1042"/>
          <a:stretch>
            <a:fillRect/>
          </a:stretch>
        </p:blipFill>
        <p:spPr>
          <a:xfrm>
            <a:off x="457200" y="885264"/>
            <a:ext cx="8229600" cy="4318000"/>
          </a:xfrm>
        </p:spPr>
      </p:pic>
    </p:spTree>
    <p:extLst>
      <p:ext uri="{BB962C8B-B14F-4D97-AF65-F5344CB8AC3E}">
        <p14:creationId xmlns:p14="http://schemas.microsoft.com/office/powerpoint/2010/main" val="798240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9.5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941" r="-1354"/>
          <a:stretch/>
        </p:blipFill>
        <p:spPr>
          <a:xfrm>
            <a:off x="1027154" y="141611"/>
            <a:ext cx="7190074" cy="4875161"/>
          </a:xfrm>
        </p:spPr>
      </p:pic>
      <p:sp>
        <p:nvSpPr>
          <p:cNvPr id="5" name="TextBox 4"/>
          <p:cNvSpPr txBox="1"/>
          <p:nvPr/>
        </p:nvSpPr>
        <p:spPr>
          <a:xfrm>
            <a:off x="293077" y="5022880"/>
            <a:ext cx="8850924" cy="1107996"/>
          </a:xfrm>
          <a:prstGeom prst="rect">
            <a:avLst/>
          </a:prstGeom>
          <a:noFill/>
        </p:spPr>
        <p:txBody>
          <a:bodyPr wrap="square" rtlCol="0">
            <a:spAutoFit/>
          </a:bodyPr>
          <a:lstStyle/>
          <a:p>
            <a:r>
              <a:rPr lang="en-US" sz="2400" dirty="0">
                <a:hlinkClick r:id="rId3"/>
              </a:rPr>
              <a:t>http://tmdenton.com/index.php/easyblog/entry/the-zombie-idea-unifying-the-broadcasting-act-and-the-telecommunications-act</a:t>
            </a:r>
            <a:endParaRPr lang="en-US" sz="2400" dirty="0"/>
          </a:p>
          <a:p>
            <a:endParaRPr lang="en-US" dirty="0"/>
          </a:p>
        </p:txBody>
      </p:sp>
    </p:spTree>
    <p:extLst>
      <p:ext uri="{BB962C8B-B14F-4D97-AF65-F5344CB8AC3E}">
        <p14:creationId xmlns:p14="http://schemas.microsoft.com/office/powerpoint/2010/main" val="37159028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5.4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725" r="-1307"/>
          <a:stretch/>
        </p:blipFill>
        <p:spPr>
          <a:xfrm>
            <a:off x="1662122" y="205412"/>
            <a:ext cx="5565303" cy="5339269"/>
          </a:xfrm>
        </p:spPr>
      </p:pic>
      <p:sp>
        <p:nvSpPr>
          <p:cNvPr id="5" name="TextBox 4"/>
          <p:cNvSpPr txBox="1"/>
          <p:nvPr/>
        </p:nvSpPr>
        <p:spPr>
          <a:xfrm>
            <a:off x="934613" y="5544681"/>
            <a:ext cx="7891904" cy="369332"/>
          </a:xfrm>
          <a:prstGeom prst="rect">
            <a:avLst/>
          </a:prstGeom>
          <a:noFill/>
        </p:spPr>
        <p:txBody>
          <a:bodyPr wrap="none" rtlCol="0">
            <a:spAutoFit/>
          </a:bodyPr>
          <a:lstStyle/>
          <a:p>
            <a:r>
              <a:rPr lang="en-US" dirty="0">
                <a:hlinkClick r:id="rId3"/>
              </a:rPr>
              <a:t>http://philippalmerlaw.ca/broadcasting-telecoms-belong-different-legislation/</a:t>
            </a:r>
            <a:r>
              <a:rPr lang="en-US" dirty="0"/>
              <a:t> </a:t>
            </a:r>
          </a:p>
        </p:txBody>
      </p:sp>
    </p:spTree>
    <p:extLst>
      <p:ext uri="{BB962C8B-B14F-4D97-AF65-F5344CB8AC3E}">
        <p14:creationId xmlns:p14="http://schemas.microsoft.com/office/powerpoint/2010/main" val="1217043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52.59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393" r="-393"/>
          <a:stretch>
            <a:fillRect/>
          </a:stretch>
        </p:blipFill>
        <p:spPr>
          <a:xfrm>
            <a:off x="457200" y="204788"/>
            <a:ext cx="8229600" cy="5734050"/>
          </a:xfrm>
        </p:spPr>
      </p:pic>
    </p:spTree>
    <p:extLst>
      <p:ext uri="{BB962C8B-B14F-4D97-AF65-F5344CB8AC3E}">
        <p14:creationId xmlns:p14="http://schemas.microsoft.com/office/powerpoint/2010/main" val="19249821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60"/>
            <a:ext cx="8229600" cy="1493030"/>
          </a:xfrm>
        </p:spPr>
        <p:txBody>
          <a:bodyPr>
            <a:noAutofit/>
          </a:bodyPr>
          <a:lstStyle/>
          <a:p>
            <a:pPr algn="ctr"/>
            <a:r>
              <a:rPr lang="en-US" b="1" dirty="0">
                <a:solidFill>
                  <a:srgbClr val="FFFFFF"/>
                </a:solidFill>
              </a:rPr>
              <a:t>Digital net</a:t>
            </a:r>
            <a:r>
              <a:rPr lang="en-US" b="1" dirty="0">
                <a:solidFill>
                  <a:srgbClr val="FFFF00"/>
                </a:solidFill>
              </a:rPr>
              <a:t> doesn’t fit</a:t>
            </a:r>
            <a:r>
              <a:rPr lang="mr-IN" b="1" dirty="0">
                <a:solidFill>
                  <a:srgbClr val="FFFF00"/>
                </a:solidFill>
              </a:rPr>
              <a:t>…</a:t>
            </a:r>
            <a:r>
              <a:rPr lang="en-CA" b="1" dirty="0">
                <a:solidFill>
                  <a:srgbClr val="FF0000"/>
                </a:solidFill>
              </a:rPr>
              <a:t>culture</a:t>
            </a:r>
            <a:r>
              <a:rPr lang="en-CA" b="1" dirty="0">
                <a:solidFill>
                  <a:srgbClr val="FFFF00"/>
                </a:solidFill>
              </a:rPr>
              <a:t> or </a:t>
            </a:r>
            <a:r>
              <a:rPr lang="en-CA" b="1" dirty="0">
                <a:solidFill>
                  <a:srgbClr val="FF0000"/>
                </a:solidFill>
              </a:rPr>
              <a:t>sovereignty</a:t>
            </a:r>
            <a:r>
              <a:rPr lang="en-CA" b="1" dirty="0">
                <a:solidFill>
                  <a:srgbClr val="FFFF00"/>
                </a:solidFill>
              </a:rPr>
              <a:t> all that well</a:t>
            </a:r>
            <a:r>
              <a:rPr lang="en-CA" b="1" dirty="0">
                <a:solidFill>
                  <a:schemeClr val="bg1"/>
                </a:solidFill>
              </a:rPr>
              <a:t>???</a:t>
            </a:r>
            <a:endParaRPr lang="en-US" b="1" dirty="0">
              <a:solidFill>
                <a:schemeClr val="bg1"/>
              </a:solidFill>
            </a:endParaRPr>
          </a:p>
        </p:txBody>
      </p:sp>
      <p:pic>
        <p:nvPicPr>
          <p:cNvPr id="4" name="Content Placeholder 3" descr="moon_and_earth_lroearthrise_frame_0-360x203.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841500"/>
            <a:ext cx="8229600" cy="3884613"/>
          </a:xfrm>
        </p:spPr>
      </p:pic>
    </p:spTree>
    <p:extLst>
      <p:ext uri="{BB962C8B-B14F-4D97-AF65-F5344CB8AC3E}">
        <p14:creationId xmlns:p14="http://schemas.microsoft.com/office/powerpoint/2010/main" val="37039927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3"/>
            <a:ext cx="8229600" cy="1016000"/>
          </a:xfrm>
        </p:spPr>
        <p:txBody>
          <a:bodyPr/>
          <a:lstStyle/>
          <a:p>
            <a:pPr algn="ctr"/>
            <a:r>
              <a:rPr lang="en-US" b="1" dirty="0">
                <a:solidFill>
                  <a:srgbClr val="FFFF00"/>
                </a:solidFill>
              </a:rPr>
              <a:t>Does all this explain</a:t>
            </a:r>
            <a:r>
              <a:rPr lang="en-US" b="1" dirty="0">
                <a:solidFill>
                  <a:srgbClr val="FF0000"/>
                </a:solidFill>
              </a:rPr>
              <a:t>?</a:t>
            </a:r>
            <a:r>
              <a:rPr lang="mr-IN" b="1" dirty="0">
                <a:solidFill>
                  <a:schemeClr val="bg1"/>
                </a:solidFill>
              </a:rPr>
              <a:t>…</a:t>
            </a:r>
            <a:endParaRPr lang="en-US" b="1" dirty="0">
              <a:solidFill>
                <a:schemeClr val="bg1"/>
              </a:solidFill>
            </a:endParaRPr>
          </a:p>
        </p:txBody>
      </p:sp>
      <p:pic>
        <p:nvPicPr>
          <p:cNvPr id="4" name="Content Placeholder 3" descr="Screen Shot 2017-01-18 at 2.32.1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380"/>
          <a:stretch/>
        </p:blipFill>
        <p:spPr>
          <a:xfrm>
            <a:off x="2210265" y="1090613"/>
            <a:ext cx="4924624" cy="4832350"/>
          </a:xfrm>
        </p:spPr>
      </p:pic>
    </p:spTree>
    <p:extLst>
      <p:ext uri="{BB962C8B-B14F-4D97-AF65-F5344CB8AC3E}">
        <p14:creationId xmlns:p14="http://schemas.microsoft.com/office/powerpoint/2010/main" val="9277150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8 at 2.32.57 A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8857" b="8857"/>
          <a:stretch>
            <a:fillRect/>
          </a:stretch>
        </p:blipFill>
        <p:spPr>
          <a:xfrm>
            <a:off x="457200" y="252413"/>
            <a:ext cx="8229600" cy="5641975"/>
          </a:xfrm>
        </p:spPr>
      </p:pic>
    </p:spTree>
    <p:extLst>
      <p:ext uri="{BB962C8B-B14F-4D97-AF65-F5344CB8AC3E}">
        <p14:creationId xmlns:p14="http://schemas.microsoft.com/office/powerpoint/2010/main" val="945241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203767"/>
          </a:xfrm>
        </p:spPr>
        <p:txBody>
          <a:bodyPr>
            <a:normAutofit/>
          </a:bodyPr>
          <a:lstStyle/>
          <a:p>
            <a:pPr algn="ctr"/>
            <a:r>
              <a:rPr lang="en-CA" sz="4400" b="1" dirty="0">
                <a:solidFill>
                  <a:srgbClr val="FF0000"/>
                </a:solidFill>
              </a:rPr>
              <a:t>Another </a:t>
            </a:r>
            <a:r>
              <a:rPr lang="en-CA" sz="4400" b="1" dirty="0">
                <a:solidFill>
                  <a:srgbClr val="FFFF00"/>
                </a:solidFill>
              </a:rPr>
              <a:t>strange digression…</a:t>
            </a:r>
            <a:endParaRPr lang="en-US" sz="4400" b="1" dirty="0">
              <a:solidFill>
                <a:srgbClr val="FFFF00"/>
              </a:solidFill>
            </a:endParaRPr>
          </a:p>
        </p:txBody>
      </p:sp>
      <p:sp>
        <p:nvSpPr>
          <p:cNvPr id="3" name="Content Placeholder 2">
            <a:extLst>
              <a:ext uri="{FF2B5EF4-FFF2-40B4-BE49-F238E27FC236}">
                <a16:creationId xmlns:a16="http://schemas.microsoft.com/office/drawing/2014/main" id="{65876733-335E-8545-922A-18446CCD6667}"/>
              </a:ext>
            </a:extLst>
          </p:cNvPr>
          <p:cNvSpPr>
            <a:spLocks noGrp="1"/>
          </p:cNvSpPr>
          <p:nvPr>
            <p:ph sz="quarter" idx="10"/>
          </p:nvPr>
        </p:nvSpPr>
        <p:spPr>
          <a:xfrm>
            <a:off x="457200" y="1365813"/>
            <a:ext cx="8229600" cy="4479401"/>
          </a:xfrm>
        </p:spPr>
        <p:txBody>
          <a:bodyPr>
            <a:normAutofit/>
          </a:bodyPr>
          <a:lstStyle/>
          <a:p>
            <a:pPr marL="0" indent="0" algn="ctr">
              <a:buNone/>
            </a:pPr>
            <a:r>
              <a:rPr lang="en-CA" sz="8000" dirty="0">
                <a:solidFill>
                  <a:schemeClr val="bg1"/>
                </a:solidFill>
                <a:latin typeface="American Typewriter" panose="02090604020004020304" pitchFamily="18" charset="77"/>
              </a:rPr>
              <a:t>Relating freedom to creativity and production.</a:t>
            </a:r>
            <a:endParaRPr lang="en-US" sz="80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3161000495"/>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8844</TotalTime>
  <Words>1189</Words>
  <Application>Microsoft Macintosh PowerPoint</Application>
  <PresentationFormat>On-screen Show (4:3)</PresentationFormat>
  <Paragraphs>266</Paragraphs>
  <Slides>113</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113</vt:i4>
      </vt:variant>
    </vt:vector>
  </HeadingPairs>
  <TitlesOfParts>
    <vt:vector size="125" baseType="lpstr">
      <vt:lpstr>American Typewriter</vt:lpstr>
      <vt:lpstr>Apple Casual</vt:lpstr>
      <vt:lpstr>Apple Chancery</vt:lpstr>
      <vt:lpstr>Arial</vt:lpstr>
      <vt:lpstr>Baskerville Old Face</vt:lpstr>
      <vt:lpstr>Calibri</vt:lpstr>
      <vt:lpstr>Klavika</vt:lpstr>
      <vt:lpstr>Lucida Console</vt:lpstr>
      <vt:lpstr>Mangal</vt:lpstr>
      <vt:lpstr>OCR A Std</vt:lpstr>
      <vt:lpstr>Times New Roman</vt:lpstr>
      <vt:lpstr>CDM_PPT_Template </vt:lpstr>
      <vt:lpstr>Roles of Sovereignty &amp; Culture in the Communications Landscape</vt:lpstr>
      <vt:lpstr>PowerPoint Presentation</vt:lpstr>
      <vt:lpstr>      Course Website</vt:lpstr>
      <vt:lpstr> For full privileges on the website  </vt:lpstr>
      <vt:lpstr>Starting This Week:  On the Website before class… </vt:lpstr>
      <vt:lpstr>Group Presentations: All in?</vt:lpstr>
      <vt:lpstr>Office “Hours”: Ideally Wednesdays after class but…</vt:lpstr>
      <vt:lpstr>PowerPoint Presentation</vt:lpstr>
      <vt:lpstr>PowerPoint Presentation</vt:lpstr>
      <vt:lpstr>PowerPoint Presentation</vt:lpstr>
      <vt:lpstr>PowerPoint Presentation</vt:lpstr>
      <vt:lpstr>PowerPoint Presentation</vt:lpstr>
      <vt:lpstr>Last year this time…</vt:lpstr>
      <vt:lpstr>PowerPoint Presentation</vt:lpstr>
      <vt:lpstr>PowerPoint Presentation</vt:lpstr>
      <vt:lpstr>PowerPoint Presentation</vt:lpstr>
      <vt:lpstr>PowerPoint Presentation</vt:lpstr>
      <vt:lpstr>PowerPoint Presentation</vt:lpstr>
      <vt:lpstr> Activity on the Super Bowl issue… </vt:lpstr>
      <vt:lpstr>PowerPoint Presentation</vt:lpstr>
      <vt:lpstr>PowerPoint Presentation</vt:lpstr>
      <vt:lpstr>PowerPoint Presentation</vt:lpstr>
      <vt:lpstr>Hedging their Super Bowl bet…</vt:lpstr>
      <vt:lpstr>Same $ as last year…</vt:lpstr>
      <vt:lpstr>Back to the present (future)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Uh-Oh</vt:lpstr>
      <vt:lpstr>From the website…</vt:lpstr>
      <vt:lpstr>PowerPoint Presentation</vt:lpstr>
      <vt:lpstr>PowerPoint Presentation</vt:lpstr>
      <vt:lpstr>PowerPoint Presentation</vt:lpstr>
      <vt:lpstr>PowerPoint Presentation</vt:lpstr>
      <vt:lpstr>PowerPoint Presentation</vt:lpstr>
      <vt:lpstr>Pause</vt:lpstr>
      <vt:lpstr>PowerPoint Presentation</vt:lpstr>
      <vt:lpstr> Should there be “should’s” in  S. 3 of the Broadcasting 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Weird, Helpful, or Irrelevant?</vt:lpstr>
      <vt:lpstr>PowerPoint Presentation</vt:lpstr>
      <vt:lpstr>PowerPoint Presentation</vt:lpstr>
      <vt:lpstr>Pause</vt:lpstr>
      <vt:lpstr>RECAPPING</vt:lpstr>
      <vt:lpstr>Core Binaries </vt:lpstr>
      <vt:lpstr> ONE WORD POLL  ON YOUR POLICY PRIORITY</vt:lpstr>
      <vt:lpstr>   So what about?</vt:lpstr>
      <vt:lpstr>BUT…</vt:lpstr>
      <vt:lpstr>PowerPoint Presentation</vt:lpstr>
      <vt:lpstr>PowerPoint Presentation</vt:lpstr>
      <vt:lpstr>PowerPoint Presentation</vt:lpstr>
      <vt:lpstr>Does sovereignty makes sense? Does culture make sense?</vt:lpstr>
      <vt:lpstr>       Case Study #1</vt:lpstr>
      <vt:lpstr>PowerPoint Presentation</vt:lpstr>
      <vt:lpstr>PowerPoint Presentation</vt:lpstr>
      <vt:lpstr>PowerPoint Presentation</vt:lpstr>
      <vt:lpstr> Canadian Telecommunications Policy </vt:lpstr>
      <vt:lpstr>PowerPoint Presentation</vt:lpstr>
      <vt:lpstr>PowerPoint Presentation</vt:lpstr>
      <vt:lpstr>PowerPoint Presentation</vt:lpstr>
      <vt:lpstr>PowerPoint Presentation</vt:lpstr>
      <vt:lpstr>PowerPoint Presentation</vt:lpstr>
      <vt:lpstr>PowerPoint Presentation</vt:lpstr>
      <vt:lpstr>Huh?</vt:lpstr>
      <vt:lpstr>PowerPoint Presentation</vt:lpstr>
      <vt:lpstr>PowerPoint Presentation</vt:lpstr>
      <vt:lpstr>The News?</vt:lpstr>
      <vt:lpstr>The CBC</vt:lpstr>
      <vt:lpstr>Tie-breakers???</vt:lpstr>
      <vt:lpstr>PowerPoint Presentation</vt:lpstr>
      <vt:lpstr>Does this sound familiar?…</vt:lpstr>
      <vt:lpstr>PowerPoint Presentation</vt:lpstr>
      <vt:lpstr>A strange digression…</vt:lpstr>
      <vt:lpstr>Why the differences  between technologies?</vt:lpstr>
      <vt:lpstr>PowerPoint Presentation</vt:lpstr>
      <vt:lpstr>PowerPoint Presentation</vt:lpstr>
      <vt:lpstr>PowerPoint Presentation</vt:lpstr>
      <vt:lpstr>PowerPoint Presentation</vt:lpstr>
      <vt:lpstr>PowerPoint Presentation</vt:lpstr>
      <vt:lpstr>Digital net doesn’t fit…culture or sovereignty all that well???</vt:lpstr>
      <vt:lpstr>Does all this explain?…</vt:lpstr>
      <vt:lpstr>PowerPoint Presentation</vt:lpstr>
      <vt:lpstr>Another strange digression…</vt:lpstr>
      <vt:lpstr>PowerPoint Presentation</vt:lpstr>
      <vt:lpstr>PowerPoint Presentation</vt:lpstr>
      <vt:lpstr>PowerPoint Presentation</vt:lpstr>
      <vt:lpstr> One more (wild &amp; crazy) thing on freedoms</vt:lpstr>
      <vt:lpstr>    My Version: attempt to correlate    Economic Success &amp; Facilitating Creativity but add                  respect for Fundamental Rights </vt:lpstr>
      <vt:lpstr>PowerPoint Presentation</vt:lpstr>
      <vt:lpstr>PowerPoint Presentation</vt:lpstr>
      <vt:lpstr>PowerPoint Presentation</vt:lpstr>
      <vt:lpstr>How about as 1st principles?</vt:lpstr>
      <vt:lpstr>PowerPoint Presentation</vt:lpstr>
      <vt:lpstr>Coming Soon</vt:lpstr>
      <vt:lpstr> A MATTER OF PERSPECTIVE</vt:lpstr>
      <vt:lpstr>  Always include a cat picture</vt:lpstr>
      <vt:lpstr> Our Academic Partners </vt:lpstr>
    </vt:vector>
  </TitlesOfParts>
  <Company>Festinger Bahniwal Law &amp; Strategy LLP</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Microsoft Office User</cp:lastModifiedBy>
  <cp:revision>745</cp:revision>
  <cp:lastPrinted>2013-12-30T23:16:45Z</cp:lastPrinted>
  <dcterms:created xsi:type="dcterms:W3CDTF">2013-02-08T08:35:59Z</dcterms:created>
  <dcterms:modified xsi:type="dcterms:W3CDTF">2018-01-25T05:19:04Z</dcterms:modified>
</cp:coreProperties>
</file>