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sldIdLst>
    <p:sldId id="1257" r:id="rId2"/>
    <p:sldId id="1084" r:id="rId3"/>
    <p:sldId id="1086" r:id="rId4"/>
    <p:sldId id="1209" r:id="rId5"/>
    <p:sldId id="1639" r:id="rId6"/>
    <p:sldId id="1640" r:id="rId7"/>
    <p:sldId id="1641" r:id="rId8"/>
    <p:sldId id="1646" r:id="rId9"/>
    <p:sldId id="1459" r:id="rId10"/>
    <p:sldId id="1605" r:id="rId11"/>
    <p:sldId id="1464" r:id="rId12"/>
    <p:sldId id="1643" r:id="rId13"/>
    <p:sldId id="1642" r:id="rId14"/>
    <p:sldId id="1604" r:id="rId15"/>
    <p:sldId id="1606" r:id="rId16"/>
    <p:sldId id="1647" r:id="rId17"/>
    <p:sldId id="1648" r:id="rId18"/>
    <p:sldId id="1649" r:id="rId19"/>
    <p:sldId id="1651" r:id="rId20"/>
    <p:sldId id="1677" r:id="rId21"/>
    <p:sldId id="1650" r:id="rId22"/>
    <p:sldId id="1630" r:id="rId23"/>
    <p:sldId id="1081" r:id="rId24"/>
    <p:sldId id="1156" r:id="rId25"/>
    <p:sldId id="1319" r:id="rId26"/>
    <p:sldId id="1420" r:id="rId27"/>
    <p:sldId id="1652" r:id="rId28"/>
    <p:sldId id="1602" r:id="rId29"/>
    <p:sldId id="1653" r:id="rId30"/>
    <p:sldId id="1644" r:id="rId31"/>
    <p:sldId id="1645" r:id="rId32"/>
    <p:sldId id="1631" r:id="rId33"/>
    <p:sldId id="1632" r:id="rId34"/>
    <p:sldId id="1471" r:id="rId35"/>
    <p:sldId id="1582" r:id="rId36"/>
    <p:sldId id="1633" r:id="rId37"/>
    <p:sldId id="1472" r:id="rId38"/>
    <p:sldId id="1475" r:id="rId39"/>
    <p:sldId id="1476" r:id="rId40"/>
    <p:sldId id="1477" r:id="rId41"/>
    <p:sldId id="1565" r:id="rId42"/>
    <p:sldId id="1607" r:id="rId43"/>
    <p:sldId id="1570" r:id="rId44"/>
    <p:sldId id="1573" r:id="rId45"/>
    <p:sldId id="1574" r:id="rId46"/>
    <p:sldId id="1575" r:id="rId47"/>
    <p:sldId id="1576" r:id="rId48"/>
    <p:sldId id="1517" r:id="rId49"/>
    <p:sldId id="1608" r:id="rId50"/>
    <p:sldId id="1609" r:id="rId51"/>
    <p:sldId id="1584" r:id="rId52"/>
    <p:sldId id="1634" r:id="rId53"/>
    <p:sldId id="1611" r:id="rId54"/>
    <p:sldId id="1614" r:id="rId55"/>
    <p:sldId id="1612" r:id="rId56"/>
    <p:sldId id="1613" r:id="rId57"/>
    <p:sldId id="1621" r:id="rId58"/>
    <p:sldId id="1622" r:id="rId59"/>
    <p:sldId id="1637" r:id="rId60"/>
    <p:sldId id="1619" r:id="rId61"/>
    <p:sldId id="1615" r:id="rId62"/>
    <p:sldId id="1620" r:id="rId63"/>
    <p:sldId id="1616" r:id="rId64"/>
    <p:sldId id="1617" r:id="rId65"/>
    <p:sldId id="1626" r:id="rId66"/>
    <p:sldId id="1623" r:id="rId67"/>
    <p:sldId id="1624" r:id="rId68"/>
    <p:sldId id="1625" r:id="rId69"/>
    <p:sldId id="1638" r:id="rId70"/>
    <p:sldId id="1627" r:id="rId71"/>
    <p:sldId id="1636" r:id="rId72"/>
    <p:sldId id="1635" r:id="rId73"/>
    <p:sldId id="1585" r:id="rId74"/>
    <p:sldId id="1560" r:id="rId75"/>
    <p:sldId id="1571" r:id="rId76"/>
    <p:sldId id="1586" r:id="rId77"/>
    <p:sldId id="1587" r:id="rId78"/>
    <p:sldId id="1588" r:id="rId79"/>
    <p:sldId id="1590" r:id="rId80"/>
    <p:sldId id="1591" r:id="rId81"/>
    <p:sldId id="1592" r:id="rId82"/>
    <p:sldId id="1593" r:id="rId83"/>
    <p:sldId id="1594" r:id="rId84"/>
    <p:sldId id="1595" r:id="rId85"/>
    <p:sldId id="1596" r:id="rId86"/>
    <p:sldId id="1597" r:id="rId87"/>
    <p:sldId id="1598" r:id="rId88"/>
    <p:sldId id="1599" r:id="rId89"/>
    <p:sldId id="1600" r:id="rId90"/>
    <p:sldId id="1628" r:id="rId91"/>
    <p:sldId id="1659" r:id="rId92"/>
    <p:sldId id="1678" r:id="rId93"/>
    <p:sldId id="1660" r:id="rId94"/>
    <p:sldId id="1661" r:id="rId95"/>
    <p:sldId id="1662" r:id="rId96"/>
    <p:sldId id="1663" r:id="rId97"/>
    <p:sldId id="1664" r:id="rId98"/>
    <p:sldId id="1665" r:id="rId99"/>
    <p:sldId id="1666" r:id="rId100"/>
    <p:sldId id="1674" r:id="rId101"/>
    <p:sldId id="1675" r:id="rId102"/>
    <p:sldId id="1667" r:id="rId103"/>
    <p:sldId id="1668" r:id="rId104"/>
    <p:sldId id="1669" r:id="rId105"/>
    <p:sldId id="1670" r:id="rId106"/>
    <p:sldId id="1671" r:id="rId107"/>
    <p:sldId id="1673" r:id="rId108"/>
    <p:sldId id="1676" r:id="rId109"/>
    <p:sldId id="1610" r:id="rId110"/>
    <p:sldId id="1601" r:id="rId111"/>
    <p:sldId id="1629" r:id="rId112"/>
    <p:sldId id="1548" r:id="rId113"/>
    <p:sldId id="1549" r:id="rId114"/>
    <p:sldId id="1550" r:id="rId115"/>
    <p:sldId id="1551"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9BF04"/>
    <a:srgbClr val="D10405"/>
    <a:srgbClr val="B40703"/>
    <a:srgbClr val="80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80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17-03-01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commlaw.allard.ubc" TargetMode="External"/><Relationship Id="rId5" Type="http://schemas.openxmlformats.org/officeDocument/2006/relationships/hyperlink" Target="mailto:jon_festinger@thecdm.ca" TargetMode="External"/><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mmlaw.allard.ubc.ca" TargetMode="Externa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berkmankleinassembly.org/includes/documents/Internet_Society_Syllabus_2017.pdf"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996"/>
            <a:ext cx="8646082" cy="2048933"/>
          </a:xfrm>
        </p:spPr>
        <p:txBody>
          <a:bodyPr>
            <a:noAutofit/>
          </a:bodyPr>
          <a:lstStyle/>
          <a:p>
            <a:pPr algn="ctr"/>
            <a:r>
              <a:rPr lang="en-US" sz="4800" b="1" dirty="0" smtClean="0">
                <a:solidFill>
                  <a:srgbClr val="FFFF00"/>
                </a:solidFill>
                <a:cs typeface="OCR A Std"/>
              </a:rPr>
              <a:t/>
            </a:r>
            <a:br>
              <a:rPr lang="en-US" sz="4800" b="1" dirty="0" smtClean="0">
                <a:solidFill>
                  <a:srgbClr val="FFFF00"/>
                </a:solidFill>
                <a:cs typeface="OCR A Std"/>
              </a:rPr>
            </a:br>
            <a:r>
              <a:rPr lang="en-US" sz="4800" b="1" dirty="0" smtClean="0">
                <a:solidFill>
                  <a:srgbClr val="FFFF00"/>
                </a:solidFill>
              </a:rPr>
              <a:t> </a:t>
            </a:r>
            <a:br>
              <a:rPr lang="en-US" sz="4800" b="1" dirty="0" smtClean="0">
                <a:solidFill>
                  <a:srgbClr val="FFFF00"/>
                </a:solidFill>
              </a:rPr>
            </a:br>
            <a:r>
              <a:rPr lang="en-CA" sz="4400" b="1" i="1" dirty="0" smtClean="0">
                <a:solidFill>
                  <a:srgbClr val="FF0000"/>
                </a:solidFill>
              </a:rPr>
              <a:t>“</a:t>
            </a:r>
            <a:r>
              <a:rPr lang="en-CA" sz="4400" b="1" i="1" dirty="0">
                <a:solidFill>
                  <a:srgbClr val="FFFF00"/>
                </a:solidFill>
              </a:rPr>
              <a:t>A History of Cultural Policy</a:t>
            </a:r>
            <a:r>
              <a:rPr lang="en-CA" sz="4400" b="1" i="1" dirty="0">
                <a:solidFill>
                  <a:srgbClr val="FF0000"/>
                </a:solidFill>
              </a:rPr>
              <a:t>:</a:t>
            </a:r>
            <a:r>
              <a:rPr lang="en-CA" sz="4400" b="1" i="1" dirty="0">
                <a:solidFill>
                  <a:srgbClr val="FFFFFF"/>
                </a:solidFill>
              </a:rPr>
              <a:t> Regulated, Unregulated </a:t>
            </a:r>
            <a:r>
              <a:rPr lang="en-CA" sz="4400" b="1" i="1" dirty="0">
                <a:solidFill>
                  <a:schemeClr val="accent1"/>
                </a:solidFill>
              </a:rPr>
              <a:t>&amp;</a:t>
            </a:r>
            <a:r>
              <a:rPr lang="en-CA" sz="4400" b="1" i="1" dirty="0">
                <a:solidFill>
                  <a:srgbClr val="FFFFFF"/>
                </a:solidFill>
              </a:rPr>
              <a:t> Self Regulated Industries</a:t>
            </a:r>
            <a:r>
              <a:rPr lang="en-CA" sz="4400" b="1" i="1" dirty="0">
                <a:solidFill>
                  <a:srgbClr val="FF0000"/>
                </a:solidFill>
              </a:rPr>
              <a:t>”</a:t>
            </a:r>
            <a:r>
              <a:rPr lang="en-CA" sz="4400" b="1" dirty="0">
                <a:solidFill>
                  <a:srgbClr val="FF0000"/>
                </a:solidFill>
              </a:rPr>
              <a:t/>
            </a:r>
            <a:br>
              <a:rPr lang="en-CA" sz="4400" b="1" dirty="0">
                <a:solidFill>
                  <a:srgbClr val="FF0000"/>
                </a:solidFill>
              </a:rPr>
            </a:br>
            <a:r>
              <a:rPr lang="en-US" sz="4400" dirty="0"/>
              <a:t/>
            </a:r>
            <a:br>
              <a:rPr lang="en-US" sz="4400" dirty="0"/>
            </a:br>
            <a:endParaRPr lang="en-US" sz="4400" b="1" dirty="0">
              <a:solidFill>
                <a:srgbClr val="3366FF"/>
              </a:solidFill>
              <a:latin typeface="+mn-lt"/>
              <a:cs typeface="Times New Roman"/>
            </a:endParaRPr>
          </a:p>
        </p:txBody>
      </p:sp>
      <p:sp>
        <p:nvSpPr>
          <p:cNvPr id="3" name="Content Placeholder 2"/>
          <p:cNvSpPr>
            <a:spLocks noGrp="1"/>
          </p:cNvSpPr>
          <p:nvPr>
            <p:ph sz="quarter" idx="10"/>
          </p:nvPr>
        </p:nvSpPr>
        <p:spPr>
          <a:xfrm>
            <a:off x="457199" y="2201333"/>
            <a:ext cx="8646081" cy="3897948"/>
          </a:xfrm>
        </p:spPr>
        <p:txBody>
          <a:bodyPr>
            <a:normAutofit lnSpcReduction="10000"/>
          </a:bodyPr>
          <a:lstStyle/>
          <a:p>
            <a:pPr marL="0" indent="0">
              <a:buNone/>
            </a:pPr>
            <a:r>
              <a:rPr lang="en-US" b="1" smtClean="0">
                <a:solidFill>
                  <a:srgbClr val="CCFFCC"/>
                </a:solidFill>
                <a:cs typeface="Lucida Console"/>
              </a:rPr>
              <a:t>Talks </a:t>
            </a:r>
            <a:r>
              <a:rPr lang="en-US" b="1" smtClean="0">
                <a:solidFill>
                  <a:srgbClr val="CCFFCC"/>
                </a:solidFill>
                <a:cs typeface="Lucida Console"/>
              </a:rPr>
              <a:t>7 </a:t>
            </a:r>
            <a:r>
              <a:rPr lang="en-US" b="1" smtClean="0">
                <a:solidFill>
                  <a:srgbClr val="CCFFCC"/>
                </a:solidFill>
                <a:cs typeface="Lucida Console"/>
              </a:rPr>
              <a:t>&amp; 8</a:t>
            </a:r>
            <a:endParaRPr lang="en-US" b="1" dirty="0">
              <a:solidFill>
                <a:srgbClr val="CCFFCC"/>
              </a:solidFill>
              <a:cs typeface="Lucida Console"/>
            </a:endParaRPr>
          </a:p>
          <a:p>
            <a:pPr marL="0" indent="0">
              <a:buNone/>
            </a:pPr>
            <a:r>
              <a:rPr lang="en-US" b="1" dirty="0">
                <a:solidFill>
                  <a:srgbClr val="CCFFCC"/>
                </a:solidFill>
                <a:cs typeface="Lucida Console"/>
              </a:rPr>
              <a:t>LAW </a:t>
            </a:r>
            <a:r>
              <a:rPr lang="en-US" b="1" dirty="0" smtClean="0">
                <a:solidFill>
                  <a:srgbClr val="CCFFCC"/>
                </a:solidFill>
                <a:cs typeface="Lucida Console"/>
              </a:rPr>
              <a:t>424 001</a:t>
            </a:r>
            <a:endParaRPr lang="en-US" b="1" dirty="0">
              <a:solidFill>
                <a:srgbClr val="CCFFCC"/>
              </a:solidFill>
              <a:cs typeface="Lucida Console"/>
            </a:endParaRPr>
          </a:p>
          <a:p>
            <a:pPr marL="0" indent="0">
              <a:buNone/>
            </a:pPr>
            <a:r>
              <a:rPr lang="en-US" b="1" dirty="0" smtClean="0">
                <a:solidFill>
                  <a:srgbClr val="CCFFCC"/>
                </a:solidFill>
                <a:cs typeface="Lucida Console"/>
              </a:rPr>
              <a:t>Communications Law 2.0</a:t>
            </a:r>
            <a:endParaRPr lang="en-US" b="1" dirty="0">
              <a:solidFill>
                <a:srgbClr val="CCFFCC"/>
              </a:solidFill>
              <a:cs typeface="Lucida Console"/>
            </a:endParaRPr>
          </a:p>
          <a:p>
            <a:pPr marL="0" indent="0">
              <a:buNone/>
            </a:pPr>
            <a:r>
              <a:rPr lang="en-US" b="1" dirty="0">
                <a:solidFill>
                  <a:srgbClr val="CCFFCC"/>
                </a:solidFill>
                <a:cs typeface="Lucida Console"/>
              </a:rPr>
              <a:t>Allard School of Law, UBC</a:t>
            </a:r>
          </a:p>
          <a:p>
            <a:pPr marL="0" indent="0">
              <a:buNone/>
            </a:pPr>
            <a:r>
              <a:rPr lang="en-US" b="1" dirty="0" smtClean="0">
                <a:solidFill>
                  <a:srgbClr val="CCFFCC"/>
                </a:solidFill>
                <a:cs typeface="Lucida Console"/>
              </a:rPr>
              <a:t>Spring, 2017</a:t>
            </a:r>
            <a:endParaRPr lang="en-US" b="1" dirty="0">
              <a:solidFill>
                <a:srgbClr val="CCFFCC"/>
              </a:solidFill>
              <a:cs typeface="Lucida Console"/>
            </a:endParaRPr>
          </a:p>
          <a:p>
            <a:pPr marL="0" indent="0">
              <a:buNone/>
            </a:pPr>
            <a:endParaRPr lang="en-US" sz="4000" b="1" dirty="0" smtClean="0">
              <a:solidFill>
                <a:schemeClr val="bg1"/>
              </a:solidFill>
              <a:latin typeface="+mn-lt"/>
              <a:cs typeface="Lucida Console"/>
            </a:endParaRPr>
          </a:p>
          <a:p>
            <a:pPr marL="0" indent="0">
              <a:buNone/>
            </a:pPr>
            <a:r>
              <a:rPr lang="en-US" sz="1800" b="1" dirty="0" smtClean="0">
                <a:solidFill>
                  <a:srgbClr val="FFFFFF"/>
                </a:solidFill>
                <a:latin typeface="+mn-lt"/>
                <a:cs typeface="Lucida Console"/>
              </a:rPr>
              <a:t>Jon </a:t>
            </a:r>
            <a:r>
              <a:rPr lang="en-US" sz="1800" b="1" dirty="0">
                <a:solidFill>
                  <a:srgbClr val="FFFFFF"/>
                </a:solidFill>
                <a:latin typeface="+mn-lt"/>
                <a:cs typeface="Lucida Console"/>
              </a:rPr>
              <a:t>Festinger Q.C.</a:t>
            </a:r>
          </a:p>
          <a:p>
            <a:pPr marL="0" indent="0">
              <a:buNone/>
            </a:pPr>
            <a:r>
              <a:rPr lang="en-US" sz="1800" b="1" dirty="0">
                <a:solidFill>
                  <a:srgbClr val="FFFFFF"/>
                </a:solidFill>
                <a:latin typeface="+mn-lt"/>
                <a:cs typeface="Lucida Console"/>
              </a:rPr>
              <a:t>Centre for Digital Media</a:t>
            </a:r>
          </a:p>
          <a:p>
            <a:pPr marL="0" indent="0">
              <a:buNone/>
            </a:pPr>
            <a:r>
              <a:rPr lang="en-US" sz="1800" b="1" dirty="0">
                <a:solidFill>
                  <a:srgbClr val="FFFFFF"/>
                </a:solidFill>
                <a:latin typeface="+mn-lt"/>
                <a:cs typeface="Lucida Console"/>
              </a:rPr>
              <a:t>Festinger Law &amp; Strategy </a:t>
            </a:r>
          </a:p>
          <a:p>
            <a:pPr marL="0" indent="0">
              <a:buNone/>
            </a:pPr>
            <a:r>
              <a:rPr lang="en-US" sz="1800" b="1" dirty="0" smtClean="0">
                <a:solidFill>
                  <a:srgbClr val="FFFF00"/>
                </a:solidFill>
                <a:latin typeface="+mn-lt"/>
                <a:cs typeface="Lucida Console"/>
                <a:hlinkClick r:id="rId4"/>
              </a:rPr>
              <a:t>http://commlaw.allard.ubc</a:t>
            </a:r>
            <a:r>
              <a:rPr lang="en-US" sz="1800" b="1" dirty="0" smtClean="0">
                <a:solidFill>
                  <a:srgbClr val="FFFF00"/>
                </a:solidFill>
                <a:latin typeface="+mn-lt"/>
                <a:cs typeface="Lucida Console"/>
              </a:rPr>
              <a:t> </a:t>
            </a:r>
          </a:p>
          <a:p>
            <a:pPr marL="0" indent="0">
              <a:buNone/>
            </a:pPr>
            <a:r>
              <a:rPr lang="en-US" sz="1800" b="1" dirty="0" smtClean="0">
                <a:solidFill>
                  <a:srgbClr val="FFFFFF"/>
                </a:solidFill>
                <a:latin typeface="+mn-lt"/>
                <a:cs typeface="Lucida Console"/>
              </a:rPr>
              <a:t>@</a:t>
            </a:r>
            <a:r>
              <a:rPr lang="en-US" sz="1800" b="1" dirty="0" err="1" smtClean="0">
                <a:solidFill>
                  <a:srgbClr val="FFFFFF"/>
                </a:solidFill>
                <a:latin typeface="+mn-lt"/>
                <a:cs typeface="Lucida Console"/>
              </a:rPr>
              <a:t>jonfestinger</a:t>
            </a:r>
            <a:endParaRPr lang="en-US" sz="1800" b="1" dirty="0">
              <a:solidFill>
                <a:srgbClr val="FFFFFF"/>
              </a:solidFill>
              <a:latin typeface="+mn-lt"/>
              <a:cs typeface="Lucida Console"/>
            </a:endParaRPr>
          </a:p>
          <a:p>
            <a:pPr marL="0" indent="0">
              <a:buNone/>
            </a:pPr>
            <a:r>
              <a:rPr lang="en-US" sz="1800" b="1" dirty="0">
                <a:solidFill>
                  <a:srgbClr val="FFFF00"/>
                </a:solidFill>
                <a:latin typeface="+mn-lt"/>
                <a:cs typeface="Lucida Console"/>
                <a:hlinkClick r:id="rId5"/>
              </a:rPr>
              <a:t>jon_festinger@thecdm.ca</a:t>
            </a:r>
            <a:endParaRPr lang="en-US" sz="1800" b="1"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print">
            <a:extLst>
              <a:ext uri="{28A0092B-C50C-407E-A947-70E740481C1C}">
                <a14:useLocalDpi xmlns:a14="http://schemas.microsoft.com/office/drawing/2010/main"/>
              </a:ext>
            </a:extLst>
          </a:blip>
          <a:srcRect l="20968" t="29807" r="941" b="27147"/>
          <a:stretch/>
        </p:blipFill>
        <p:spPr>
          <a:xfrm>
            <a:off x="5822429" y="3631800"/>
            <a:ext cx="2384718" cy="1858747"/>
          </a:xfrm>
          <a:prstGeom prst="rect">
            <a:avLst/>
          </a:prstGeom>
        </p:spPr>
      </p:pic>
    </p:spTree>
    <p:extLst>
      <p:ext uri="{BB962C8B-B14F-4D97-AF65-F5344CB8AC3E}">
        <p14:creationId xmlns:p14="http://schemas.microsoft.com/office/powerpoint/2010/main" val="19591918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3 at 11.31.4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16" r="119"/>
          <a:stretch/>
        </p:blipFill>
        <p:spPr>
          <a:xfrm>
            <a:off x="1294510" y="219075"/>
            <a:ext cx="6594671" cy="5692775"/>
          </a:xfrm>
        </p:spPr>
      </p:pic>
    </p:spTree>
    <p:extLst>
      <p:ext uri="{BB962C8B-B14F-4D97-AF65-F5344CB8AC3E}">
        <p14:creationId xmlns:p14="http://schemas.microsoft.com/office/powerpoint/2010/main" val="322301298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a:solidFill>
                  <a:srgbClr val="FFFF00"/>
                </a:solidFill>
              </a:rPr>
              <a:t>WHAT’S “</a:t>
            </a:r>
            <a:r>
              <a:rPr lang="en-CA" sz="4800" b="1" dirty="0">
                <a:solidFill>
                  <a:srgbClr val="FF0000"/>
                </a:solidFill>
              </a:rPr>
              <a:t>CANCON</a:t>
            </a:r>
            <a:r>
              <a:rPr lang="en-CA" sz="4800" b="1" dirty="0">
                <a:solidFill>
                  <a:srgbClr val="FFFF00"/>
                </a:solidFill>
              </a:rPr>
              <a:t>”</a:t>
            </a:r>
            <a:r>
              <a:rPr lang="en-CA" sz="4800" b="1" dirty="0">
                <a:solidFill>
                  <a:schemeClr val="bg1"/>
                </a:solidFill>
              </a:rPr>
              <a:t>?</a:t>
            </a:r>
            <a:endParaRPr lang="en-CA" sz="4800" dirty="0">
              <a:solidFill>
                <a:schemeClr val="bg1"/>
              </a:solidFill>
            </a:endParaRPr>
          </a:p>
        </p:txBody>
      </p:sp>
      <p:sp>
        <p:nvSpPr>
          <p:cNvPr id="3" name="Content Placeholder 2"/>
          <p:cNvSpPr>
            <a:spLocks noGrp="1"/>
          </p:cNvSpPr>
          <p:nvPr>
            <p:ph idx="4294967295"/>
          </p:nvPr>
        </p:nvSpPr>
        <p:spPr>
          <a:xfrm>
            <a:off x="457200" y="1414417"/>
            <a:ext cx="8229600" cy="4711746"/>
          </a:xfrm>
          <a:prstGeom prst="rect">
            <a:avLst/>
          </a:prstGeom>
        </p:spPr>
        <p:txBody>
          <a:bodyPr/>
          <a:lstStyle/>
          <a:p>
            <a:pPr marL="0" indent="0" algn="ctr">
              <a:buNone/>
            </a:pPr>
            <a:endParaRPr lang="en-CA" b="1" dirty="0" smtClean="0"/>
          </a:p>
          <a:p>
            <a:pPr marL="0" indent="0" algn="ctr">
              <a:buNone/>
            </a:pPr>
            <a:endParaRPr lang="en-CA" b="1" dirty="0"/>
          </a:p>
          <a:p>
            <a:pPr marL="0" indent="0" algn="ctr">
              <a:buNone/>
            </a:pPr>
            <a:r>
              <a:rPr lang="en-CA" sz="5400" b="1" dirty="0" smtClean="0">
                <a:solidFill>
                  <a:schemeClr val="bg1"/>
                </a:solidFill>
              </a:rPr>
              <a:t>1. Producer</a:t>
            </a:r>
          </a:p>
          <a:p>
            <a:pPr marL="0" indent="0" algn="ctr">
              <a:buNone/>
            </a:pPr>
            <a:r>
              <a:rPr lang="en-CA" sz="5400" b="1" dirty="0" smtClean="0">
                <a:solidFill>
                  <a:schemeClr val="bg1"/>
                </a:solidFill>
              </a:rPr>
              <a:t>2. Expenditures</a:t>
            </a:r>
          </a:p>
          <a:p>
            <a:pPr marL="0" indent="0" algn="ctr">
              <a:buNone/>
            </a:pPr>
            <a:r>
              <a:rPr lang="en-CA" sz="5400" b="1" dirty="0" smtClean="0">
                <a:solidFill>
                  <a:schemeClr val="bg1"/>
                </a:solidFill>
              </a:rPr>
              <a:t>3. Points System</a:t>
            </a:r>
            <a:endParaRPr lang="en-CA" sz="5400" b="1" dirty="0">
              <a:solidFill>
                <a:schemeClr val="bg1"/>
              </a:solidFill>
            </a:endParaRPr>
          </a:p>
        </p:txBody>
      </p:sp>
    </p:spTree>
    <p:extLst>
      <p:ext uri="{BB962C8B-B14F-4D97-AF65-F5344CB8AC3E}">
        <p14:creationId xmlns:p14="http://schemas.microsoft.com/office/powerpoint/2010/main" val="56043025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CA" sz="4800" b="1" dirty="0" smtClean="0">
                <a:solidFill>
                  <a:srgbClr val="FF0000"/>
                </a:solidFill>
              </a:rPr>
              <a:t>1. </a:t>
            </a:r>
            <a:r>
              <a:rPr lang="en-CA" sz="4800" b="1" dirty="0" smtClean="0">
                <a:solidFill>
                  <a:srgbClr val="FFFF00"/>
                </a:solidFill>
              </a:rPr>
              <a:t>PRODUCER</a:t>
            </a:r>
            <a:endParaRPr lang="en-CA" sz="4800" b="1" dirty="0">
              <a:solidFill>
                <a:srgbClr val="FFFF00"/>
              </a:solidFill>
            </a:endParaRPr>
          </a:p>
        </p:txBody>
      </p:sp>
      <p:sp>
        <p:nvSpPr>
          <p:cNvPr id="3" name="Content Placeholder 2"/>
          <p:cNvSpPr>
            <a:spLocks noGrp="1"/>
          </p:cNvSpPr>
          <p:nvPr>
            <p:ph idx="4294967295"/>
          </p:nvPr>
        </p:nvSpPr>
        <p:spPr>
          <a:xfrm>
            <a:off x="457200" y="1250462"/>
            <a:ext cx="8686800" cy="4875701"/>
          </a:xfrm>
          <a:prstGeom prst="rect">
            <a:avLst/>
          </a:prstGeom>
        </p:spPr>
        <p:txBody>
          <a:bodyPr/>
          <a:lstStyle/>
          <a:p>
            <a:r>
              <a:rPr lang="en-CA" sz="4400" dirty="0" smtClean="0">
                <a:solidFill>
                  <a:schemeClr val="bg1"/>
                </a:solidFill>
              </a:rPr>
              <a:t>Must be Canadian</a:t>
            </a:r>
          </a:p>
          <a:p>
            <a:r>
              <a:rPr lang="en-CA" sz="4400" dirty="0" smtClean="0">
                <a:solidFill>
                  <a:schemeClr val="bg1"/>
                </a:solidFill>
              </a:rPr>
              <a:t>Includes “any person fulfilling a producer-related function”</a:t>
            </a:r>
          </a:p>
          <a:p>
            <a:r>
              <a:rPr lang="en-CA" sz="4400" dirty="0" smtClean="0">
                <a:solidFill>
                  <a:schemeClr val="bg1"/>
                </a:solidFill>
              </a:rPr>
              <a:t>Must control and be the central decision-maker of a production from beginning to end</a:t>
            </a:r>
          </a:p>
          <a:p>
            <a:r>
              <a:rPr lang="en-CA" sz="4400" dirty="0" smtClean="0">
                <a:solidFill>
                  <a:schemeClr val="bg1"/>
                </a:solidFill>
              </a:rPr>
              <a:t>Includes financial and creative control</a:t>
            </a:r>
            <a:endParaRPr lang="en-CA" sz="4400" dirty="0">
              <a:solidFill>
                <a:schemeClr val="bg1"/>
              </a:solidFill>
            </a:endParaRPr>
          </a:p>
        </p:txBody>
      </p:sp>
    </p:spTree>
    <p:extLst>
      <p:ext uri="{BB962C8B-B14F-4D97-AF65-F5344CB8AC3E}">
        <p14:creationId xmlns:p14="http://schemas.microsoft.com/office/powerpoint/2010/main" val="214951535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CA" sz="4800" b="1" dirty="0" smtClean="0">
                <a:solidFill>
                  <a:srgbClr val="FF0000"/>
                </a:solidFill>
              </a:rPr>
              <a:t>2. </a:t>
            </a:r>
            <a:r>
              <a:rPr lang="en-CA" sz="4800" b="1" dirty="0" smtClean="0">
                <a:solidFill>
                  <a:srgbClr val="FFFF00"/>
                </a:solidFill>
              </a:rPr>
              <a:t>EXPENDITURES</a:t>
            </a:r>
            <a:endParaRPr lang="en-CA" sz="4800" dirty="0">
              <a:solidFill>
                <a:srgbClr val="FFFF00"/>
              </a:solidFill>
            </a:endParaRPr>
          </a:p>
        </p:txBody>
      </p:sp>
      <p:sp>
        <p:nvSpPr>
          <p:cNvPr id="3" name="Content Placeholder 2"/>
          <p:cNvSpPr>
            <a:spLocks noGrp="1"/>
          </p:cNvSpPr>
          <p:nvPr>
            <p:ph idx="4294967295"/>
          </p:nvPr>
        </p:nvSpPr>
        <p:spPr>
          <a:xfrm>
            <a:off x="136769" y="1016000"/>
            <a:ext cx="9007231" cy="5110163"/>
          </a:xfrm>
          <a:prstGeom prst="rect">
            <a:avLst/>
          </a:prstGeom>
        </p:spPr>
        <p:txBody>
          <a:bodyPr>
            <a:noAutofit/>
          </a:bodyPr>
          <a:lstStyle/>
          <a:p>
            <a:r>
              <a:rPr lang="en-CA" sz="3000" dirty="0" smtClean="0">
                <a:solidFill>
                  <a:schemeClr val="bg1"/>
                </a:solidFill>
              </a:rPr>
              <a:t>At least </a:t>
            </a:r>
            <a:r>
              <a:rPr lang="en-CA" sz="3000" b="1" dirty="0" smtClean="0">
                <a:solidFill>
                  <a:schemeClr val="bg1"/>
                </a:solidFill>
              </a:rPr>
              <a:t>75% of Services Costs</a:t>
            </a:r>
            <a:r>
              <a:rPr lang="en-CA" sz="3000" dirty="0" smtClean="0">
                <a:solidFill>
                  <a:schemeClr val="bg1"/>
                </a:solidFill>
              </a:rPr>
              <a:t> must be paid to Canadians</a:t>
            </a:r>
          </a:p>
          <a:p>
            <a:pPr lvl="1"/>
            <a:r>
              <a:rPr lang="en-CA" sz="3000" dirty="0">
                <a:solidFill>
                  <a:schemeClr val="bg1"/>
                </a:solidFill>
              </a:rPr>
              <a:t>Services Costs = the total cost of a production </a:t>
            </a:r>
            <a:r>
              <a:rPr lang="en-CA" sz="3000" i="1" dirty="0">
                <a:solidFill>
                  <a:schemeClr val="bg1"/>
                </a:solidFill>
              </a:rPr>
              <a:t>minus</a:t>
            </a:r>
          </a:p>
          <a:p>
            <a:pPr lvl="2"/>
            <a:r>
              <a:rPr lang="en-CA" sz="3000" dirty="0">
                <a:solidFill>
                  <a:schemeClr val="bg1"/>
                </a:solidFill>
              </a:rPr>
              <a:t>Remuneration for producers(s) and “key creative personnel”</a:t>
            </a:r>
          </a:p>
          <a:p>
            <a:pPr lvl="2"/>
            <a:r>
              <a:rPr lang="en-CA" sz="3000" dirty="0">
                <a:solidFill>
                  <a:schemeClr val="bg1"/>
                </a:solidFill>
              </a:rPr>
              <a:t>Post-production/lab costs, accounting and legal fees, insurance and financing costs</a:t>
            </a:r>
          </a:p>
          <a:p>
            <a:pPr marL="457200" lvl="1" indent="0">
              <a:buNone/>
            </a:pPr>
            <a:endParaRPr lang="en-CA" sz="3000" dirty="0" smtClean="0">
              <a:solidFill>
                <a:schemeClr val="bg1"/>
              </a:solidFill>
            </a:endParaRPr>
          </a:p>
          <a:p>
            <a:r>
              <a:rPr lang="en-CA" sz="3000" dirty="0" smtClean="0">
                <a:solidFill>
                  <a:schemeClr val="bg1"/>
                </a:solidFill>
              </a:rPr>
              <a:t>At least </a:t>
            </a:r>
            <a:r>
              <a:rPr lang="en-CA" sz="3000" b="1" dirty="0" smtClean="0">
                <a:solidFill>
                  <a:schemeClr val="bg1"/>
                </a:solidFill>
              </a:rPr>
              <a:t>75% of Post-Production/Lab expenses </a:t>
            </a:r>
            <a:r>
              <a:rPr lang="en-CA" sz="3000" dirty="0" smtClean="0">
                <a:solidFill>
                  <a:schemeClr val="bg1"/>
                </a:solidFill>
              </a:rPr>
              <a:t>must be paid for services provided on Canada by Canadians or Canadian companies</a:t>
            </a:r>
          </a:p>
        </p:txBody>
      </p:sp>
    </p:spTree>
    <p:extLst>
      <p:ext uri="{BB962C8B-B14F-4D97-AF65-F5344CB8AC3E}">
        <p14:creationId xmlns:p14="http://schemas.microsoft.com/office/powerpoint/2010/main" val="199753701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1"/>
            <a:ext cx="8229600" cy="802130"/>
          </a:xfrm>
        </p:spPr>
        <p:txBody>
          <a:bodyPr>
            <a:normAutofit/>
          </a:bodyPr>
          <a:lstStyle/>
          <a:p>
            <a:r>
              <a:rPr lang="en-CA" sz="4000" b="1" dirty="0" smtClean="0">
                <a:solidFill>
                  <a:srgbClr val="FF0000"/>
                </a:solidFill>
              </a:rPr>
              <a:t>3. </a:t>
            </a:r>
            <a:r>
              <a:rPr lang="en-CA" sz="4000" b="1" dirty="0" smtClean="0">
                <a:solidFill>
                  <a:srgbClr val="FFFF00"/>
                </a:solidFill>
              </a:rPr>
              <a:t>Points System</a:t>
            </a:r>
            <a:endParaRPr lang="en-CA" sz="4000" b="1" dirty="0">
              <a:solidFill>
                <a:srgbClr val="FFFF00"/>
              </a:solidFill>
            </a:endParaRPr>
          </a:p>
        </p:txBody>
      </p:sp>
      <p:sp>
        <p:nvSpPr>
          <p:cNvPr id="3" name="Content Placeholder 2"/>
          <p:cNvSpPr>
            <a:spLocks noGrp="1"/>
          </p:cNvSpPr>
          <p:nvPr>
            <p:ph idx="4294967295"/>
          </p:nvPr>
        </p:nvSpPr>
        <p:spPr>
          <a:xfrm>
            <a:off x="262049" y="806231"/>
            <a:ext cx="8881951" cy="5319932"/>
          </a:xfrm>
          <a:prstGeom prst="rect">
            <a:avLst/>
          </a:prstGeom>
        </p:spPr>
        <p:txBody>
          <a:bodyPr>
            <a:normAutofit fontScale="25000" lnSpcReduction="20000"/>
          </a:bodyPr>
          <a:lstStyle/>
          <a:p>
            <a:pPr>
              <a:lnSpc>
                <a:spcPct val="100000"/>
              </a:lnSpc>
            </a:pPr>
            <a:r>
              <a:rPr lang="en-CA" sz="10000" dirty="0">
                <a:solidFill>
                  <a:schemeClr val="bg1"/>
                </a:solidFill>
              </a:rPr>
              <a:t>A live action production or continuous-action animated production </a:t>
            </a:r>
            <a:r>
              <a:rPr lang="en-CA" sz="10000" dirty="0">
                <a:solidFill>
                  <a:srgbClr val="FFFF00"/>
                </a:solidFill>
              </a:rPr>
              <a:t>must earn </a:t>
            </a:r>
            <a:r>
              <a:rPr lang="en-CA" sz="10000" b="1" dirty="0">
                <a:solidFill>
                  <a:srgbClr val="FFFF00"/>
                </a:solidFill>
              </a:rPr>
              <a:t>a minimum of six points</a:t>
            </a:r>
            <a:r>
              <a:rPr lang="en-CA" sz="10000" b="1" dirty="0">
                <a:solidFill>
                  <a:schemeClr val="bg1"/>
                </a:solidFill>
              </a:rPr>
              <a:t> </a:t>
            </a:r>
            <a:r>
              <a:rPr lang="en-CA" sz="10000" dirty="0">
                <a:solidFill>
                  <a:schemeClr val="bg1"/>
                </a:solidFill>
              </a:rPr>
              <a:t>based on the </a:t>
            </a:r>
            <a:r>
              <a:rPr lang="en-CA" sz="10000" dirty="0" smtClean="0">
                <a:solidFill>
                  <a:schemeClr val="bg1"/>
                </a:solidFill>
              </a:rPr>
              <a:t>following </a:t>
            </a:r>
            <a:r>
              <a:rPr lang="en-CA" sz="10000" dirty="0">
                <a:solidFill>
                  <a:schemeClr val="bg1"/>
                </a:solidFill>
              </a:rPr>
              <a:t>functions </a:t>
            </a:r>
            <a:r>
              <a:rPr lang="en-CA" sz="10000" dirty="0" smtClean="0">
                <a:solidFill>
                  <a:schemeClr val="bg1"/>
                </a:solidFill>
              </a:rPr>
              <a:t>being </a:t>
            </a:r>
            <a:r>
              <a:rPr lang="en-CA" sz="10000" dirty="0">
                <a:solidFill>
                  <a:schemeClr val="bg1"/>
                </a:solidFill>
              </a:rPr>
              <a:t>performed by </a:t>
            </a:r>
            <a:r>
              <a:rPr lang="en-CA" sz="10000" dirty="0" smtClean="0">
                <a:solidFill>
                  <a:schemeClr val="bg1"/>
                </a:solidFill>
              </a:rPr>
              <a:t>Canadians: </a:t>
            </a:r>
          </a:p>
          <a:p>
            <a:pPr marL="0" indent="0">
              <a:lnSpc>
                <a:spcPct val="100000"/>
              </a:lnSpc>
              <a:buNone/>
            </a:pPr>
            <a:r>
              <a:rPr lang="en-CA" sz="10000" dirty="0">
                <a:solidFill>
                  <a:schemeClr val="bg1"/>
                </a:solidFill>
              </a:rPr>
              <a:t>	</a:t>
            </a:r>
            <a:r>
              <a:rPr lang="en-CA" sz="10000" dirty="0" smtClean="0">
                <a:solidFill>
                  <a:schemeClr val="bg1"/>
                </a:solidFill>
              </a:rPr>
              <a:t>• </a:t>
            </a:r>
            <a:r>
              <a:rPr lang="en-CA" sz="10000" dirty="0">
                <a:solidFill>
                  <a:srgbClr val="CCFFCC"/>
                </a:solidFill>
              </a:rPr>
              <a:t>Director</a:t>
            </a:r>
            <a:r>
              <a:rPr lang="en-CA" sz="10000" dirty="0">
                <a:solidFill>
                  <a:schemeClr val="bg1"/>
                </a:solidFill>
              </a:rPr>
              <a:t> </a:t>
            </a:r>
            <a:r>
              <a:rPr lang="en-CA" sz="10000" dirty="0" smtClean="0">
                <a:solidFill>
                  <a:schemeClr val="bg1"/>
                </a:solidFill>
              </a:rPr>
              <a:t>- 2 </a:t>
            </a:r>
            <a:r>
              <a:rPr lang="en-CA" sz="10000" dirty="0">
                <a:solidFill>
                  <a:schemeClr val="bg1"/>
                </a:solidFill>
              </a:rPr>
              <a:t>points </a:t>
            </a:r>
          </a:p>
          <a:p>
            <a:pPr marL="0" indent="0">
              <a:lnSpc>
                <a:spcPct val="100000"/>
              </a:lnSpc>
              <a:buNone/>
            </a:pPr>
            <a:r>
              <a:rPr lang="en-CA" sz="10000" dirty="0" smtClean="0">
                <a:solidFill>
                  <a:schemeClr val="bg1"/>
                </a:solidFill>
              </a:rPr>
              <a:t>	• </a:t>
            </a:r>
            <a:r>
              <a:rPr lang="en-CA" sz="10000" dirty="0">
                <a:solidFill>
                  <a:srgbClr val="CCFFCC"/>
                </a:solidFill>
              </a:rPr>
              <a:t>Screenwriter</a:t>
            </a:r>
            <a:r>
              <a:rPr lang="en-CA" sz="10000" dirty="0">
                <a:solidFill>
                  <a:schemeClr val="bg1"/>
                </a:solidFill>
              </a:rPr>
              <a:t> </a:t>
            </a:r>
            <a:r>
              <a:rPr lang="en-CA" sz="10000" dirty="0" smtClean="0">
                <a:solidFill>
                  <a:schemeClr val="bg1"/>
                </a:solidFill>
              </a:rPr>
              <a:t>- </a:t>
            </a:r>
            <a:r>
              <a:rPr lang="en-CA" sz="10000" dirty="0">
                <a:solidFill>
                  <a:schemeClr val="bg1"/>
                </a:solidFill>
              </a:rPr>
              <a:t>2 points </a:t>
            </a:r>
          </a:p>
          <a:p>
            <a:pPr marL="0" indent="0">
              <a:lnSpc>
                <a:spcPct val="100000"/>
              </a:lnSpc>
              <a:buNone/>
            </a:pPr>
            <a:r>
              <a:rPr lang="en-CA" sz="10000" dirty="0" smtClean="0">
                <a:solidFill>
                  <a:schemeClr val="bg1"/>
                </a:solidFill>
              </a:rPr>
              <a:t>	• </a:t>
            </a:r>
            <a:r>
              <a:rPr lang="en-CA" sz="10000" dirty="0">
                <a:solidFill>
                  <a:srgbClr val="CCFFCC"/>
                </a:solidFill>
              </a:rPr>
              <a:t>Lead Performer </a:t>
            </a:r>
            <a:r>
              <a:rPr lang="en-CA" sz="10000" dirty="0" smtClean="0">
                <a:solidFill>
                  <a:schemeClr val="bg1"/>
                </a:solidFill>
              </a:rPr>
              <a:t>(</a:t>
            </a:r>
            <a:r>
              <a:rPr lang="en-CA" sz="10000" dirty="0">
                <a:solidFill>
                  <a:schemeClr val="bg1"/>
                </a:solidFill>
              </a:rPr>
              <a:t>or first voice) </a:t>
            </a:r>
            <a:r>
              <a:rPr lang="en-CA" sz="10000" dirty="0" smtClean="0">
                <a:solidFill>
                  <a:schemeClr val="bg1"/>
                </a:solidFill>
              </a:rPr>
              <a:t>- </a:t>
            </a:r>
            <a:r>
              <a:rPr lang="en-CA" sz="10000" dirty="0">
                <a:solidFill>
                  <a:schemeClr val="bg1"/>
                </a:solidFill>
              </a:rPr>
              <a:t>1 point </a:t>
            </a:r>
          </a:p>
          <a:p>
            <a:pPr marL="0" indent="0">
              <a:lnSpc>
                <a:spcPct val="100000"/>
              </a:lnSpc>
              <a:buNone/>
            </a:pPr>
            <a:r>
              <a:rPr lang="en-CA" sz="10000" dirty="0" smtClean="0">
                <a:solidFill>
                  <a:schemeClr val="bg1"/>
                </a:solidFill>
              </a:rPr>
              <a:t>	• </a:t>
            </a:r>
            <a:r>
              <a:rPr lang="en-CA" sz="10000" dirty="0">
                <a:solidFill>
                  <a:srgbClr val="CCFFCC"/>
                </a:solidFill>
              </a:rPr>
              <a:t>Second Lead Performer </a:t>
            </a:r>
            <a:r>
              <a:rPr lang="en-CA" sz="10000" dirty="0" smtClean="0">
                <a:solidFill>
                  <a:schemeClr val="bg1"/>
                </a:solidFill>
              </a:rPr>
              <a:t>(or </a:t>
            </a:r>
            <a:r>
              <a:rPr lang="en-CA" sz="10000" dirty="0">
                <a:solidFill>
                  <a:schemeClr val="bg1"/>
                </a:solidFill>
              </a:rPr>
              <a:t>second voice) </a:t>
            </a:r>
            <a:r>
              <a:rPr lang="en-CA" sz="10000" dirty="0" smtClean="0">
                <a:solidFill>
                  <a:schemeClr val="bg1"/>
                </a:solidFill>
              </a:rPr>
              <a:t>- </a:t>
            </a:r>
            <a:r>
              <a:rPr lang="en-CA" sz="10000" dirty="0">
                <a:solidFill>
                  <a:schemeClr val="bg1"/>
                </a:solidFill>
              </a:rPr>
              <a:t>1 point </a:t>
            </a:r>
          </a:p>
          <a:p>
            <a:pPr marL="0" indent="0">
              <a:lnSpc>
                <a:spcPct val="100000"/>
              </a:lnSpc>
              <a:buNone/>
            </a:pPr>
            <a:r>
              <a:rPr lang="en-CA" sz="10000" dirty="0" smtClean="0">
                <a:solidFill>
                  <a:schemeClr val="bg1"/>
                </a:solidFill>
              </a:rPr>
              <a:t>	• </a:t>
            </a:r>
            <a:r>
              <a:rPr lang="en-CA" sz="10000" dirty="0">
                <a:solidFill>
                  <a:srgbClr val="CCFFCC"/>
                </a:solidFill>
              </a:rPr>
              <a:t>Production Designer </a:t>
            </a:r>
            <a:r>
              <a:rPr lang="en-CA" sz="10000" dirty="0">
                <a:solidFill>
                  <a:schemeClr val="bg1"/>
                </a:solidFill>
              </a:rPr>
              <a:t>-</a:t>
            </a:r>
            <a:r>
              <a:rPr lang="en-CA" sz="10000" dirty="0" smtClean="0">
                <a:solidFill>
                  <a:schemeClr val="bg1"/>
                </a:solidFill>
              </a:rPr>
              <a:t> </a:t>
            </a:r>
            <a:r>
              <a:rPr lang="en-CA" sz="10000" dirty="0">
                <a:solidFill>
                  <a:schemeClr val="bg1"/>
                </a:solidFill>
              </a:rPr>
              <a:t>1 point </a:t>
            </a:r>
          </a:p>
          <a:p>
            <a:pPr marL="0" indent="0">
              <a:lnSpc>
                <a:spcPct val="100000"/>
              </a:lnSpc>
              <a:buNone/>
            </a:pPr>
            <a:r>
              <a:rPr lang="en-CA" sz="10000" dirty="0" smtClean="0">
                <a:solidFill>
                  <a:schemeClr val="bg1"/>
                </a:solidFill>
              </a:rPr>
              <a:t>	• </a:t>
            </a:r>
            <a:r>
              <a:rPr lang="en-CA" sz="10000" dirty="0">
                <a:solidFill>
                  <a:srgbClr val="CCFFCC"/>
                </a:solidFill>
              </a:rPr>
              <a:t>Director of Photography</a:t>
            </a:r>
            <a:r>
              <a:rPr lang="en-CA" sz="10000" dirty="0">
                <a:solidFill>
                  <a:schemeClr val="bg1"/>
                </a:solidFill>
              </a:rPr>
              <a:t> </a:t>
            </a:r>
            <a:r>
              <a:rPr lang="en-CA" sz="10000" dirty="0" smtClean="0">
                <a:solidFill>
                  <a:schemeClr val="bg1"/>
                </a:solidFill>
              </a:rPr>
              <a:t>- </a:t>
            </a:r>
            <a:r>
              <a:rPr lang="en-CA" sz="10000" dirty="0">
                <a:solidFill>
                  <a:schemeClr val="bg1"/>
                </a:solidFill>
              </a:rPr>
              <a:t>1 point </a:t>
            </a:r>
          </a:p>
          <a:p>
            <a:pPr marL="0" indent="0">
              <a:lnSpc>
                <a:spcPct val="100000"/>
              </a:lnSpc>
              <a:buNone/>
            </a:pPr>
            <a:r>
              <a:rPr lang="en-CA" sz="10000" dirty="0" smtClean="0">
                <a:solidFill>
                  <a:schemeClr val="bg1"/>
                </a:solidFill>
              </a:rPr>
              <a:t>	• </a:t>
            </a:r>
            <a:r>
              <a:rPr lang="en-CA" sz="10000" dirty="0">
                <a:solidFill>
                  <a:srgbClr val="CCFFCC"/>
                </a:solidFill>
              </a:rPr>
              <a:t>Music Composer </a:t>
            </a:r>
            <a:r>
              <a:rPr lang="en-CA" sz="10000" dirty="0" smtClean="0">
                <a:solidFill>
                  <a:schemeClr val="bg1"/>
                </a:solidFill>
              </a:rPr>
              <a:t>- </a:t>
            </a:r>
            <a:r>
              <a:rPr lang="en-CA" sz="10000" dirty="0">
                <a:solidFill>
                  <a:schemeClr val="bg1"/>
                </a:solidFill>
              </a:rPr>
              <a:t>1 point </a:t>
            </a:r>
          </a:p>
          <a:p>
            <a:pPr marL="0" indent="0">
              <a:lnSpc>
                <a:spcPct val="100000"/>
              </a:lnSpc>
              <a:buNone/>
            </a:pPr>
            <a:r>
              <a:rPr lang="en-CA" sz="10000" dirty="0" smtClean="0">
                <a:solidFill>
                  <a:schemeClr val="bg1"/>
                </a:solidFill>
              </a:rPr>
              <a:t>	• </a:t>
            </a:r>
            <a:r>
              <a:rPr lang="en-CA" sz="10000" dirty="0">
                <a:solidFill>
                  <a:srgbClr val="CCFFCC"/>
                </a:solidFill>
              </a:rPr>
              <a:t>Picture Editor </a:t>
            </a:r>
            <a:r>
              <a:rPr lang="en-CA" sz="10000" dirty="0" smtClean="0">
                <a:solidFill>
                  <a:schemeClr val="bg1"/>
                </a:solidFill>
              </a:rPr>
              <a:t>- </a:t>
            </a:r>
            <a:r>
              <a:rPr lang="en-CA" sz="10000" dirty="0">
                <a:solidFill>
                  <a:schemeClr val="bg1"/>
                </a:solidFill>
              </a:rPr>
              <a:t>1 point </a:t>
            </a:r>
          </a:p>
          <a:p>
            <a:pPr>
              <a:lnSpc>
                <a:spcPct val="100000"/>
              </a:lnSpc>
            </a:pPr>
            <a:r>
              <a:rPr lang="en-CA" sz="10000" dirty="0">
                <a:solidFill>
                  <a:schemeClr val="bg1"/>
                </a:solidFill>
              </a:rPr>
              <a:t>Notwithstanding the above, at least one of the director or screenwriter positions and at least one of the two lead performers must be </a:t>
            </a:r>
            <a:r>
              <a:rPr lang="en-CA" sz="10000" dirty="0" smtClean="0">
                <a:solidFill>
                  <a:schemeClr val="bg1"/>
                </a:solidFill>
              </a:rPr>
              <a:t>Canadian. </a:t>
            </a:r>
            <a:endParaRPr lang="en-CA" sz="10000" dirty="0">
              <a:solidFill>
                <a:schemeClr val="bg1"/>
              </a:solidFill>
            </a:endParaRPr>
          </a:p>
          <a:p>
            <a:endParaRPr lang="en-CA" sz="8000" dirty="0"/>
          </a:p>
        </p:txBody>
      </p:sp>
    </p:spTree>
    <p:extLst>
      <p:ext uri="{BB962C8B-B14F-4D97-AF65-F5344CB8AC3E}">
        <p14:creationId xmlns:p14="http://schemas.microsoft.com/office/powerpoint/2010/main" val="245741939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07" y="64568"/>
            <a:ext cx="8627461" cy="822286"/>
          </a:xfrm>
        </p:spPr>
        <p:txBody>
          <a:bodyPr>
            <a:noAutofit/>
          </a:bodyPr>
          <a:lstStyle/>
          <a:p>
            <a:pPr algn="ctr"/>
            <a:r>
              <a:rPr lang="en-CA" sz="4400" b="1" dirty="0" smtClean="0">
                <a:solidFill>
                  <a:srgbClr val="FFFF00"/>
                </a:solidFill>
              </a:rPr>
              <a:t>Current Exhibition Rules</a:t>
            </a:r>
            <a:endParaRPr lang="en-CA" sz="4400" b="1" dirty="0">
              <a:solidFill>
                <a:srgbClr val="FFFF00"/>
              </a:solidFill>
            </a:endParaRPr>
          </a:p>
        </p:txBody>
      </p:sp>
      <p:sp>
        <p:nvSpPr>
          <p:cNvPr id="3" name="Content Placeholder 2"/>
          <p:cNvSpPr>
            <a:spLocks noGrp="1"/>
          </p:cNvSpPr>
          <p:nvPr>
            <p:ph idx="4294967295"/>
          </p:nvPr>
        </p:nvSpPr>
        <p:spPr>
          <a:xfrm>
            <a:off x="141103" y="886854"/>
            <a:ext cx="9002897" cy="5663771"/>
          </a:xfrm>
          <a:prstGeom prst="rect">
            <a:avLst/>
          </a:prstGeom>
        </p:spPr>
        <p:txBody>
          <a:bodyPr>
            <a:normAutofit fontScale="92500" lnSpcReduction="10000"/>
          </a:bodyPr>
          <a:lstStyle/>
          <a:p>
            <a:pPr>
              <a:lnSpc>
                <a:spcPct val="90000"/>
              </a:lnSpc>
            </a:pPr>
            <a:r>
              <a:rPr lang="en-CA" sz="3900" dirty="0" smtClean="0">
                <a:solidFill>
                  <a:srgbClr val="CCFFCC"/>
                </a:solidFill>
              </a:rPr>
              <a:t>Private OTA’s</a:t>
            </a:r>
            <a:r>
              <a:rPr lang="en-CA" sz="3900" dirty="0" smtClean="0">
                <a:solidFill>
                  <a:schemeClr val="bg1"/>
                </a:solidFill>
              </a:rPr>
              <a:t>: 55% over whole day (6am- midnight), 50% “evening” (6pm-midnight)</a:t>
            </a:r>
          </a:p>
          <a:p>
            <a:pPr>
              <a:lnSpc>
                <a:spcPct val="90000"/>
              </a:lnSpc>
            </a:pPr>
            <a:r>
              <a:rPr lang="en-CA" sz="3900" dirty="0" smtClean="0">
                <a:solidFill>
                  <a:srgbClr val="CCFFCC"/>
                </a:solidFill>
              </a:rPr>
              <a:t>Specialty and Pay TV Services</a:t>
            </a:r>
            <a:r>
              <a:rPr lang="en-CA" sz="3900" dirty="0" smtClean="0">
                <a:solidFill>
                  <a:schemeClr val="bg1"/>
                </a:solidFill>
              </a:rPr>
              <a:t>:</a:t>
            </a:r>
          </a:p>
          <a:p>
            <a:pPr lvl="1">
              <a:lnSpc>
                <a:spcPct val="90000"/>
              </a:lnSpc>
            </a:pPr>
            <a:r>
              <a:rPr lang="en-CA" sz="3900" dirty="0">
                <a:solidFill>
                  <a:schemeClr val="bg1"/>
                </a:solidFill>
              </a:rPr>
              <a:t>“</a:t>
            </a:r>
            <a:r>
              <a:rPr lang="en-CA" sz="3900" i="1" dirty="0" smtClean="0">
                <a:solidFill>
                  <a:schemeClr val="bg1"/>
                </a:solidFill>
              </a:rPr>
              <a:t>Category A’s</a:t>
            </a:r>
            <a:r>
              <a:rPr lang="en-CA" sz="3900" dirty="0">
                <a:solidFill>
                  <a:schemeClr val="bg1"/>
                </a:solidFill>
              </a:rPr>
              <a:t>”: individually</a:t>
            </a:r>
            <a:r>
              <a:rPr lang="en-CA" sz="3900" dirty="0" smtClean="0">
                <a:solidFill>
                  <a:schemeClr val="bg1"/>
                </a:solidFill>
              </a:rPr>
              <a:t>- established</a:t>
            </a:r>
            <a:r>
              <a:rPr lang="en-CA" sz="3900" dirty="0">
                <a:solidFill>
                  <a:schemeClr val="bg1"/>
                </a:solidFill>
              </a:rPr>
              <a:t>, separate “daytime” and “evening” requirements ranging from 50% - 80%</a:t>
            </a:r>
          </a:p>
          <a:p>
            <a:pPr lvl="1">
              <a:lnSpc>
                <a:spcPct val="90000"/>
              </a:lnSpc>
            </a:pPr>
            <a:r>
              <a:rPr lang="en-CA" sz="3900" dirty="0">
                <a:solidFill>
                  <a:schemeClr val="bg1"/>
                </a:solidFill>
              </a:rPr>
              <a:t>“</a:t>
            </a:r>
            <a:r>
              <a:rPr lang="en-CA" sz="3900" i="1" dirty="0" smtClean="0">
                <a:solidFill>
                  <a:schemeClr val="bg1"/>
                </a:solidFill>
              </a:rPr>
              <a:t>Category B’s</a:t>
            </a:r>
            <a:r>
              <a:rPr lang="en-CA" sz="3900" dirty="0">
                <a:solidFill>
                  <a:schemeClr val="bg1"/>
                </a:solidFill>
              </a:rPr>
              <a:t>”: 35% “daytime”</a:t>
            </a:r>
          </a:p>
          <a:p>
            <a:pPr lvl="1">
              <a:lnSpc>
                <a:spcPct val="90000"/>
              </a:lnSpc>
            </a:pPr>
            <a:r>
              <a:rPr lang="en-CA" sz="3900" dirty="0">
                <a:solidFill>
                  <a:schemeClr val="bg1"/>
                </a:solidFill>
              </a:rPr>
              <a:t>“</a:t>
            </a:r>
            <a:r>
              <a:rPr lang="en-CA" sz="3900" i="1" dirty="0" smtClean="0">
                <a:solidFill>
                  <a:schemeClr val="bg1"/>
                </a:solidFill>
              </a:rPr>
              <a:t>Category C’s</a:t>
            </a:r>
            <a:r>
              <a:rPr lang="en-CA" sz="3900" dirty="0">
                <a:solidFill>
                  <a:schemeClr val="bg1"/>
                </a:solidFill>
              </a:rPr>
              <a:t>”: 60% “daytime”, 50% “evening”</a:t>
            </a:r>
          </a:p>
          <a:p>
            <a:pPr>
              <a:lnSpc>
                <a:spcPct val="90000"/>
              </a:lnSpc>
            </a:pPr>
            <a:r>
              <a:rPr lang="en-CA" sz="3900" dirty="0" smtClean="0">
                <a:solidFill>
                  <a:schemeClr val="bg1"/>
                </a:solidFill>
              </a:rPr>
              <a:t>“</a:t>
            </a:r>
            <a:r>
              <a:rPr lang="en-CA" sz="3900" dirty="0" smtClean="0">
                <a:solidFill>
                  <a:srgbClr val="CCFFCC"/>
                </a:solidFill>
              </a:rPr>
              <a:t>Over The Top’s</a:t>
            </a:r>
            <a:r>
              <a:rPr lang="en-CA" sz="3900" dirty="0" smtClean="0">
                <a:solidFill>
                  <a:schemeClr val="bg1"/>
                </a:solidFill>
              </a:rPr>
              <a:t>”: nothing</a:t>
            </a:r>
          </a:p>
          <a:p>
            <a:pPr marL="0" indent="0">
              <a:buNone/>
            </a:pPr>
            <a:r>
              <a:rPr lang="en-CA" dirty="0"/>
              <a:t>	</a:t>
            </a:r>
          </a:p>
        </p:txBody>
      </p:sp>
      <p:sp>
        <p:nvSpPr>
          <p:cNvPr id="4" name="Slide Number Placeholder 3"/>
          <p:cNvSpPr>
            <a:spLocks noGrp="1"/>
          </p:cNvSpPr>
          <p:nvPr>
            <p:ph type="sldNum" sz="quarter" idx="4294967295"/>
          </p:nvPr>
        </p:nvSpPr>
        <p:spPr>
          <a:xfrm>
            <a:off x="457200" y="6356350"/>
            <a:ext cx="2133600" cy="365125"/>
          </a:xfrm>
          <a:prstGeom prst="rect">
            <a:avLst/>
          </a:prstGeom>
        </p:spPr>
        <p:txBody>
          <a:bodyPr/>
          <a:lstStyle/>
          <a:p>
            <a:r>
              <a:rPr lang="en-US" smtClean="0"/>
              <a:t>Page </a:t>
            </a:r>
            <a:fld id="{C7A90370-27BB-47E0-9C37-8F18296BEF1E}" type="slidenum">
              <a:rPr lang="en-US" smtClean="0"/>
              <a:pPr/>
              <a:t>104</a:t>
            </a:fld>
            <a:endParaRPr lang="en-US" dirty="0"/>
          </a:p>
        </p:txBody>
      </p:sp>
    </p:spTree>
    <p:extLst>
      <p:ext uri="{BB962C8B-B14F-4D97-AF65-F5344CB8AC3E}">
        <p14:creationId xmlns:p14="http://schemas.microsoft.com/office/powerpoint/2010/main" val="104689487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56"/>
            <a:ext cx="8229600" cy="822470"/>
          </a:xfrm>
        </p:spPr>
        <p:txBody>
          <a:bodyPr>
            <a:normAutofit fontScale="90000"/>
          </a:bodyPr>
          <a:lstStyle/>
          <a:p>
            <a:pPr algn="ctr"/>
            <a:r>
              <a:rPr lang="en-CA" sz="4800" b="1" dirty="0" smtClean="0">
                <a:solidFill>
                  <a:srgbClr val="FFFF00"/>
                </a:solidFill>
              </a:rPr>
              <a:t>Current Expenditure Rules</a:t>
            </a:r>
            <a:endParaRPr lang="en-CA" sz="4800" b="1" dirty="0">
              <a:solidFill>
                <a:srgbClr val="FFFF00"/>
              </a:solidFill>
            </a:endParaRPr>
          </a:p>
        </p:txBody>
      </p:sp>
      <p:sp>
        <p:nvSpPr>
          <p:cNvPr id="3" name="Content Placeholder 2"/>
          <p:cNvSpPr>
            <a:spLocks noGrp="1"/>
          </p:cNvSpPr>
          <p:nvPr>
            <p:ph idx="4294967295"/>
          </p:nvPr>
        </p:nvSpPr>
        <p:spPr>
          <a:xfrm>
            <a:off x="221734" y="846726"/>
            <a:ext cx="8922266" cy="5773132"/>
          </a:xfrm>
          <a:prstGeom prst="rect">
            <a:avLst/>
          </a:prstGeom>
        </p:spPr>
        <p:txBody>
          <a:bodyPr>
            <a:normAutofit fontScale="77500" lnSpcReduction="20000"/>
          </a:bodyPr>
          <a:lstStyle/>
          <a:p>
            <a:pPr>
              <a:lnSpc>
                <a:spcPct val="90000"/>
              </a:lnSpc>
            </a:pPr>
            <a:r>
              <a:rPr lang="en-CA" sz="3100" dirty="0" smtClean="0">
                <a:solidFill>
                  <a:schemeClr val="bg1"/>
                </a:solidFill>
              </a:rPr>
              <a:t>Large English-Language “Groups” (Bell, Corus, Shaw, Rogers) account for 90% of spending on English–language </a:t>
            </a:r>
            <a:r>
              <a:rPr lang="en-CA" sz="3100" dirty="0" err="1" smtClean="0">
                <a:solidFill>
                  <a:schemeClr val="bg1"/>
                </a:solidFill>
              </a:rPr>
              <a:t>Cancon</a:t>
            </a:r>
            <a:r>
              <a:rPr lang="en-CA" sz="3100" dirty="0" smtClean="0">
                <a:solidFill>
                  <a:schemeClr val="bg1"/>
                </a:solidFill>
              </a:rPr>
              <a:t>:</a:t>
            </a:r>
          </a:p>
          <a:p>
            <a:pPr lvl="1">
              <a:lnSpc>
                <a:spcPct val="90000"/>
              </a:lnSpc>
            </a:pPr>
            <a:r>
              <a:rPr lang="en-CA" sz="3100" dirty="0">
                <a:solidFill>
                  <a:schemeClr val="bg1"/>
                </a:solidFill>
              </a:rPr>
              <a:t>OTAs/Cat As/Cat Bs &gt; 1M subs: each has own individual Canadian Programming Expenditure/CPE obligation as % of revenue  </a:t>
            </a:r>
          </a:p>
          <a:p>
            <a:pPr lvl="1">
              <a:lnSpc>
                <a:spcPct val="90000"/>
              </a:lnSpc>
            </a:pPr>
            <a:r>
              <a:rPr lang="en-CA" sz="3100" dirty="0">
                <a:solidFill>
                  <a:schemeClr val="bg1"/>
                </a:solidFill>
              </a:rPr>
              <a:t>Overall, each Group must meet </a:t>
            </a:r>
            <a:r>
              <a:rPr lang="en-CA" sz="3100" dirty="0" smtClean="0">
                <a:solidFill>
                  <a:schemeClr val="bg1"/>
                </a:solidFill>
              </a:rPr>
              <a:t>minimum </a:t>
            </a:r>
            <a:r>
              <a:rPr lang="en-CA" sz="3100" dirty="0">
                <a:solidFill>
                  <a:schemeClr val="bg1"/>
                </a:solidFill>
              </a:rPr>
              <a:t>30% </a:t>
            </a:r>
            <a:r>
              <a:rPr lang="en-CA" sz="3100" dirty="0" smtClean="0">
                <a:solidFill>
                  <a:schemeClr val="bg1"/>
                </a:solidFill>
              </a:rPr>
              <a:t>Canadian Programming Expenditure (“CPE”)</a:t>
            </a:r>
            <a:endParaRPr lang="en-CA" sz="3100" dirty="0">
              <a:solidFill>
                <a:schemeClr val="bg1"/>
              </a:solidFill>
            </a:endParaRPr>
          </a:p>
          <a:p>
            <a:pPr lvl="1">
              <a:lnSpc>
                <a:spcPct val="90000"/>
              </a:lnSpc>
            </a:pPr>
            <a:r>
              <a:rPr lang="en-CA" sz="3100" dirty="0">
                <a:solidFill>
                  <a:schemeClr val="bg1"/>
                </a:solidFill>
              </a:rPr>
              <a:t>5% of revenues for Programs of National </a:t>
            </a:r>
            <a:r>
              <a:rPr lang="en-CA" sz="3100" dirty="0" smtClean="0">
                <a:solidFill>
                  <a:schemeClr val="bg1"/>
                </a:solidFill>
              </a:rPr>
              <a:t>Interest (“PNI”) </a:t>
            </a:r>
            <a:r>
              <a:rPr lang="en-CA" sz="3100" dirty="0" smtClean="0">
                <a:solidFill>
                  <a:schemeClr val="bg1"/>
                </a:solidFill>
                <a:sym typeface="Wingdings"/>
              </a:rPr>
              <a:t> </a:t>
            </a:r>
            <a:r>
              <a:rPr lang="en-CA" sz="3100" dirty="0" smtClean="0">
                <a:solidFill>
                  <a:schemeClr val="bg1"/>
                </a:solidFill>
              </a:rPr>
              <a:t>drama</a:t>
            </a:r>
            <a:r>
              <a:rPr lang="en-CA" sz="3100" dirty="0">
                <a:solidFill>
                  <a:schemeClr val="bg1"/>
                </a:solidFill>
              </a:rPr>
              <a:t>, comedy, kids, films, docs, certain awards </a:t>
            </a:r>
            <a:r>
              <a:rPr lang="en-CA" sz="3100" dirty="0" smtClean="0">
                <a:solidFill>
                  <a:schemeClr val="bg1"/>
                </a:solidFill>
              </a:rPr>
              <a:t>shows</a:t>
            </a:r>
            <a:endParaRPr lang="en-CA" sz="3100" dirty="0">
              <a:solidFill>
                <a:schemeClr val="bg1"/>
              </a:solidFill>
            </a:endParaRPr>
          </a:p>
          <a:p>
            <a:pPr lvl="1">
              <a:lnSpc>
                <a:spcPct val="90000"/>
              </a:lnSpc>
            </a:pPr>
            <a:r>
              <a:rPr lang="en-CA" sz="3100" dirty="0">
                <a:solidFill>
                  <a:srgbClr val="FFFF00"/>
                </a:solidFill>
              </a:rPr>
              <a:t>75% of PNI to independently-produced programs</a:t>
            </a:r>
          </a:p>
          <a:p>
            <a:pPr lvl="1">
              <a:lnSpc>
                <a:spcPct val="90000"/>
              </a:lnSpc>
            </a:pPr>
            <a:r>
              <a:rPr lang="en-CA" sz="3100" dirty="0">
                <a:solidFill>
                  <a:schemeClr val="bg1"/>
                </a:solidFill>
              </a:rPr>
              <a:t>CPE/PNI “</a:t>
            </a:r>
            <a:r>
              <a:rPr lang="en-CA" sz="3100" dirty="0">
                <a:solidFill>
                  <a:srgbClr val="FFFF00"/>
                </a:solidFill>
              </a:rPr>
              <a:t>spending flex</a:t>
            </a:r>
            <a:r>
              <a:rPr lang="en-CA" sz="3100" dirty="0">
                <a:solidFill>
                  <a:schemeClr val="bg1"/>
                </a:solidFill>
              </a:rPr>
              <a:t>” within the </a:t>
            </a:r>
            <a:r>
              <a:rPr lang="en-CA" sz="3100" dirty="0" smtClean="0">
                <a:solidFill>
                  <a:schemeClr val="bg1"/>
                </a:solidFill>
              </a:rPr>
              <a:t>Group</a:t>
            </a:r>
          </a:p>
          <a:p>
            <a:pPr lvl="1">
              <a:lnSpc>
                <a:spcPct val="90000"/>
              </a:lnSpc>
            </a:pPr>
            <a:r>
              <a:rPr lang="en-CA" sz="3100" dirty="0" smtClean="0">
                <a:solidFill>
                  <a:schemeClr val="bg1"/>
                </a:solidFill>
              </a:rPr>
              <a:t>Must adhere to a </a:t>
            </a:r>
            <a:r>
              <a:rPr lang="en-CA" sz="3100" dirty="0" smtClean="0">
                <a:solidFill>
                  <a:srgbClr val="CCFFCC"/>
                </a:solidFill>
              </a:rPr>
              <a:t>“Terms of Trade Agreement” with independent producers</a:t>
            </a:r>
            <a:endParaRPr lang="en-CA" sz="3100" dirty="0">
              <a:solidFill>
                <a:srgbClr val="CCFFCC"/>
              </a:solidFill>
            </a:endParaRPr>
          </a:p>
          <a:p>
            <a:pPr>
              <a:lnSpc>
                <a:spcPct val="90000"/>
              </a:lnSpc>
            </a:pPr>
            <a:r>
              <a:rPr lang="en-CA" sz="3100" dirty="0" smtClean="0">
                <a:solidFill>
                  <a:schemeClr val="bg1"/>
                </a:solidFill>
              </a:rPr>
              <a:t>Independents: individually-based CPE for Cat A specialties, no CPE for OTAs</a:t>
            </a:r>
          </a:p>
          <a:p>
            <a:pPr>
              <a:lnSpc>
                <a:spcPct val="90000"/>
              </a:lnSpc>
            </a:pPr>
            <a:r>
              <a:rPr lang="en-CA" sz="3100" dirty="0">
                <a:solidFill>
                  <a:schemeClr val="bg1"/>
                </a:solidFill>
              </a:rPr>
              <a:t>OTTs: nothing</a:t>
            </a:r>
          </a:p>
          <a:p>
            <a:pPr marL="0" indent="0">
              <a:buNone/>
            </a:pPr>
            <a:endParaRPr lang="en-CA" sz="2800" dirty="0" smtClean="0"/>
          </a:p>
          <a:p>
            <a:pPr lvl="1"/>
            <a:endParaRPr lang="en-CA" dirty="0"/>
          </a:p>
        </p:txBody>
      </p:sp>
    </p:spTree>
    <p:extLst>
      <p:ext uri="{BB962C8B-B14F-4D97-AF65-F5344CB8AC3E}">
        <p14:creationId xmlns:p14="http://schemas.microsoft.com/office/powerpoint/2010/main" val="247828982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73532"/>
          </a:xfrm>
        </p:spPr>
        <p:txBody>
          <a:bodyPr>
            <a:noAutofit/>
          </a:bodyPr>
          <a:lstStyle/>
          <a:p>
            <a:r>
              <a:rPr lang="en-CA" sz="4000" b="1" dirty="0" smtClean="0">
                <a:solidFill>
                  <a:srgbClr val="FFFF00"/>
                </a:solidFill>
              </a:rPr>
              <a:t>Current</a:t>
            </a:r>
            <a:r>
              <a:rPr lang="en-CA" sz="4000" b="1" dirty="0" smtClean="0">
                <a:solidFill>
                  <a:schemeClr val="bg1"/>
                </a:solidFill>
              </a:rPr>
              <a:t> BDU </a:t>
            </a:r>
            <a:r>
              <a:rPr lang="en-CA" sz="4000" b="1" dirty="0" smtClean="0">
                <a:solidFill>
                  <a:srgbClr val="FFFF00"/>
                </a:solidFill>
              </a:rPr>
              <a:t>Rules</a:t>
            </a:r>
            <a:endParaRPr lang="en-CA" sz="4000" b="1" dirty="0">
              <a:solidFill>
                <a:srgbClr val="FFFF00"/>
              </a:solidFill>
            </a:endParaRPr>
          </a:p>
        </p:txBody>
      </p:sp>
      <p:sp>
        <p:nvSpPr>
          <p:cNvPr id="3" name="Content Placeholder 2"/>
          <p:cNvSpPr>
            <a:spLocks noGrp="1"/>
          </p:cNvSpPr>
          <p:nvPr>
            <p:ph idx="4294967295"/>
          </p:nvPr>
        </p:nvSpPr>
        <p:spPr>
          <a:xfrm>
            <a:off x="181419" y="673533"/>
            <a:ext cx="8962581" cy="5452631"/>
          </a:xfrm>
          <a:prstGeom prst="rect">
            <a:avLst/>
          </a:prstGeom>
        </p:spPr>
        <p:txBody>
          <a:bodyPr>
            <a:noAutofit/>
          </a:bodyPr>
          <a:lstStyle/>
          <a:p>
            <a:r>
              <a:rPr lang="en-CA" sz="3000" dirty="0" smtClean="0">
                <a:solidFill>
                  <a:schemeClr val="bg1"/>
                </a:solidFill>
              </a:rPr>
              <a:t>“Must-carry” for local OTAs </a:t>
            </a:r>
            <a:r>
              <a:rPr lang="en-CA" sz="3000" dirty="0">
                <a:solidFill>
                  <a:schemeClr val="bg1"/>
                </a:solidFill>
              </a:rPr>
              <a:t>and s. 9(1)(h</a:t>
            </a:r>
            <a:r>
              <a:rPr lang="en-CA" sz="3000" dirty="0" smtClean="0">
                <a:solidFill>
                  <a:schemeClr val="bg1"/>
                </a:solidFill>
              </a:rPr>
              <a:t>) on basic; Cat A specialties (basic or discretionary tiers)</a:t>
            </a:r>
          </a:p>
          <a:p>
            <a:r>
              <a:rPr lang="en-CA" sz="3000" dirty="0" smtClean="0">
                <a:solidFill>
                  <a:srgbClr val="FFFF00"/>
                </a:solidFill>
              </a:rPr>
              <a:t>Must ensure each subscriber </a:t>
            </a:r>
            <a:r>
              <a:rPr lang="en-CA" sz="3000" i="1" dirty="0" smtClean="0">
                <a:solidFill>
                  <a:srgbClr val="FFFF00"/>
                </a:solidFill>
              </a:rPr>
              <a:t>receives</a:t>
            </a:r>
            <a:r>
              <a:rPr lang="en-CA" sz="3000" dirty="0" smtClean="0">
                <a:solidFill>
                  <a:srgbClr val="FFFF00"/>
                </a:solidFill>
              </a:rPr>
              <a:t> more Canadian programming services than non-Canadian (“</a:t>
            </a:r>
            <a:r>
              <a:rPr lang="en-CA" sz="3000" dirty="0" smtClean="0">
                <a:solidFill>
                  <a:srgbClr val="FF0000"/>
                </a:solidFill>
              </a:rPr>
              <a:t>predominance rule</a:t>
            </a:r>
            <a:r>
              <a:rPr lang="en-CA" sz="3000" dirty="0" smtClean="0">
                <a:solidFill>
                  <a:srgbClr val="FFFF00"/>
                </a:solidFill>
              </a:rPr>
              <a:t>”) </a:t>
            </a:r>
          </a:p>
          <a:p>
            <a:r>
              <a:rPr lang="en-CA" sz="3000" dirty="0" smtClean="0">
                <a:solidFill>
                  <a:schemeClr val="bg1"/>
                </a:solidFill>
              </a:rPr>
              <a:t>Must allocate 5% of revenues to Canadian programming:</a:t>
            </a:r>
          </a:p>
          <a:p>
            <a:pPr lvl="1"/>
            <a:r>
              <a:rPr lang="en-CA" sz="3000" dirty="0" smtClean="0">
                <a:solidFill>
                  <a:schemeClr val="bg1"/>
                </a:solidFill>
              </a:rPr>
              <a:t>Min. 3.5% to </a:t>
            </a:r>
            <a:r>
              <a:rPr lang="en-CA" sz="3000" dirty="0" smtClean="0">
                <a:solidFill>
                  <a:srgbClr val="CCFFCC"/>
                </a:solidFill>
              </a:rPr>
              <a:t>Canada Media Fund/CMF </a:t>
            </a:r>
            <a:r>
              <a:rPr lang="en-CA" sz="3000" dirty="0" smtClean="0">
                <a:solidFill>
                  <a:schemeClr val="bg1"/>
                </a:solidFill>
              </a:rPr>
              <a:t>(may allocate up to 20% of this to a Canadian independent programming fund/CIPF)</a:t>
            </a:r>
          </a:p>
          <a:p>
            <a:pPr lvl="1"/>
            <a:r>
              <a:rPr lang="en-CA" sz="3000" dirty="0" smtClean="0">
                <a:solidFill>
                  <a:schemeClr val="bg1"/>
                </a:solidFill>
              </a:rPr>
              <a:t>Max. 1.5% to community channel</a:t>
            </a:r>
          </a:p>
          <a:p>
            <a:r>
              <a:rPr lang="en-CA" sz="3000" dirty="0" smtClean="0">
                <a:solidFill>
                  <a:srgbClr val="FFFFFF"/>
                </a:solidFill>
              </a:rPr>
              <a:t>Note </a:t>
            </a:r>
            <a:r>
              <a:rPr lang="en-CA" sz="3000" b="1" dirty="0" smtClean="0">
                <a:solidFill>
                  <a:srgbClr val="FF0000"/>
                </a:solidFill>
              </a:rPr>
              <a:t>NO</a:t>
            </a:r>
            <a:r>
              <a:rPr lang="en-CA" sz="3000" dirty="0" smtClean="0">
                <a:solidFill>
                  <a:srgbClr val="FFFFFF"/>
                </a:solidFill>
              </a:rPr>
              <a:t> </a:t>
            </a:r>
            <a:r>
              <a:rPr lang="en-CA" sz="3000" b="1" dirty="0">
                <a:solidFill>
                  <a:srgbClr val="FFFF00"/>
                </a:solidFill>
              </a:rPr>
              <a:t>rate </a:t>
            </a:r>
            <a:r>
              <a:rPr lang="en-CA" sz="3000" b="1" dirty="0" smtClean="0">
                <a:solidFill>
                  <a:srgbClr val="FFFF00"/>
                </a:solidFill>
              </a:rPr>
              <a:t>regulation</a:t>
            </a:r>
            <a:endParaRPr lang="en-CA" sz="3000" b="1" dirty="0">
              <a:solidFill>
                <a:srgbClr val="FFFF00"/>
              </a:solidFill>
            </a:endParaRPr>
          </a:p>
        </p:txBody>
      </p:sp>
    </p:spTree>
    <p:extLst>
      <p:ext uri="{BB962C8B-B14F-4D97-AF65-F5344CB8AC3E}">
        <p14:creationId xmlns:p14="http://schemas.microsoft.com/office/powerpoint/2010/main" val="67094169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pPr algn="ctr"/>
            <a:r>
              <a:rPr lang="en-CA" sz="4000" b="1" dirty="0" smtClean="0">
                <a:solidFill>
                  <a:srgbClr val="FFFF00"/>
                </a:solidFill>
              </a:rPr>
              <a:t>Other </a:t>
            </a:r>
            <a:r>
              <a:rPr lang="en-CA" sz="4000" b="1" dirty="0" err="1" smtClean="0">
                <a:solidFill>
                  <a:srgbClr val="FF0000"/>
                </a:solidFill>
              </a:rPr>
              <a:t>Ca</a:t>
            </a:r>
            <a:r>
              <a:rPr lang="en-CA" sz="4000" b="1" dirty="0" err="1" smtClean="0">
                <a:solidFill>
                  <a:schemeClr val="bg1"/>
                </a:solidFill>
              </a:rPr>
              <a:t>nc</a:t>
            </a:r>
            <a:r>
              <a:rPr lang="en-CA" sz="4000" b="1" dirty="0" err="1" smtClean="0">
                <a:solidFill>
                  <a:srgbClr val="FF0000"/>
                </a:solidFill>
              </a:rPr>
              <a:t>on</a:t>
            </a:r>
            <a:r>
              <a:rPr lang="en-CA" sz="4000" b="1" dirty="0" smtClean="0">
                <a:solidFill>
                  <a:srgbClr val="FF0000"/>
                </a:solidFill>
              </a:rPr>
              <a:t> </a:t>
            </a:r>
            <a:r>
              <a:rPr lang="en-CA" sz="4000" b="1" dirty="0" smtClean="0">
                <a:solidFill>
                  <a:srgbClr val="FFFF00"/>
                </a:solidFill>
              </a:rPr>
              <a:t>Support</a:t>
            </a:r>
            <a:r>
              <a:rPr lang="en-CA" sz="4000" b="1" dirty="0" smtClean="0">
                <a:solidFill>
                  <a:schemeClr val="bg1"/>
                </a:solidFill>
              </a:rPr>
              <a:t>: </a:t>
            </a:r>
            <a:r>
              <a:rPr lang="en-CA" sz="4000" b="1" dirty="0" smtClean="0">
                <a:solidFill>
                  <a:srgbClr val="FFFF00"/>
                </a:solidFill>
              </a:rPr>
              <a:t/>
            </a:r>
            <a:br>
              <a:rPr lang="en-CA" sz="4000" b="1" dirty="0" smtClean="0">
                <a:solidFill>
                  <a:srgbClr val="FFFF00"/>
                </a:solidFill>
              </a:rPr>
            </a:br>
            <a:r>
              <a:rPr lang="en-CA" sz="4000" b="1" dirty="0" smtClean="0">
                <a:solidFill>
                  <a:srgbClr val="CCFFCC"/>
                </a:solidFill>
              </a:rPr>
              <a:t>Tangible Benefits</a:t>
            </a:r>
            <a:endParaRPr lang="en-CA" sz="4000" b="1" dirty="0">
              <a:solidFill>
                <a:srgbClr val="CCFFCC"/>
              </a:solidFill>
            </a:endParaRPr>
          </a:p>
        </p:txBody>
      </p:sp>
      <p:sp>
        <p:nvSpPr>
          <p:cNvPr id="3" name="Content Placeholder 2"/>
          <p:cNvSpPr>
            <a:spLocks noGrp="1"/>
          </p:cNvSpPr>
          <p:nvPr>
            <p:ph idx="4294967295"/>
          </p:nvPr>
        </p:nvSpPr>
        <p:spPr>
          <a:xfrm>
            <a:off x="457200" y="1572150"/>
            <a:ext cx="8533098" cy="4554013"/>
          </a:xfrm>
          <a:prstGeom prst="rect">
            <a:avLst/>
          </a:prstGeom>
        </p:spPr>
        <p:txBody>
          <a:bodyPr>
            <a:normAutofit lnSpcReduction="10000"/>
          </a:bodyPr>
          <a:lstStyle/>
          <a:p>
            <a:r>
              <a:rPr lang="en-CA" sz="4000" dirty="0" smtClean="0">
                <a:solidFill>
                  <a:srgbClr val="FFFFFF"/>
                </a:solidFill>
              </a:rPr>
              <a:t>Applies to </a:t>
            </a:r>
            <a:r>
              <a:rPr lang="en-CA" sz="4000" dirty="0" smtClean="0">
                <a:solidFill>
                  <a:srgbClr val="FF0000"/>
                </a:solidFill>
              </a:rPr>
              <a:t>transfers of ownership </a:t>
            </a:r>
            <a:r>
              <a:rPr lang="en-CA" sz="4000" dirty="0" smtClean="0">
                <a:solidFill>
                  <a:srgbClr val="FFFFFF"/>
                </a:solidFill>
              </a:rPr>
              <a:t>of programming services</a:t>
            </a:r>
          </a:p>
          <a:p>
            <a:r>
              <a:rPr lang="en-CA" sz="4000" dirty="0" smtClean="0">
                <a:solidFill>
                  <a:srgbClr val="FFFF00"/>
                </a:solidFill>
              </a:rPr>
              <a:t>10% of the transaction value</a:t>
            </a:r>
          </a:p>
          <a:p>
            <a:r>
              <a:rPr lang="en-CA" sz="4000" dirty="0" smtClean="0">
                <a:solidFill>
                  <a:srgbClr val="FFFFFF"/>
                </a:solidFill>
              </a:rPr>
              <a:t>80% to CMF/CIPFs (with min. 60% to CMF)</a:t>
            </a:r>
          </a:p>
          <a:p>
            <a:r>
              <a:rPr lang="en-CA" sz="4000" dirty="0" smtClean="0">
                <a:solidFill>
                  <a:srgbClr val="FFFFFF"/>
                </a:solidFill>
              </a:rPr>
              <a:t>20% to purchaser’s “discretionary initiatives” (must not be self-serving) </a:t>
            </a:r>
          </a:p>
          <a:p>
            <a:r>
              <a:rPr lang="en-CA" sz="4000" dirty="0" smtClean="0">
                <a:solidFill>
                  <a:srgbClr val="FFFF00"/>
                </a:solidFill>
              </a:rPr>
              <a:t>Payable over 7 years </a:t>
            </a:r>
            <a:endParaRPr lang="en-CA" sz="4000" dirty="0">
              <a:solidFill>
                <a:srgbClr val="FFFF00"/>
              </a:solidFill>
            </a:endParaRPr>
          </a:p>
        </p:txBody>
      </p:sp>
    </p:spTree>
    <p:extLst>
      <p:ext uri="{BB962C8B-B14F-4D97-AF65-F5344CB8AC3E}">
        <p14:creationId xmlns:p14="http://schemas.microsoft.com/office/powerpoint/2010/main" val="405342421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97367469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Concluding Query</a:t>
            </a:r>
            <a:r>
              <a:rPr lang="en-US" sz="4400" b="1" dirty="0" smtClean="0">
                <a:solidFill>
                  <a:srgbClr val="FFFFFF"/>
                </a:solidFill>
              </a:rPr>
              <a:t>  </a:t>
            </a:r>
            <a:r>
              <a:rPr lang="en-US" sz="4400" b="1" dirty="0" smtClean="0">
                <a:solidFill>
                  <a:srgbClr val="FF0000"/>
                </a:solidFill>
                <a:sym typeface="Wingdings"/>
              </a:rPr>
              <a:t> </a:t>
            </a:r>
            <a:endParaRPr lang="en-US" sz="4400" b="1" dirty="0">
              <a:solidFill>
                <a:srgbClr val="FF0000"/>
              </a:solidFill>
            </a:endParaRPr>
          </a:p>
        </p:txBody>
      </p:sp>
      <p:pic>
        <p:nvPicPr>
          <p:cNvPr id="5" name="Content Placeholder 4" descr="url.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707"/>
          <a:stretch/>
        </p:blipFill>
        <p:spPr>
          <a:xfrm>
            <a:off x="1213909" y="1408113"/>
            <a:ext cx="6779212" cy="4473575"/>
          </a:xfrm>
        </p:spPr>
      </p:pic>
    </p:spTree>
    <p:extLst>
      <p:ext uri="{BB962C8B-B14F-4D97-AF65-F5344CB8AC3E}">
        <p14:creationId xmlns:p14="http://schemas.microsoft.com/office/powerpoint/2010/main" val="3064581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4860"/>
            <a:ext cx="8314267" cy="923496"/>
          </a:xfrm>
        </p:spPr>
        <p:txBody>
          <a:bodyPr>
            <a:normAutofit/>
          </a:bodyPr>
          <a:lstStyle/>
          <a:p>
            <a:pPr algn="ctr"/>
            <a:r>
              <a:rPr lang="en-US" sz="4400" b="1" dirty="0" smtClean="0">
                <a:solidFill>
                  <a:srgbClr val="FFFFFF"/>
                </a:solidFill>
              </a:rPr>
              <a:t>Thematic</a:t>
            </a:r>
            <a:r>
              <a:rPr lang="en-US" sz="4400" b="1" dirty="0" smtClean="0">
                <a:solidFill>
                  <a:srgbClr val="FFFF00"/>
                </a:solidFill>
              </a:rPr>
              <a:t> Follow-up </a:t>
            </a:r>
            <a:r>
              <a:rPr lang="en-US" sz="4400" b="1" dirty="0">
                <a:solidFill>
                  <a:srgbClr val="FF0000"/>
                </a:solidFill>
              </a:rPr>
              <a:t>2</a:t>
            </a:r>
          </a:p>
        </p:txBody>
      </p:sp>
      <p:pic>
        <p:nvPicPr>
          <p:cNvPr id="4" name="Content Placeholder 2" descr="Screen Shot 2017-02-12 at 7.48.3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79" r="-1085"/>
          <a:stretch/>
        </p:blipFill>
        <p:spPr>
          <a:xfrm>
            <a:off x="2344772" y="1101529"/>
            <a:ext cx="4616270" cy="4829007"/>
          </a:xfrm>
        </p:spPr>
      </p:pic>
    </p:spTree>
    <p:extLst>
      <p:ext uri="{BB962C8B-B14F-4D97-AF65-F5344CB8AC3E}">
        <p14:creationId xmlns:p14="http://schemas.microsoft.com/office/powerpoint/2010/main" val="176392257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684"/>
            <a:ext cx="8229600" cy="1016000"/>
          </a:xfrm>
        </p:spPr>
        <p:txBody>
          <a:bodyPr>
            <a:normAutofit/>
          </a:bodyPr>
          <a:lstStyle/>
          <a:p>
            <a:r>
              <a:rPr lang="en-US" sz="4400" b="1" dirty="0" smtClean="0">
                <a:solidFill>
                  <a:srgbClr val="FFFF00"/>
                </a:solidFill>
              </a:rPr>
              <a:t>  So What’s It All About</a:t>
            </a:r>
            <a:r>
              <a:rPr lang="en-US" sz="4400" b="1" dirty="0">
                <a:solidFill>
                  <a:srgbClr val="FFFF00"/>
                </a:solidFill>
              </a:rPr>
              <a:t>?</a:t>
            </a:r>
          </a:p>
        </p:txBody>
      </p:sp>
      <p:sp>
        <p:nvSpPr>
          <p:cNvPr id="3" name="Content Placeholder 2"/>
          <p:cNvSpPr>
            <a:spLocks noGrp="1"/>
          </p:cNvSpPr>
          <p:nvPr>
            <p:ph sz="quarter" idx="10"/>
          </p:nvPr>
        </p:nvSpPr>
        <p:spPr>
          <a:xfrm>
            <a:off x="457200" y="1111684"/>
            <a:ext cx="8229600" cy="4614450"/>
          </a:xfrm>
        </p:spPr>
        <p:txBody>
          <a:bodyPr>
            <a:normAutofit/>
          </a:bodyPr>
          <a:lstStyle/>
          <a:p>
            <a:r>
              <a:rPr lang="en-US" sz="3600" b="1" dirty="0" smtClean="0">
                <a:solidFill>
                  <a:schemeClr val="bg1"/>
                </a:solidFill>
                <a:latin typeface="+mn-lt"/>
              </a:rPr>
              <a:t>Copyright</a:t>
            </a:r>
          </a:p>
          <a:p>
            <a:r>
              <a:rPr lang="en-US" sz="3600" b="1" dirty="0" smtClean="0">
                <a:solidFill>
                  <a:schemeClr val="bg1"/>
                </a:solidFill>
                <a:latin typeface="+mn-lt"/>
              </a:rPr>
              <a:t>Creativity</a:t>
            </a:r>
          </a:p>
          <a:p>
            <a:r>
              <a:rPr lang="en-US" sz="3600" b="1" dirty="0" smtClean="0">
                <a:solidFill>
                  <a:schemeClr val="bg1"/>
                </a:solidFill>
                <a:latin typeface="+mn-lt"/>
              </a:rPr>
              <a:t>Control</a:t>
            </a:r>
          </a:p>
          <a:p>
            <a:r>
              <a:rPr lang="en-US" sz="3600" b="1" smtClean="0">
                <a:solidFill>
                  <a:srgbClr val="FF0000"/>
                </a:solidFill>
                <a:latin typeface="+mn-lt"/>
              </a:rPr>
              <a:t>Incumbencies</a:t>
            </a:r>
            <a:endParaRPr lang="en-US" sz="3600" b="1" dirty="0" smtClean="0">
              <a:solidFill>
                <a:srgbClr val="FF0000"/>
              </a:solidFill>
              <a:latin typeface="+mn-lt"/>
            </a:endParaRPr>
          </a:p>
          <a:p>
            <a:r>
              <a:rPr lang="en-US" sz="3600" b="1" dirty="0" smtClean="0">
                <a:solidFill>
                  <a:srgbClr val="FF0000"/>
                </a:solidFill>
                <a:latin typeface="+mn-lt"/>
              </a:rPr>
              <a:t>$$$</a:t>
            </a:r>
            <a:endParaRPr lang="en-US" sz="3600" b="1" dirty="0">
              <a:solidFill>
                <a:srgbClr val="FF0000"/>
              </a:solidFill>
              <a:latin typeface="+mn-lt"/>
            </a:endParaRPr>
          </a:p>
          <a:p>
            <a:pPr marL="0" indent="0">
              <a:buNone/>
            </a:pPr>
            <a:endParaRPr lang="en-US" sz="3600" b="1" dirty="0">
              <a:solidFill>
                <a:schemeClr val="bg1"/>
              </a:solidFill>
              <a:latin typeface="+mn-lt"/>
            </a:endParaRPr>
          </a:p>
          <a:p>
            <a:pPr marL="0" indent="0">
              <a:buNone/>
            </a:pPr>
            <a:r>
              <a:rPr lang="en-US" sz="3600" b="1" dirty="0" smtClean="0">
                <a:solidFill>
                  <a:srgbClr val="CCFFCC"/>
                </a:solidFill>
                <a:latin typeface="+mn-lt"/>
              </a:rPr>
              <a:t>  Which is in service to which?</a:t>
            </a:r>
            <a:endParaRPr lang="en-US" sz="3600" b="1" dirty="0">
              <a:solidFill>
                <a:srgbClr val="CCFFCC"/>
              </a:solidFill>
              <a:latin typeface="+mn-lt"/>
            </a:endParaRPr>
          </a:p>
        </p:txBody>
      </p:sp>
    </p:spTree>
    <p:extLst>
      <p:ext uri="{BB962C8B-B14F-4D97-AF65-F5344CB8AC3E}">
        <p14:creationId xmlns:p14="http://schemas.microsoft.com/office/powerpoint/2010/main" val="158839379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81479299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p:txBody>
      </p:sp>
      <p:sp>
        <p:nvSpPr>
          <p:cNvPr id="3" name="Content Placeholder 2"/>
          <p:cNvSpPr>
            <a:spLocks noGrp="1"/>
          </p:cNvSpPr>
          <p:nvPr>
            <p:ph sz="quarter" idx="10"/>
          </p:nvPr>
        </p:nvSpPr>
        <p:spPr>
          <a:xfrm>
            <a:off x="457199" y="1886067"/>
            <a:ext cx="8548661" cy="3977546"/>
          </a:xfrm>
        </p:spPr>
        <p:txBody>
          <a:bodyPr>
            <a:normAutofit/>
          </a:bodyPr>
          <a:lstStyle/>
          <a:p>
            <a:pPr marL="0" indent="0" algn="ctr">
              <a:buNone/>
            </a:pPr>
            <a:r>
              <a:rPr lang="en-CA" sz="6000" b="1" i="1" dirty="0" smtClean="0">
                <a:solidFill>
                  <a:srgbClr val="FF0000"/>
                </a:solidFill>
              </a:rPr>
              <a:t>“</a:t>
            </a:r>
            <a:r>
              <a:rPr lang="en-CA" sz="6000" i="1" dirty="0" smtClean="0">
                <a:solidFill>
                  <a:srgbClr val="CCFFCC"/>
                </a:solidFill>
              </a:rPr>
              <a:t>Consumer</a:t>
            </a:r>
            <a:r>
              <a:rPr lang="en-CA" sz="6000" i="1" dirty="0">
                <a:solidFill>
                  <a:srgbClr val="FFFF00"/>
                </a:solidFill>
              </a:rPr>
              <a:t>/</a:t>
            </a:r>
            <a:r>
              <a:rPr lang="en-CA" sz="6000" i="1" dirty="0">
                <a:solidFill>
                  <a:srgbClr val="CCFFCC"/>
                </a:solidFill>
              </a:rPr>
              <a:t>User</a:t>
            </a:r>
            <a:r>
              <a:rPr lang="en-CA" sz="6000" i="1" dirty="0">
                <a:solidFill>
                  <a:srgbClr val="FFFF00"/>
                </a:solidFill>
              </a:rPr>
              <a:t>/</a:t>
            </a:r>
            <a:r>
              <a:rPr lang="en-CA" sz="6000" i="1" dirty="0">
                <a:solidFill>
                  <a:srgbClr val="CCFFCC"/>
                </a:solidFill>
              </a:rPr>
              <a:t>Creator </a:t>
            </a:r>
            <a:r>
              <a:rPr lang="en-CA" sz="6000" i="1" dirty="0">
                <a:solidFill>
                  <a:srgbClr val="FFFF00"/>
                </a:solidFill>
              </a:rPr>
              <a:t>Challenges</a:t>
            </a:r>
            <a:r>
              <a:rPr lang="en-CA" sz="6000" i="1" dirty="0">
                <a:solidFill>
                  <a:srgbClr val="FF0000"/>
                </a:solidFill>
              </a:rPr>
              <a:t>:</a:t>
            </a:r>
            <a:r>
              <a:rPr lang="en-CA" sz="6000" i="1" dirty="0">
                <a:solidFill>
                  <a:srgbClr val="FFFF00"/>
                </a:solidFill>
              </a:rPr>
              <a:t> </a:t>
            </a:r>
            <a:r>
              <a:rPr lang="en-CA" sz="6000" i="1" dirty="0">
                <a:solidFill>
                  <a:schemeClr val="bg1"/>
                </a:solidFill>
              </a:rPr>
              <a:t>Cost, Copyright &amp; Mass Contracts in the Digital </a:t>
            </a:r>
            <a:r>
              <a:rPr lang="en-CA" sz="6000" i="1" dirty="0" smtClean="0">
                <a:solidFill>
                  <a:schemeClr val="bg1"/>
                </a:solidFill>
              </a:rPr>
              <a:t>World</a:t>
            </a:r>
            <a:r>
              <a:rPr lang="en-CA" sz="6000" b="1" i="1" dirty="0" smtClean="0">
                <a:solidFill>
                  <a:srgbClr val="FF0000"/>
                </a:solidFill>
              </a:rPr>
              <a:t>”</a:t>
            </a:r>
            <a:endParaRPr lang="en-CA" sz="6000" b="1" dirty="0">
              <a:solidFill>
                <a:srgbClr val="FF0000"/>
              </a:solidFill>
            </a:endParaRPr>
          </a:p>
          <a:p>
            <a:pPr marL="0" indent="0">
              <a:buNone/>
            </a:pPr>
            <a:endParaRPr lang="en-US" dirty="0"/>
          </a:p>
        </p:txBody>
      </p:sp>
    </p:spTree>
    <p:extLst>
      <p:ext uri="{BB962C8B-B14F-4D97-AF65-F5344CB8AC3E}">
        <p14:creationId xmlns:p14="http://schemas.microsoft.com/office/powerpoint/2010/main" val="75844798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370947715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9891765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8224953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2 at 1.25.2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44" b="-422"/>
          <a:stretch/>
        </p:blipFill>
        <p:spPr>
          <a:xfrm>
            <a:off x="457200" y="410308"/>
            <a:ext cx="8229600" cy="5294923"/>
          </a:xfrm>
        </p:spPr>
      </p:pic>
    </p:spTree>
    <p:extLst>
      <p:ext uri="{BB962C8B-B14F-4D97-AF65-F5344CB8AC3E}">
        <p14:creationId xmlns:p14="http://schemas.microsoft.com/office/powerpoint/2010/main" val="39700234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9 at 2.29.0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2193735" y="214313"/>
            <a:ext cx="4733850" cy="5675312"/>
          </a:xfrm>
        </p:spPr>
      </p:pic>
    </p:spTree>
    <p:extLst>
      <p:ext uri="{BB962C8B-B14F-4D97-AF65-F5344CB8AC3E}">
        <p14:creationId xmlns:p14="http://schemas.microsoft.com/office/powerpoint/2010/main" val="14290205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3 at 10.39.0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740868" y="317500"/>
            <a:ext cx="7673287" cy="5575300"/>
          </a:xfrm>
        </p:spPr>
      </p:pic>
    </p:spTree>
    <p:extLst>
      <p:ext uri="{BB962C8B-B14F-4D97-AF65-F5344CB8AC3E}">
        <p14:creationId xmlns:p14="http://schemas.microsoft.com/office/powerpoint/2010/main" val="1223213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49.38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808" r="-808"/>
          <a:stretch>
            <a:fillRect/>
          </a:stretch>
        </p:blipFill>
        <p:spPr>
          <a:xfrm>
            <a:off x="457200" y="244475"/>
            <a:ext cx="8229600" cy="5691188"/>
          </a:xfrm>
        </p:spPr>
      </p:pic>
    </p:spTree>
    <p:extLst>
      <p:ext uri="{BB962C8B-B14F-4D97-AF65-F5344CB8AC3E}">
        <p14:creationId xmlns:p14="http://schemas.microsoft.com/office/powerpoint/2010/main" val="13674210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18"/>
            <a:ext cx="8229600" cy="1016000"/>
          </a:xfrm>
        </p:spPr>
        <p:txBody>
          <a:bodyPr>
            <a:normAutofit/>
          </a:bodyPr>
          <a:lstStyle/>
          <a:p>
            <a:pPr algn="ctr"/>
            <a:r>
              <a:rPr lang="en-US" sz="4400" b="1" dirty="0" smtClean="0">
                <a:solidFill>
                  <a:schemeClr val="bg1"/>
                </a:solidFill>
              </a:rPr>
              <a:t>Thematic</a:t>
            </a:r>
            <a:r>
              <a:rPr lang="en-US" sz="4400" b="1" dirty="0" smtClean="0">
                <a:solidFill>
                  <a:srgbClr val="FFFF00"/>
                </a:solidFill>
              </a:rPr>
              <a:t> Follow-Up </a:t>
            </a:r>
            <a:r>
              <a:rPr lang="en-US" sz="4400" b="1" dirty="0" smtClean="0">
                <a:solidFill>
                  <a:srgbClr val="FF0000"/>
                </a:solidFill>
              </a:rPr>
              <a:t>3</a:t>
            </a:r>
            <a:endParaRPr lang="en-US" sz="4400" b="1" dirty="0">
              <a:solidFill>
                <a:srgbClr val="FF0000"/>
              </a:solidFill>
            </a:endParaRPr>
          </a:p>
        </p:txBody>
      </p:sp>
      <p:pic>
        <p:nvPicPr>
          <p:cNvPr id="4" name="Content Placeholder 3" descr="Screen Shot 2017-02-27 at 9.52.2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4" r="-831"/>
          <a:stretch/>
        </p:blipFill>
        <p:spPr>
          <a:xfrm>
            <a:off x="2000250" y="1073150"/>
            <a:ext cx="5191125" cy="4816475"/>
          </a:xfrm>
        </p:spPr>
      </p:pic>
    </p:spTree>
    <p:extLst>
      <p:ext uri="{BB962C8B-B14F-4D97-AF65-F5344CB8AC3E}">
        <p14:creationId xmlns:p14="http://schemas.microsoft.com/office/powerpoint/2010/main" val="16953022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8 at 12.22.4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10" r="-612"/>
          <a:stretch/>
        </p:blipFill>
        <p:spPr>
          <a:xfrm>
            <a:off x="2111375" y="238125"/>
            <a:ext cx="4921250" cy="5667375"/>
          </a:xfrm>
        </p:spPr>
      </p:pic>
    </p:spTree>
    <p:extLst>
      <p:ext uri="{BB962C8B-B14F-4D97-AF65-F5344CB8AC3E}">
        <p14:creationId xmlns:p14="http://schemas.microsoft.com/office/powerpoint/2010/main" val="18551441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8 at 11.22.4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72" r="-92"/>
          <a:stretch/>
        </p:blipFill>
        <p:spPr>
          <a:xfrm>
            <a:off x="2476500" y="142875"/>
            <a:ext cx="4175125" cy="5762625"/>
          </a:xfrm>
        </p:spPr>
      </p:pic>
    </p:spTree>
    <p:extLst>
      <p:ext uri="{BB962C8B-B14F-4D97-AF65-F5344CB8AC3E}">
        <p14:creationId xmlns:p14="http://schemas.microsoft.com/office/powerpoint/2010/main" val="846069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3125"/>
          </a:xfrm>
        </p:spPr>
        <p:txBody>
          <a:bodyPr>
            <a:normAutofit/>
          </a:bodyPr>
          <a:lstStyle/>
          <a:p>
            <a:r>
              <a:rPr lang="en-US" sz="4400" b="1" dirty="0" smtClean="0">
                <a:solidFill>
                  <a:srgbClr val="FFFF00"/>
                </a:solidFill>
              </a:rPr>
              <a:t>New </a:t>
            </a:r>
            <a:r>
              <a:rPr lang="en-US" sz="4400" b="1" dirty="0" smtClean="0">
                <a:solidFill>
                  <a:schemeClr val="bg1"/>
                </a:solidFill>
              </a:rPr>
              <a:t>FCC</a:t>
            </a:r>
            <a:r>
              <a:rPr lang="en-US" sz="4400" b="1" dirty="0" smtClean="0">
                <a:solidFill>
                  <a:srgbClr val="FFFF00"/>
                </a:solidFill>
              </a:rPr>
              <a:t> formula</a:t>
            </a:r>
            <a:r>
              <a:rPr lang="en-US" sz="4400" b="1" dirty="0" smtClean="0">
                <a:solidFill>
                  <a:srgbClr val="FF0000"/>
                </a:solidFill>
              </a:rPr>
              <a:t>?</a:t>
            </a:r>
            <a:endParaRPr lang="en-US" sz="4400" b="1" dirty="0">
              <a:solidFill>
                <a:srgbClr val="FF0000"/>
              </a:solidFill>
            </a:endParaRPr>
          </a:p>
        </p:txBody>
      </p:sp>
      <p:sp>
        <p:nvSpPr>
          <p:cNvPr id="3" name="Content Placeholder 2"/>
          <p:cNvSpPr>
            <a:spLocks noGrp="1"/>
          </p:cNvSpPr>
          <p:nvPr>
            <p:ph sz="quarter" idx="10"/>
          </p:nvPr>
        </p:nvSpPr>
        <p:spPr>
          <a:xfrm>
            <a:off x="457199" y="873125"/>
            <a:ext cx="8686801" cy="5191125"/>
          </a:xfrm>
        </p:spPr>
        <p:txBody>
          <a:bodyPr>
            <a:noAutofit/>
          </a:bodyPr>
          <a:lstStyle/>
          <a:p>
            <a:pPr marL="0" indent="0">
              <a:lnSpc>
                <a:spcPct val="90000"/>
              </a:lnSpc>
              <a:buNone/>
            </a:pPr>
            <a:r>
              <a:rPr lang="en-US" sz="3600" dirty="0" smtClean="0">
                <a:solidFill>
                  <a:schemeClr val="bg1"/>
                </a:solidFill>
              </a:rPr>
              <a:t>Net neutrality </a:t>
            </a:r>
            <a:r>
              <a:rPr lang="en-US" sz="3600" dirty="0" smtClean="0">
                <a:solidFill>
                  <a:srgbClr val="FFFF00"/>
                </a:solidFill>
                <a:sym typeface="Wingdings"/>
              </a:rPr>
              <a:t></a:t>
            </a:r>
            <a:r>
              <a:rPr lang="en-US" sz="3600" dirty="0" smtClean="0">
                <a:solidFill>
                  <a:schemeClr val="bg1"/>
                </a:solidFill>
              </a:rPr>
              <a:t> </a:t>
            </a:r>
            <a:r>
              <a:rPr lang="en-US" sz="3600" b="1" dirty="0" smtClean="0">
                <a:solidFill>
                  <a:srgbClr val="FF0000"/>
                </a:solidFill>
              </a:rPr>
              <a:t>for corporate providers</a:t>
            </a:r>
          </a:p>
          <a:p>
            <a:pPr marL="0" indent="0">
              <a:lnSpc>
                <a:spcPct val="90000"/>
              </a:lnSpc>
              <a:buNone/>
            </a:pPr>
            <a:r>
              <a:rPr lang="en-US" sz="3400" dirty="0" smtClean="0">
                <a:solidFill>
                  <a:schemeClr val="accent5"/>
                </a:solidFill>
              </a:rPr>
              <a:t>=</a:t>
            </a:r>
          </a:p>
          <a:p>
            <a:pPr marL="0" indent="0">
              <a:lnSpc>
                <a:spcPct val="90000"/>
              </a:lnSpc>
              <a:buNone/>
            </a:pPr>
            <a:r>
              <a:rPr lang="en-US" sz="3400" dirty="0" smtClean="0">
                <a:solidFill>
                  <a:schemeClr val="bg1"/>
                </a:solidFill>
              </a:rPr>
              <a:t>ISP’s are </a:t>
            </a:r>
            <a:r>
              <a:rPr lang="en-US" sz="3400" dirty="0" smtClean="0">
                <a:solidFill>
                  <a:srgbClr val="FF0000"/>
                </a:solidFill>
              </a:rPr>
              <a:t>equal to </a:t>
            </a:r>
            <a:r>
              <a:rPr lang="en-US" sz="3400" dirty="0" smtClean="0">
                <a:solidFill>
                  <a:schemeClr val="bg1"/>
                </a:solidFill>
              </a:rPr>
              <a:t>Google/Facebook</a:t>
            </a:r>
          </a:p>
          <a:p>
            <a:pPr marL="0" indent="0">
              <a:lnSpc>
                <a:spcPct val="90000"/>
              </a:lnSpc>
              <a:buNone/>
            </a:pPr>
            <a:r>
              <a:rPr lang="en-US" sz="3400" dirty="0" smtClean="0">
                <a:solidFill>
                  <a:srgbClr val="4BACC6"/>
                </a:solidFill>
              </a:rPr>
              <a:t>=</a:t>
            </a:r>
            <a:r>
              <a:rPr lang="en-US" sz="3400" dirty="0" smtClean="0">
                <a:solidFill>
                  <a:schemeClr val="bg1"/>
                </a:solidFill>
              </a:rPr>
              <a:t> </a:t>
            </a:r>
          </a:p>
          <a:p>
            <a:pPr marL="0" indent="0">
              <a:lnSpc>
                <a:spcPct val="90000"/>
              </a:lnSpc>
              <a:buNone/>
            </a:pPr>
            <a:r>
              <a:rPr lang="en-US" sz="3400" dirty="0" smtClean="0">
                <a:solidFill>
                  <a:srgbClr val="FFFF00"/>
                </a:solidFill>
              </a:rPr>
              <a:t>No greater consumer privacy protections </a:t>
            </a:r>
            <a:r>
              <a:rPr lang="en-US" sz="3400" dirty="0" smtClean="0">
                <a:solidFill>
                  <a:srgbClr val="FF0000"/>
                </a:solidFill>
              </a:rPr>
              <a:t>from ISP carriers </a:t>
            </a:r>
            <a:r>
              <a:rPr lang="en-US" sz="3400" dirty="0" smtClean="0">
                <a:solidFill>
                  <a:schemeClr val="bg1"/>
                </a:solidFill>
              </a:rPr>
              <a:t>than exists for </a:t>
            </a:r>
            <a:r>
              <a:rPr lang="en-US" sz="3400" dirty="0" smtClean="0">
                <a:solidFill>
                  <a:srgbClr val="FFFF00"/>
                </a:solidFill>
              </a:rPr>
              <a:t>Google, Facebook</a:t>
            </a:r>
            <a:r>
              <a:rPr lang="en-US" sz="3400" dirty="0" smtClean="0">
                <a:solidFill>
                  <a:schemeClr val="bg1"/>
                </a:solidFill>
              </a:rPr>
              <a:t> and other content providers</a:t>
            </a:r>
          </a:p>
          <a:p>
            <a:pPr marL="0" indent="0">
              <a:lnSpc>
                <a:spcPct val="90000"/>
              </a:lnSpc>
              <a:buNone/>
            </a:pPr>
            <a:r>
              <a:rPr lang="en-US" sz="3400" dirty="0" smtClean="0">
                <a:solidFill>
                  <a:srgbClr val="FF0000"/>
                </a:solidFill>
              </a:rPr>
              <a:t>=</a:t>
            </a:r>
          </a:p>
          <a:p>
            <a:pPr marL="0" indent="0">
              <a:lnSpc>
                <a:spcPct val="90000"/>
              </a:lnSpc>
              <a:buNone/>
            </a:pPr>
            <a:r>
              <a:rPr lang="en-US" sz="3400" dirty="0">
                <a:solidFill>
                  <a:schemeClr val="accent5"/>
                </a:solidFill>
              </a:rPr>
              <a:t>E</a:t>
            </a:r>
            <a:r>
              <a:rPr lang="en-US" sz="3400" dirty="0" smtClean="0">
                <a:solidFill>
                  <a:schemeClr val="accent5"/>
                </a:solidFill>
              </a:rPr>
              <a:t>ven less </a:t>
            </a:r>
            <a:r>
              <a:rPr lang="en-US" sz="3400" b="1" dirty="0" smtClean="0">
                <a:solidFill>
                  <a:srgbClr val="FFFF00"/>
                </a:solidFill>
              </a:rPr>
              <a:t>content</a:t>
            </a:r>
            <a:r>
              <a:rPr lang="en-US" sz="3400" b="1" dirty="0" smtClean="0">
                <a:solidFill>
                  <a:schemeClr val="bg1"/>
                </a:solidFill>
              </a:rPr>
              <a:t>/</a:t>
            </a:r>
            <a:r>
              <a:rPr lang="en-US" sz="3400" b="1" dirty="0" smtClean="0">
                <a:solidFill>
                  <a:srgbClr val="FF0000"/>
                </a:solidFill>
              </a:rPr>
              <a:t>carriage</a:t>
            </a:r>
            <a:r>
              <a:rPr lang="en-US" sz="3400" b="1" dirty="0" smtClean="0">
                <a:solidFill>
                  <a:srgbClr val="FFFF00"/>
                </a:solidFill>
              </a:rPr>
              <a:t> </a:t>
            </a:r>
            <a:r>
              <a:rPr lang="en-US" sz="3400" dirty="0" smtClean="0">
                <a:solidFill>
                  <a:schemeClr val="accent5"/>
                </a:solidFill>
              </a:rPr>
              <a:t>separation</a:t>
            </a:r>
            <a:endParaRPr lang="en-US" sz="3400" dirty="0">
              <a:solidFill>
                <a:schemeClr val="accent5"/>
              </a:solidFill>
            </a:endParaRPr>
          </a:p>
        </p:txBody>
      </p:sp>
    </p:spTree>
    <p:extLst>
      <p:ext uri="{BB962C8B-B14F-4D97-AF65-F5344CB8AC3E}">
        <p14:creationId xmlns:p14="http://schemas.microsoft.com/office/powerpoint/2010/main" val="8099926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2887385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75" y="126035"/>
            <a:ext cx="8864472" cy="1318520"/>
          </a:xfrm>
        </p:spPr>
        <p:txBody>
          <a:bodyPr>
            <a:noAutofit/>
          </a:bodyPr>
          <a:lstStyle/>
          <a:p>
            <a:pPr algn="ctr"/>
            <a:r>
              <a:rPr lang="en-US" sz="4800" b="1" dirty="0" smtClean="0">
                <a:solidFill>
                  <a:srgbClr val="FF0000"/>
                </a:solidFill>
              </a:rPr>
              <a:t>Implicates </a:t>
            </a:r>
            <a:r>
              <a:rPr lang="en-US" sz="4800" b="1" dirty="0" smtClean="0">
                <a:solidFill>
                  <a:schemeClr val="accent5"/>
                </a:solidFill>
              </a:rPr>
              <a:t>3 of the 4 </a:t>
            </a:r>
            <a:r>
              <a:rPr lang="en-US" sz="4800" b="1" dirty="0" smtClean="0">
                <a:solidFill>
                  <a:srgbClr val="FF0000"/>
                </a:solidFill>
              </a:rPr>
              <a:t>Binaries</a:t>
            </a:r>
            <a:endParaRPr lang="en-US" sz="4800" b="1" dirty="0">
              <a:solidFill>
                <a:srgbClr val="FF0000"/>
              </a:solidFill>
            </a:endParaRPr>
          </a:p>
        </p:txBody>
      </p:sp>
      <p:sp>
        <p:nvSpPr>
          <p:cNvPr id="3" name="Content Placeholder 2"/>
          <p:cNvSpPr>
            <a:spLocks noGrp="1"/>
          </p:cNvSpPr>
          <p:nvPr>
            <p:ph sz="half" idx="1"/>
          </p:nvPr>
        </p:nvSpPr>
        <p:spPr>
          <a:xfrm>
            <a:off x="348989" y="1667539"/>
            <a:ext cx="4146811" cy="4062162"/>
          </a:xfrm>
        </p:spPr>
        <p:txBody>
          <a:bodyPr>
            <a:normAutofit fontScale="92500"/>
          </a:bodyPr>
          <a:lstStyle/>
          <a:p>
            <a:pPr marL="0" indent="0">
              <a:buNone/>
            </a:pPr>
            <a:r>
              <a:rPr lang="en-US" sz="6000" b="1" dirty="0">
                <a:solidFill>
                  <a:srgbClr val="FFFFFF"/>
                </a:solidFill>
              </a:rPr>
              <a:t>Cultural</a:t>
            </a:r>
          </a:p>
          <a:p>
            <a:pPr marL="0" indent="0">
              <a:buNone/>
            </a:pPr>
            <a:r>
              <a:rPr lang="en-US" sz="6000" b="1" dirty="0">
                <a:solidFill>
                  <a:srgbClr val="FFFF00"/>
                </a:solidFill>
              </a:rPr>
              <a:t>Content</a:t>
            </a:r>
          </a:p>
          <a:p>
            <a:pPr marL="0" indent="0">
              <a:buNone/>
            </a:pPr>
            <a:r>
              <a:rPr lang="en-US" sz="6000" b="1" dirty="0">
                <a:solidFill>
                  <a:srgbClr val="FFFF00"/>
                </a:solidFill>
              </a:rPr>
              <a:t>Regulation</a:t>
            </a:r>
          </a:p>
          <a:p>
            <a:pPr marL="0" indent="0">
              <a:buNone/>
            </a:pPr>
            <a:r>
              <a:rPr lang="en-US" sz="6000" b="1" dirty="0">
                <a:solidFill>
                  <a:srgbClr val="FFFF00"/>
                </a:solidFill>
              </a:rPr>
              <a:t>Privacy</a:t>
            </a:r>
          </a:p>
          <a:p>
            <a:pPr marL="0" indent="0">
              <a:buNone/>
            </a:pPr>
            <a:endParaRPr lang="en-US" dirty="0"/>
          </a:p>
        </p:txBody>
      </p:sp>
      <p:sp>
        <p:nvSpPr>
          <p:cNvPr id="4" name="Content Placeholder 3"/>
          <p:cNvSpPr>
            <a:spLocks noGrp="1"/>
          </p:cNvSpPr>
          <p:nvPr>
            <p:ph sz="half" idx="2"/>
          </p:nvPr>
        </p:nvSpPr>
        <p:spPr>
          <a:xfrm>
            <a:off x="4648199" y="1667539"/>
            <a:ext cx="4377048" cy="4062161"/>
          </a:xfrm>
        </p:spPr>
        <p:txBody>
          <a:bodyPr>
            <a:normAutofit fontScale="92500"/>
          </a:bodyPr>
          <a:lstStyle/>
          <a:p>
            <a:pPr marL="0" indent="0">
              <a:buNone/>
            </a:pPr>
            <a:r>
              <a:rPr lang="en-US" sz="6000" b="1" dirty="0">
                <a:solidFill>
                  <a:schemeClr val="bg1"/>
                </a:solidFill>
              </a:rPr>
              <a:t>Industrial</a:t>
            </a:r>
          </a:p>
          <a:p>
            <a:pPr marL="0" indent="0">
              <a:buNone/>
            </a:pPr>
            <a:r>
              <a:rPr lang="en-US" sz="6000" b="1" dirty="0">
                <a:solidFill>
                  <a:srgbClr val="CCFFCC"/>
                </a:solidFill>
              </a:rPr>
              <a:t>Carriage</a:t>
            </a:r>
          </a:p>
          <a:p>
            <a:pPr marL="0" indent="0">
              <a:buNone/>
            </a:pPr>
            <a:r>
              <a:rPr lang="en-US" sz="6000" b="1" dirty="0">
                <a:solidFill>
                  <a:srgbClr val="CCFFCC"/>
                </a:solidFill>
              </a:rPr>
              <a:t>Free Market</a:t>
            </a:r>
          </a:p>
          <a:p>
            <a:pPr marL="0" indent="0">
              <a:buNone/>
            </a:pPr>
            <a:r>
              <a:rPr lang="en-US" sz="6000" b="1" dirty="0">
                <a:solidFill>
                  <a:srgbClr val="CCFFCC"/>
                </a:solidFill>
              </a:rPr>
              <a:t>Surveillance</a:t>
            </a:r>
          </a:p>
          <a:p>
            <a:pPr marL="0" indent="0">
              <a:buNone/>
            </a:pPr>
            <a:endParaRPr lang="en-US" dirty="0"/>
          </a:p>
        </p:txBody>
      </p:sp>
    </p:spTree>
    <p:extLst>
      <p:ext uri="{BB962C8B-B14F-4D97-AF65-F5344CB8AC3E}">
        <p14:creationId xmlns:p14="http://schemas.microsoft.com/office/powerpoint/2010/main" val="28225158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8 at 11.35.2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60" r="652"/>
          <a:stretch/>
        </p:blipFill>
        <p:spPr>
          <a:xfrm>
            <a:off x="1079500" y="365125"/>
            <a:ext cx="6921500" cy="5360988"/>
          </a:xfrm>
        </p:spPr>
      </p:pic>
    </p:spTree>
    <p:extLst>
      <p:ext uri="{BB962C8B-B14F-4D97-AF65-F5344CB8AC3E}">
        <p14:creationId xmlns:p14="http://schemas.microsoft.com/office/powerpoint/2010/main" val="23927286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1571310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8181100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7624209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956"/>
            <a:ext cx="8229600" cy="1633054"/>
          </a:xfrm>
        </p:spPr>
        <p:txBody>
          <a:bodyPr>
            <a:normAutofit fontScale="90000"/>
          </a:bodyPr>
          <a:lstStyle/>
          <a:p>
            <a:pPr algn="ct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Mine</a:t>
            </a:r>
            <a:r>
              <a:rPr lang="en-US" sz="9600" dirty="0"/>
              <a:t/>
            </a:r>
            <a:br>
              <a:rPr lang="en-US" sz="9600" dirty="0"/>
            </a:br>
            <a:endParaRPr lang="en-US" dirty="0"/>
          </a:p>
        </p:txBody>
      </p:sp>
      <p:pic>
        <p:nvPicPr>
          <p:cNvPr id="4" name="Content Placeholder 3" descr="Screen Shot 2017-02-11 at 3.51.0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58" r="971"/>
          <a:stretch/>
        </p:blipFill>
        <p:spPr>
          <a:xfrm>
            <a:off x="2606092" y="1408113"/>
            <a:ext cx="3876148" cy="4497387"/>
          </a:xfrm>
        </p:spPr>
      </p:pic>
    </p:spTree>
    <p:extLst>
      <p:ext uri="{BB962C8B-B14F-4D97-AF65-F5344CB8AC3E}">
        <p14:creationId xmlns:p14="http://schemas.microsoft.com/office/powerpoint/2010/main" val="3085016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2-12 at 3.07.51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15328" r="-15328"/>
          <a:stretch>
            <a:fillRect/>
          </a:stretch>
        </p:blipFill>
        <p:spPr>
          <a:xfrm>
            <a:off x="457200" y="257175"/>
            <a:ext cx="8229600" cy="5611813"/>
          </a:xfrm>
        </p:spPr>
      </p:pic>
    </p:spTree>
    <p:extLst>
      <p:ext uri="{BB962C8B-B14F-4D97-AF65-F5344CB8AC3E}">
        <p14:creationId xmlns:p14="http://schemas.microsoft.com/office/powerpoint/2010/main" val="18032988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8 at 12.34.0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52" r="-152"/>
          <a:stretch/>
        </p:blipFill>
        <p:spPr>
          <a:xfrm>
            <a:off x="1190625" y="206375"/>
            <a:ext cx="6762750" cy="5683250"/>
          </a:xfrm>
        </p:spPr>
      </p:pic>
    </p:spTree>
    <p:extLst>
      <p:ext uri="{BB962C8B-B14F-4D97-AF65-F5344CB8AC3E}">
        <p14:creationId xmlns:p14="http://schemas.microsoft.com/office/powerpoint/2010/main" val="6516199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2 at 7.57.5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72" r="117"/>
          <a:stretch/>
        </p:blipFill>
        <p:spPr>
          <a:xfrm>
            <a:off x="1373102" y="257175"/>
            <a:ext cx="6453578" cy="5629275"/>
          </a:xfrm>
        </p:spPr>
      </p:pic>
    </p:spTree>
    <p:extLst>
      <p:ext uri="{BB962C8B-B14F-4D97-AF65-F5344CB8AC3E}">
        <p14:creationId xmlns:p14="http://schemas.microsoft.com/office/powerpoint/2010/main" val="27101680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0" y="0"/>
            <a:ext cx="7226300" cy="1016000"/>
          </a:xfrm>
        </p:spPr>
        <p:txBody>
          <a:bodyPr>
            <a:normAutofit/>
          </a:bodyPr>
          <a:lstStyle/>
          <a:p>
            <a:r>
              <a:rPr lang="en-US" sz="4800" b="1" dirty="0" smtClean="0">
                <a:solidFill>
                  <a:srgbClr val="FFFF00"/>
                </a:solidFill>
              </a:rPr>
              <a:t>Huge</a:t>
            </a:r>
            <a:r>
              <a:rPr lang="en-US" sz="4800" b="1" dirty="0" smtClean="0">
                <a:solidFill>
                  <a:srgbClr val="FF0000"/>
                </a:solidFill>
              </a:rPr>
              <a:t>?</a:t>
            </a:r>
            <a:endParaRPr lang="en-US" sz="4800" b="1" dirty="0">
              <a:solidFill>
                <a:srgbClr val="FF0000"/>
              </a:solidFill>
            </a:endParaRPr>
          </a:p>
        </p:txBody>
      </p:sp>
      <p:pic>
        <p:nvPicPr>
          <p:cNvPr id="4" name="Content Placeholder 3" descr="Screen Shot 2017-02-28 at 11.56.2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 r="-206" b="-324"/>
          <a:stretch/>
        </p:blipFill>
        <p:spPr>
          <a:xfrm>
            <a:off x="1460500" y="1016000"/>
            <a:ext cx="6238875" cy="4921249"/>
          </a:xfrm>
        </p:spPr>
      </p:pic>
    </p:spTree>
    <p:extLst>
      <p:ext uri="{BB962C8B-B14F-4D97-AF65-F5344CB8AC3E}">
        <p14:creationId xmlns:p14="http://schemas.microsoft.com/office/powerpoint/2010/main" val="29857335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01"/>
            <a:ext cx="9144000" cy="1188361"/>
          </a:xfrm>
        </p:spPr>
        <p:txBody>
          <a:bodyPr>
            <a:normAutofit fontScale="90000"/>
          </a:bodyPr>
          <a:lstStyle/>
          <a:p>
            <a:pPr algn="ctr"/>
            <a:r>
              <a:rPr lang="en-US" sz="5400" b="1" dirty="0" smtClean="0">
                <a:solidFill>
                  <a:schemeClr val="bg1"/>
                </a:solidFill>
                <a:latin typeface="+mn-lt"/>
              </a:rPr>
              <a:t>Course Website: </a:t>
            </a:r>
            <a:r>
              <a:rPr lang="en-US" sz="5400" dirty="0" smtClean="0">
                <a:solidFill>
                  <a:srgbClr val="FFFF00"/>
                </a:solidFill>
                <a:latin typeface="+mn-lt"/>
              </a:rPr>
              <a:t>Redecorated</a:t>
            </a:r>
            <a:endParaRPr lang="en-US" sz="5400" dirty="0">
              <a:solidFill>
                <a:srgbClr val="FFFF00"/>
              </a:solidFill>
              <a:latin typeface="+mn-lt"/>
            </a:endParaRPr>
          </a:p>
        </p:txBody>
      </p:sp>
      <p:sp>
        <p:nvSpPr>
          <p:cNvPr id="3" name="Content Placeholder 2"/>
          <p:cNvSpPr>
            <a:spLocks noGrp="1"/>
          </p:cNvSpPr>
          <p:nvPr>
            <p:ph sz="quarter" idx="10"/>
          </p:nvPr>
        </p:nvSpPr>
        <p:spPr>
          <a:xfrm>
            <a:off x="674760" y="1237163"/>
            <a:ext cx="7819779" cy="4488972"/>
          </a:xfrm>
        </p:spPr>
        <p:txBody>
          <a:bodyPr>
            <a:normAutofit/>
          </a:bodyPr>
          <a:lstStyle/>
          <a:p>
            <a:pPr marL="0" indent="0" algn="ctr">
              <a:buNone/>
            </a:pPr>
            <a:r>
              <a:rPr lang="en-US" sz="3600" dirty="0" smtClean="0">
                <a:solidFill>
                  <a:schemeClr val="bg1"/>
                </a:solidFill>
                <a:latin typeface="+mn-lt"/>
                <a:hlinkClick r:id="rId2"/>
              </a:rPr>
              <a:t>http:/</a:t>
            </a:r>
            <a:r>
              <a:rPr lang="en-US" sz="3600" dirty="0">
                <a:solidFill>
                  <a:schemeClr val="bg1"/>
                </a:solidFill>
                <a:latin typeface="+mn-lt"/>
                <a:hlinkClick r:id="rId2"/>
              </a:rPr>
              <a:t>/</a:t>
            </a:r>
            <a:r>
              <a:rPr lang="en-US" sz="3600" dirty="0" smtClean="0">
                <a:solidFill>
                  <a:schemeClr val="bg1"/>
                </a:solidFill>
                <a:latin typeface="+mn-lt"/>
                <a:hlinkClick r:id="rId2"/>
              </a:rPr>
              <a:t>commlaw.allard.ubc.ca</a:t>
            </a:r>
            <a:r>
              <a:rPr lang="en-US" sz="4800" dirty="0" smtClean="0">
                <a:solidFill>
                  <a:schemeClr val="bg1"/>
                </a:solidFill>
                <a:latin typeface="+mn-lt"/>
              </a:rPr>
              <a:t> </a:t>
            </a:r>
            <a:endParaRPr lang="en-US" sz="4800" dirty="0">
              <a:solidFill>
                <a:schemeClr val="bg1"/>
              </a:solidFill>
              <a:latin typeface="+mn-lt"/>
            </a:endParaRPr>
          </a:p>
        </p:txBody>
      </p:sp>
      <p:pic>
        <p:nvPicPr>
          <p:cNvPr id="4" name="Picture 3" descr="Screen Shot 2017-02-11 at 5.39.0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53506" y="2226891"/>
            <a:ext cx="3612599" cy="3652964"/>
          </a:xfrm>
          <a:prstGeom prst="rect">
            <a:avLst/>
          </a:prstGeom>
        </p:spPr>
      </p:pic>
    </p:spTree>
    <p:extLst>
      <p:ext uri="{BB962C8B-B14F-4D97-AF65-F5344CB8AC3E}">
        <p14:creationId xmlns:p14="http://schemas.microsoft.com/office/powerpoint/2010/main" val="7186189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1016000"/>
          </a:xfrm>
        </p:spPr>
        <p:txBody>
          <a:bodyPr>
            <a:normAutofit/>
          </a:bodyPr>
          <a:lstStyle/>
          <a:p>
            <a:r>
              <a:rPr lang="en-US" sz="4800" b="1" dirty="0" smtClean="0">
                <a:solidFill>
                  <a:schemeClr val="bg1"/>
                </a:solidFill>
              </a:rPr>
              <a:t>Personal</a:t>
            </a:r>
            <a:r>
              <a:rPr lang="en-US" sz="4800" b="1" dirty="0" smtClean="0">
                <a:solidFill>
                  <a:srgbClr val="FFFF00"/>
                </a:solidFill>
              </a:rPr>
              <a:t> News of the Week</a:t>
            </a:r>
            <a:endParaRPr lang="en-US" sz="4800" b="1" dirty="0">
              <a:solidFill>
                <a:srgbClr val="FFFF00"/>
              </a:solidFill>
            </a:endParaRPr>
          </a:p>
        </p:txBody>
      </p:sp>
      <p:pic>
        <p:nvPicPr>
          <p:cNvPr id="5" name="Picture 4" descr="Screen Shot 2017-03-01 at 12.07.5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730375"/>
            <a:ext cx="8219267" cy="2349500"/>
          </a:xfrm>
          <a:prstGeom prst="rect">
            <a:avLst/>
          </a:prstGeom>
        </p:spPr>
      </p:pic>
      <p:pic>
        <p:nvPicPr>
          <p:cNvPr id="7" name="Content Placeholder 3" descr="Screen Shot 2017-03-01 at 12.05.11 AM.png"/>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457200" y="4079875"/>
            <a:ext cx="8229600" cy="1508125"/>
          </a:xfrm>
        </p:spPr>
      </p:pic>
    </p:spTree>
    <p:extLst>
      <p:ext uri="{BB962C8B-B14F-4D97-AF65-F5344CB8AC3E}">
        <p14:creationId xmlns:p14="http://schemas.microsoft.com/office/powerpoint/2010/main" val="4586609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477.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78449" y="1397635"/>
            <a:ext cx="8807937" cy="2872152"/>
          </a:xfrm>
        </p:spPr>
      </p:pic>
      <p:sp>
        <p:nvSpPr>
          <p:cNvPr id="2" name="TextBox 1"/>
          <p:cNvSpPr txBox="1"/>
          <p:nvPr/>
        </p:nvSpPr>
        <p:spPr>
          <a:xfrm>
            <a:off x="5080215" y="4832741"/>
            <a:ext cx="2746703" cy="369332"/>
          </a:xfrm>
          <a:prstGeom prst="rect">
            <a:avLst/>
          </a:prstGeom>
          <a:noFill/>
        </p:spPr>
        <p:txBody>
          <a:bodyPr wrap="none" rtlCol="0">
            <a:spAutoFit/>
          </a:bodyPr>
          <a:lstStyle/>
          <a:p>
            <a:r>
              <a:rPr lang="en-US" dirty="0" smtClean="0">
                <a:solidFill>
                  <a:schemeClr val="bg1"/>
                </a:solidFill>
              </a:rPr>
              <a:t>“Video Game Law “ 2005</a:t>
            </a:r>
            <a:endParaRPr lang="en-US" dirty="0">
              <a:solidFill>
                <a:schemeClr val="bg1"/>
              </a:solidFill>
            </a:endParaRPr>
          </a:p>
        </p:txBody>
      </p:sp>
    </p:spTree>
    <p:extLst>
      <p:ext uri="{BB962C8B-B14F-4D97-AF65-F5344CB8AC3E}">
        <p14:creationId xmlns:p14="http://schemas.microsoft.com/office/powerpoint/2010/main" val="23605902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1571310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73160" y="246452"/>
            <a:ext cx="8170839" cy="5725269"/>
          </a:xfrm>
        </p:spPr>
        <p:txBody>
          <a:bodyPr>
            <a:normAutofit/>
          </a:bodyPr>
          <a:lstStyle/>
          <a:p>
            <a:pPr marL="0" indent="0">
              <a:buNone/>
            </a:pPr>
            <a:r>
              <a:rPr lang="en-US" sz="4400" dirty="0" smtClean="0">
                <a:solidFill>
                  <a:srgbClr val="FFFF00"/>
                </a:solidFill>
                <a:latin typeface="P22 Typewriter"/>
                <a:cs typeface="P22 Typewriter"/>
              </a:rPr>
              <a:t>Now Back to Our Regularly Scheduled Programming…</a:t>
            </a:r>
            <a:endParaRPr lang="en-US" sz="4400" dirty="0">
              <a:solidFill>
                <a:srgbClr val="FFFF00"/>
              </a:solidFill>
              <a:latin typeface="P22 Typewriter"/>
              <a:cs typeface="P22 Typewriter"/>
            </a:endParaRPr>
          </a:p>
        </p:txBody>
      </p:sp>
      <p:pic>
        <p:nvPicPr>
          <p:cNvPr id="4" name="Content Placeholder 3" descr="file7991274103168.jpg"/>
          <p:cNvPicPr>
            <a:picLocks noChangeAspect="1"/>
          </p:cNvPicPr>
          <p:nvPr/>
        </p:nvPicPr>
        <p:blipFill rotWithShape="1">
          <a:blip r:embed="rId2" cstate="print">
            <a:extLst>
              <a:ext uri="{28A0092B-C50C-407E-A947-70E740481C1C}">
                <a14:useLocalDpi xmlns:a14="http://schemas.microsoft.com/office/drawing/2010/main"/>
              </a:ext>
            </a:extLst>
          </a:blip>
          <a:srcRect l="-242" r="-124"/>
          <a:stretch/>
        </p:blipFill>
        <p:spPr>
          <a:xfrm>
            <a:off x="1554408" y="1535585"/>
            <a:ext cx="6122856" cy="4331411"/>
          </a:xfrm>
          <a:prstGeom prst="rect">
            <a:avLst/>
          </a:prstGeom>
        </p:spPr>
      </p:pic>
    </p:spTree>
    <p:extLst>
      <p:ext uri="{BB962C8B-B14F-4D97-AF65-F5344CB8AC3E}">
        <p14:creationId xmlns:p14="http://schemas.microsoft.com/office/powerpoint/2010/main" val="25821703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74037" cy="1016000"/>
          </a:xfrm>
        </p:spPr>
        <p:txBody>
          <a:bodyPr/>
          <a:lstStyle/>
          <a:p>
            <a:r>
              <a:rPr lang="en-US" b="1" dirty="0" smtClean="0">
                <a:solidFill>
                  <a:srgbClr val="CCFFCC"/>
                </a:solidFill>
              </a:rPr>
              <a:t>Today</a:t>
            </a:r>
            <a:r>
              <a:rPr lang="mr-IN" b="1" dirty="0" smtClean="0">
                <a:solidFill>
                  <a:srgbClr val="CCFFCC"/>
                </a:solidFill>
              </a:rPr>
              <a:t>…</a:t>
            </a:r>
            <a:endParaRPr lang="en-US" b="1" dirty="0">
              <a:solidFill>
                <a:srgbClr val="CCFFCC"/>
              </a:solidFill>
            </a:endParaRPr>
          </a:p>
        </p:txBody>
      </p:sp>
      <p:sp>
        <p:nvSpPr>
          <p:cNvPr id="3" name="Content Placeholder 2"/>
          <p:cNvSpPr>
            <a:spLocks noGrp="1"/>
          </p:cNvSpPr>
          <p:nvPr>
            <p:ph sz="quarter" idx="10"/>
          </p:nvPr>
        </p:nvSpPr>
        <p:spPr>
          <a:xfrm>
            <a:off x="457201" y="1016000"/>
            <a:ext cx="6074036" cy="4710133"/>
          </a:xfrm>
        </p:spPr>
        <p:txBody>
          <a:bodyPr>
            <a:noAutofit/>
          </a:bodyPr>
          <a:lstStyle/>
          <a:p>
            <a:pPr marL="0" indent="0" algn="ctr">
              <a:buNone/>
            </a:pPr>
            <a:r>
              <a:rPr lang="en-CA" sz="5400" i="1" dirty="0">
                <a:solidFill>
                  <a:srgbClr val="FF0000"/>
                </a:solidFill>
                <a:latin typeface="American Typewriter"/>
                <a:cs typeface="American Typewriter"/>
              </a:rPr>
              <a:t>“</a:t>
            </a:r>
            <a:r>
              <a:rPr lang="en-CA" sz="5400" i="1" dirty="0" smtClean="0">
                <a:solidFill>
                  <a:srgbClr val="FFFF00"/>
                </a:solidFill>
                <a:latin typeface="American Typewriter"/>
                <a:cs typeface="American Typewriter"/>
              </a:rPr>
              <a:t>A </a:t>
            </a:r>
            <a:r>
              <a:rPr lang="en-CA" sz="5400" i="1" dirty="0" smtClean="0">
                <a:solidFill>
                  <a:srgbClr val="8EB4E3"/>
                </a:solidFill>
                <a:latin typeface="American Typewriter"/>
                <a:cs typeface="American Typewriter"/>
              </a:rPr>
              <a:t>(not so brief) </a:t>
            </a:r>
            <a:r>
              <a:rPr lang="en-CA" sz="5400" i="1" dirty="0">
                <a:solidFill>
                  <a:srgbClr val="FFFF00"/>
                </a:solidFill>
                <a:latin typeface="American Typewriter"/>
                <a:cs typeface="American Typewriter"/>
              </a:rPr>
              <a:t>History of Cultural Policy</a:t>
            </a:r>
            <a:r>
              <a:rPr lang="en-CA" sz="5400" i="1" dirty="0">
                <a:solidFill>
                  <a:srgbClr val="FF0000"/>
                </a:solidFill>
                <a:latin typeface="American Typewriter"/>
                <a:cs typeface="American Typewriter"/>
              </a:rPr>
              <a:t>:</a:t>
            </a:r>
            <a:r>
              <a:rPr lang="en-CA" sz="5400" i="1" dirty="0">
                <a:solidFill>
                  <a:srgbClr val="FFFFFF"/>
                </a:solidFill>
                <a:latin typeface="American Typewriter"/>
                <a:cs typeface="American Typewriter"/>
              </a:rPr>
              <a:t> Regulated, Unregulated </a:t>
            </a:r>
            <a:r>
              <a:rPr lang="en-CA" sz="5400" i="1" dirty="0">
                <a:solidFill>
                  <a:schemeClr val="tx2">
                    <a:lumMod val="40000"/>
                    <a:lumOff val="60000"/>
                  </a:schemeClr>
                </a:solidFill>
                <a:latin typeface="American Typewriter"/>
                <a:cs typeface="American Typewriter"/>
              </a:rPr>
              <a:t>&amp; </a:t>
            </a:r>
            <a:r>
              <a:rPr lang="en-CA" sz="5400" i="1" dirty="0">
                <a:solidFill>
                  <a:srgbClr val="FFFFFF"/>
                </a:solidFill>
                <a:latin typeface="American Typewriter"/>
                <a:cs typeface="American Typewriter"/>
              </a:rPr>
              <a:t>Self Regulated Industries</a:t>
            </a:r>
            <a:r>
              <a:rPr lang="en-CA" sz="5400" i="1" dirty="0">
                <a:solidFill>
                  <a:srgbClr val="FF0000"/>
                </a:solidFill>
                <a:latin typeface="American Typewriter"/>
                <a:cs typeface="American Typewriter"/>
              </a:rPr>
              <a:t>”</a:t>
            </a:r>
            <a:endParaRPr lang="en-US" sz="5400" dirty="0">
              <a:latin typeface="American Typewriter"/>
              <a:cs typeface="American Typewriter"/>
            </a:endParaRPr>
          </a:p>
        </p:txBody>
      </p:sp>
      <p:pic>
        <p:nvPicPr>
          <p:cNvPr id="5" name="Content Placeholder 3" descr="CKVR-TV_Towers.jpg"/>
          <p:cNvPicPr>
            <a:picLocks noChangeAspect="1"/>
          </p:cNvPicPr>
          <p:nvPr/>
        </p:nvPicPr>
        <p:blipFill rotWithShape="1">
          <a:blip r:embed="rId2" cstate="print">
            <a:extLst>
              <a:ext uri="{28A0092B-C50C-407E-A947-70E740481C1C}">
                <a14:useLocalDpi xmlns:a14="http://schemas.microsoft.com/office/drawing/2010/main"/>
              </a:ext>
            </a:extLst>
          </a:blip>
          <a:srcRect b="-331"/>
          <a:stretch/>
        </p:blipFill>
        <p:spPr>
          <a:xfrm>
            <a:off x="6531237" y="169333"/>
            <a:ext cx="2155563" cy="5994400"/>
          </a:xfrm>
          <a:prstGeom prst="rect">
            <a:avLst/>
          </a:prstGeom>
        </p:spPr>
      </p:pic>
    </p:spTree>
    <p:extLst>
      <p:ext uri="{BB962C8B-B14F-4D97-AF65-F5344CB8AC3E}">
        <p14:creationId xmlns:p14="http://schemas.microsoft.com/office/powerpoint/2010/main" val="40210033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b="1" dirty="0" smtClean="0">
                <a:solidFill>
                  <a:schemeClr val="bg1"/>
                </a:solidFill>
              </a:rPr>
              <a:t>AKA: </a:t>
            </a:r>
            <a:r>
              <a:rPr lang="en-US" dirty="0" smtClean="0">
                <a:solidFill>
                  <a:srgbClr val="FFFF00"/>
                </a:solidFill>
              </a:rPr>
              <a:t>Mid-Term Review of the </a:t>
            </a:r>
            <a:r>
              <a:rPr lang="en-US" dirty="0" smtClean="0">
                <a:solidFill>
                  <a:srgbClr val="FF0000"/>
                </a:solidFill>
              </a:rPr>
              <a:t>maze</a:t>
            </a:r>
            <a:endParaRPr lang="en-US" dirty="0">
              <a:solidFill>
                <a:srgbClr val="FF0000"/>
              </a:solidFill>
            </a:endParaRPr>
          </a:p>
        </p:txBody>
      </p:sp>
      <p:pic>
        <p:nvPicPr>
          <p:cNvPr id="4" name="Content Placeholder 3" descr="Pac-Man.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57850" r="-57850"/>
          <a:stretch>
            <a:fillRect/>
          </a:stretch>
        </p:blipFill>
        <p:spPr>
          <a:xfrm>
            <a:off x="457200" y="1016000"/>
            <a:ext cx="8229600" cy="4905375"/>
          </a:xfrm>
        </p:spPr>
      </p:pic>
    </p:spTree>
    <p:extLst>
      <p:ext uri="{BB962C8B-B14F-4D97-AF65-F5344CB8AC3E}">
        <p14:creationId xmlns:p14="http://schemas.microsoft.com/office/powerpoint/2010/main" val="11992379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rPr>
              <a:t>A Theory</a:t>
            </a:r>
            <a:r>
              <a:rPr lang="mr-IN" sz="4400" b="1" dirty="0" smtClean="0">
                <a:solidFill>
                  <a:srgbClr val="CCFFCC"/>
                </a:solidFill>
              </a:rPr>
              <a:t>…</a:t>
            </a:r>
            <a:endParaRPr lang="en-US" sz="4400" b="1" dirty="0">
              <a:solidFill>
                <a:srgbClr val="CCFFCC"/>
              </a:solidFill>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buNone/>
            </a:pPr>
            <a:r>
              <a:rPr lang="en-US" sz="4000" dirty="0" smtClean="0">
                <a:solidFill>
                  <a:schemeClr val="bg1"/>
                </a:solidFill>
              </a:rPr>
              <a:t>Persistent </a:t>
            </a:r>
            <a:r>
              <a:rPr lang="en-US" sz="4000" dirty="0" smtClean="0">
                <a:solidFill>
                  <a:srgbClr val="FF0000"/>
                </a:solidFill>
              </a:rPr>
              <a:t>regulatory</a:t>
            </a:r>
            <a:r>
              <a:rPr lang="en-US" sz="4000" dirty="0" smtClean="0">
                <a:solidFill>
                  <a:schemeClr val="bg1"/>
                </a:solidFill>
              </a:rPr>
              <a:t> </a:t>
            </a:r>
            <a:r>
              <a:rPr lang="en-US" sz="4000" dirty="0" smtClean="0">
                <a:solidFill>
                  <a:srgbClr val="FF0000"/>
                </a:solidFill>
              </a:rPr>
              <a:t>vagueness</a:t>
            </a:r>
            <a:r>
              <a:rPr lang="en-US" sz="4000" dirty="0" smtClean="0">
                <a:solidFill>
                  <a:schemeClr val="bg1"/>
                </a:solidFill>
              </a:rPr>
              <a:t> leads to judicial push-back</a:t>
            </a:r>
          </a:p>
          <a:p>
            <a:pPr marL="0" indent="0">
              <a:buNone/>
            </a:pPr>
            <a:r>
              <a:rPr lang="en-US" sz="4000" dirty="0" smtClean="0">
                <a:solidFill>
                  <a:srgbClr val="FF0000"/>
                </a:solidFill>
              </a:rPr>
              <a:t>Or</a:t>
            </a:r>
          </a:p>
          <a:p>
            <a:pPr marL="0" indent="0">
              <a:buNone/>
            </a:pPr>
            <a:r>
              <a:rPr lang="en-US" sz="4000" dirty="0" smtClean="0">
                <a:solidFill>
                  <a:srgbClr val="FFFF00"/>
                </a:solidFill>
              </a:rPr>
              <a:t>Loose </a:t>
            </a:r>
            <a:r>
              <a:rPr lang="en-US" sz="4000" dirty="0" smtClean="0">
                <a:solidFill>
                  <a:srgbClr val="FF0000"/>
                </a:solidFill>
              </a:rPr>
              <a:t>=</a:t>
            </a:r>
            <a:r>
              <a:rPr lang="en-US" sz="4000" dirty="0" smtClean="0">
                <a:solidFill>
                  <a:srgbClr val="FFFF00"/>
                </a:solidFill>
              </a:rPr>
              <a:t> Noose</a:t>
            </a:r>
            <a:endParaRPr lang="en-US" sz="4000" dirty="0">
              <a:solidFill>
                <a:srgbClr val="FFFF00"/>
              </a:solidFill>
            </a:endParaRPr>
          </a:p>
        </p:txBody>
      </p:sp>
      <p:pic>
        <p:nvPicPr>
          <p:cNvPr id="4" name="Picture 3" descr="NooseKno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80401" y="3454677"/>
            <a:ext cx="3635361" cy="2726521"/>
          </a:xfrm>
          <a:prstGeom prst="rect">
            <a:avLst/>
          </a:prstGeom>
        </p:spPr>
      </p:pic>
    </p:spTree>
    <p:extLst>
      <p:ext uri="{BB962C8B-B14F-4D97-AF65-F5344CB8AC3E}">
        <p14:creationId xmlns:p14="http://schemas.microsoft.com/office/powerpoint/2010/main" val="40579140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smtClean="0">
                <a:solidFill>
                  <a:schemeClr val="bg1"/>
                </a:solidFill>
              </a:rPr>
              <a:t>1</a:t>
            </a:r>
            <a:r>
              <a:rPr lang="en-US" sz="4400" b="1" dirty="0" smtClean="0">
                <a:solidFill>
                  <a:srgbClr val="FF0000"/>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25315852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26"/>
            <a:ext cx="8686800" cy="1016000"/>
          </a:xfrm>
        </p:spPr>
        <p:txBody>
          <a:bodyPr>
            <a:normAutofit/>
          </a:bodyPr>
          <a:lstStyle/>
          <a:p>
            <a:r>
              <a:rPr lang="en-US" sz="4400" b="1" dirty="0" smtClean="0">
                <a:solidFill>
                  <a:srgbClr val="FFFFFF"/>
                </a:solidFill>
              </a:rPr>
              <a:t>Q: </a:t>
            </a:r>
            <a:r>
              <a:rPr lang="en-US" sz="4400" b="1" dirty="0" smtClean="0">
                <a:solidFill>
                  <a:srgbClr val="FFFF00"/>
                </a:solidFill>
              </a:rPr>
              <a:t>Where did we lose our way</a:t>
            </a:r>
            <a:r>
              <a:rPr lang="en-US" sz="4400" b="1" dirty="0" smtClean="0">
                <a:solidFill>
                  <a:srgbClr val="FFFFFF"/>
                </a:solidFill>
              </a:rPr>
              <a:t>?</a:t>
            </a:r>
            <a:endParaRPr lang="en-US" sz="4400" b="1" dirty="0">
              <a:solidFill>
                <a:srgbClr val="FFFFFF"/>
              </a:solidFill>
            </a:endParaRPr>
          </a:p>
        </p:txBody>
      </p:sp>
      <p:pic>
        <p:nvPicPr>
          <p:cNvPr id="4" name="Content Placeholder 3" descr="IMG_0467.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700" b="-123"/>
          <a:stretch/>
        </p:blipFill>
        <p:spPr>
          <a:xfrm>
            <a:off x="3136663" y="1201739"/>
            <a:ext cx="2999197" cy="4295794"/>
          </a:xfrm>
        </p:spPr>
      </p:pic>
      <p:sp>
        <p:nvSpPr>
          <p:cNvPr id="5" name="TextBox 4"/>
          <p:cNvSpPr txBox="1"/>
          <p:nvPr/>
        </p:nvSpPr>
        <p:spPr>
          <a:xfrm>
            <a:off x="4265007" y="5592917"/>
            <a:ext cx="4060577" cy="646331"/>
          </a:xfrm>
          <a:prstGeom prst="rect">
            <a:avLst/>
          </a:prstGeom>
          <a:noFill/>
        </p:spPr>
        <p:txBody>
          <a:bodyPr wrap="none" rtlCol="0">
            <a:spAutoFit/>
          </a:bodyPr>
          <a:lstStyle/>
          <a:p>
            <a:r>
              <a:rPr lang="en-US" dirty="0" err="1" smtClean="0">
                <a:solidFill>
                  <a:schemeClr val="bg1"/>
                </a:solidFill>
              </a:rPr>
              <a:t>Caplan</a:t>
            </a:r>
            <a:r>
              <a:rPr lang="en-US" dirty="0" smtClean="0">
                <a:solidFill>
                  <a:schemeClr val="bg1"/>
                </a:solidFill>
              </a:rPr>
              <a:t>/</a:t>
            </a:r>
            <a:r>
              <a:rPr lang="en-US" dirty="0" err="1" smtClean="0">
                <a:solidFill>
                  <a:schemeClr val="bg1"/>
                </a:solidFill>
              </a:rPr>
              <a:t>Sauvageau</a:t>
            </a:r>
            <a:r>
              <a:rPr lang="en-US" dirty="0" smtClean="0">
                <a:solidFill>
                  <a:schemeClr val="bg1"/>
                </a:solidFill>
              </a:rPr>
              <a:t> Report, </a:t>
            </a:r>
            <a:r>
              <a:rPr lang="en-US" sz="3600" dirty="0" smtClean="0">
                <a:solidFill>
                  <a:srgbClr val="FFFF00"/>
                </a:solidFill>
              </a:rPr>
              <a:t>1986</a:t>
            </a:r>
            <a:endParaRPr lang="en-US" sz="3600" dirty="0">
              <a:solidFill>
                <a:srgbClr val="FFFF00"/>
              </a:solidFill>
            </a:endParaRPr>
          </a:p>
        </p:txBody>
      </p:sp>
    </p:spTree>
    <p:extLst>
      <p:ext uri="{BB962C8B-B14F-4D97-AF65-F5344CB8AC3E}">
        <p14:creationId xmlns:p14="http://schemas.microsoft.com/office/powerpoint/2010/main" val="27705910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3600"/>
          </a:xfrm>
        </p:spPr>
        <p:txBody>
          <a:bodyPr>
            <a:normAutofit/>
          </a:bodyPr>
          <a:lstStyle/>
          <a:p>
            <a:r>
              <a:rPr lang="en-US" sz="4400" b="1" dirty="0" smtClean="0">
                <a:solidFill>
                  <a:schemeClr val="bg1"/>
                </a:solidFill>
              </a:rPr>
              <a:t>A: </a:t>
            </a:r>
            <a:r>
              <a:rPr lang="en-US" sz="4400" b="1" dirty="0" smtClean="0">
                <a:solidFill>
                  <a:srgbClr val="CCFFCC"/>
                </a:solidFill>
              </a:rPr>
              <a:t>Precisely here</a:t>
            </a:r>
            <a:r>
              <a:rPr lang="en-US" sz="4400" b="1" dirty="0" smtClean="0">
                <a:solidFill>
                  <a:srgbClr val="FFFF00"/>
                </a:solidFill>
              </a:rPr>
              <a:t>?...</a:t>
            </a:r>
            <a:endParaRPr lang="en-US" sz="4400" b="1" dirty="0">
              <a:solidFill>
                <a:srgbClr val="FFFF00"/>
              </a:solidFill>
            </a:endParaRPr>
          </a:p>
        </p:txBody>
      </p:sp>
      <p:sp>
        <p:nvSpPr>
          <p:cNvPr id="3" name="Content Placeholder 2"/>
          <p:cNvSpPr>
            <a:spLocks noGrp="1"/>
          </p:cNvSpPr>
          <p:nvPr>
            <p:ph sz="quarter" idx="10"/>
          </p:nvPr>
        </p:nvSpPr>
        <p:spPr>
          <a:xfrm>
            <a:off x="457199" y="863601"/>
            <a:ext cx="8517467" cy="5503332"/>
          </a:xfrm>
        </p:spPr>
        <p:txBody>
          <a:bodyPr>
            <a:normAutofit fontScale="92500"/>
          </a:bodyPr>
          <a:lstStyle/>
          <a:p>
            <a:pPr marL="0" indent="0">
              <a:lnSpc>
                <a:spcPct val="90000"/>
              </a:lnSpc>
              <a:buNone/>
            </a:pPr>
            <a:r>
              <a:rPr lang="en-US" sz="3600" i="1" dirty="0" smtClean="0">
                <a:solidFill>
                  <a:schemeClr val="bg1"/>
                </a:solidFill>
              </a:rPr>
              <a:t>“</a:t>
            </a:r>
            <a:r>
              <a:rPr lang="en-US" sz="3600" i="1" dirty="0">
                <a:solidFill>
                  <a:schemeClr val="bg1"/>
                </a:solidFill>
              </a:rPr>
              <a:t>But whatever kind of Buck Rogers Future is in store for us, </a:t>
            </a:r>
            <a:r>
              <a:rPr lang="en-US" sz="3600" i="1" dirty="0">
                <a:solidFill>
                  <a:srgbClr val="FFFF00"/>
                </a:solidFill>
              </a:rPr>
              <a:t>surely the Canadian tradition demands that we must continue to entrench the Canadian presence in our broadcasting system</a:t>
            </a:r>
            <a:r>
              <a:rPr lang="en-US" sz="3600" i="1" dirty="0">
                <a:solidFill>
                  <a:schemeClr val="bg1"/>
                </a:solidFill>
              </a:rPr>
              <a:t>, and we must adopt policies to do </a:t>
            </a:r>
            <a:r>
              <a:rPr lang="en-US" sz="3600" i="1" dirty="0" smtClean="0">
                <a:solidFill>
                  <a:schemeClr val="bg1"/>
                </a:solidFill>
              </a:rPr>
              <a:t>so in a new world in which substantially greater choice may be available to Canadian viewers</a:t>
            </a:r>
            <a:r>
              <a:rPr lang="en-US" sz="3600" i="1" dirty="0" smtClean="0">
                <a:solidFill>
                  <a:srgbClr val="FFFF00"/>
                </a:solidFill>
              </a:rPr>
              <a:t>. More than ever, broadcasting must be seen as a fundamental part of cultural policy</a:t>
            </a:r>
            <a:r>
              <a:rPr lang="en-US" sz="3600" i="1" dirty="0" smtClean="0">
                <a:solidFill>
                  <a:schemeClr val="bg1"/>
                </a:solidFill>
              </a:rPr>
              <a:t>. It must be program-driven, not hardware-driven as in its first decades.</a:t>
            </a:r>
            <a:r>
              <a:rPr lang="en-US" sz="3600" dirty="0" smtClean="0">
                <a:solidFill>
                  <a:schemeClr val="bg1"/>
                </a:solidFill>
              </a:rPr>
              <a:t>”</a:t>
            </a:r>
            <a:endParaRPr lang="en-US" sz="3600" dirty="0">
              <a:solidFill>
                <a:schemeClr val="bg1"/>
              </a:solidFill>
            </a:endParaRPr>
          </a:p>
          <a:p>
            <a:pPr marL="0" indent="0">
              <a:buNone/>
            </a:pPr>
            <a:endParaRPr lang="en-US" dirty="0"/>
          </a:p>
        </p:txBody>
      </p:sp>
    </p:spTree>
    <p:extLst>
      <p:ext uri="{BB962C8B-B14F-4D97-AF65-F5344CB8AC3E}">
        <p14:creationId xmlns:p14="http://schemas.microsoft.com/office/powerpoint/2010/main" val="19376695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Badges </a:t>
            </a:r>
            <a:r>
              <a:rPr lang="en-US" sz="4800" b="1" dirty="0" smtClean="0">
                <a:solidFill>
                  <a:srgbClr val="FF0000"/>
                </a:solidFill>
              </a:rPr>
              <a:t>now working</a:t>
            </a:r>
            <a:r>
              <a:rPr lang="mr-IN" sz="4800" b="1" dirty="0" smtClean="0">
                <a:solidFill>
                  <a:srgbClr val="FFFF00"/>
                </a:solidFill>
              </a:rPr>
              <a:t>…</a:t>
            </a:r>
            <a:endParaRPr lang="en-US" sz="4800" b="1" dirty="0">
              <a:solidFill>
                <a:srgbClr val="FFFF00"/>
              </a:solidFill>
            </a:endParaRPr>
          </a:p>
        </p:txBody>
      </p:sp>
      <p:pic>
        <p:nvPicPr>
          <p:cNvPr id="5" name="Content Placeholder 4" descr="Screen Shot 2017-02-08 at 8.34.29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550"/>
          <a:stretch/>
        </p:blipFill>
        <p:spPr>
          <a:xfrm>
            <a:off x="457200" y="1798008"/>
            <a:ext cx="8229600" cy="3563026"/>
          </a:xfrm>
        </p:spPr>
      </p:pic>
    </p:spTree>
    <p:extLst>
      <p:ext uri="{BB962C8B-B14F-4D97-AF65-F5344CB8AC3E}">
        <p14:creationId xmlns:p14="http://schemas.microsoft.com/office/powerpoint/2010/main" val="16947477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89467"/>
            <a:ext cx="8229600" cy="5336667"/>
          </a:xfrm>
        </p:spPr>
        <p:txBody>
          <a:bodyPr>
            <a:normAutofit/>
          </a:bodyPr>
          <a:lstStyle/>
          <a:p>
            <a:pPr algn="ctr"/>
            <a:r>
              <a:rPr lang="en-US" sz="4000" dirty="0" smtClean="0">
                <a:solidFill>
                  <a:srgbClr val="FFFF00"/>
                </a:solidFill>
              </a:rPr>
              <a:t>Entrench</a:t>
            </a:r>
            <a:r>
              <a:rPr lang="en-US" sz="4000" dirty="0" smtClean="0">
                <a:solidFill>
                  <a:schemeClr val="bg1"/>
                </a:solidFill>
              </a:rPr>
              <a:t> because </a:t>
            </a:r>
            <a:r>
              <a:rPr lang="en-US" sz="4000" dirty="0" smtClean="0">
                <a:solidFill>
                  <a:srgbClr val="FFFF00"/>
                </a:solidFill>
              </a:rPr>
              <a:t>tradition demands it</a:t>
            </a:r>
          </a:p>
          <a:p>
            <a:pPr algn="ctr"/>
            <a:r>
              <a:rPr lang="en-US" sz="4000" dirty="0" smtClean="0">
                <a:solidFill>
                  <a:srgbClr val="FFFF00"/>
                </a:solidFill>
              </a:rPr>
              <a:t>Broadcasting</a:t>
            </a:r>
            <a:r>
              <a:rPr lang="en-US" sz="4000" dirty="0" smtClean="0">
                <a:solidFill>
                  <a:schemeClr val="bg1"/>
                </a:solidFill>
              </a:rPr>
              <a:t> </a:t>
            </a:r>
            <a:r>
              <a:rPr lang="en-US" sz="4000" dirty="0">
                <a:solidFill>
                  <a:srgbClr val="FF0000"/>
                </a:solidFill>
              </a:rPr>
              <a:t>m</a:t>
            </a:r>
            <a:r>
              <a:rPr lang="en-US" sz="4000" dirty="0" smtClean="0">
                <a:solidFill>
                  <a:srgbClr val="FF0000"/>
                </a:solidFill>
              </a:rPr>
              <a:t>ust</a:t>
            </a:r>
            <a:r>
              <a:rPr lang="en-US" sz="4000" dirty="0" smtClean="0">
                <a:solidFill>
                  <a:schemeClr val="bg1"/>
                </a:solidFill>
              </a:rPr>
              <a:t> be seen as </a:t>
            </a:r>
            <a:r>
              <a:rPr lang="en-US" sz="4000" dirty="0" smtClean="0">
                <a:solidFill>
                  <a:srgbClr val="FFFF00"/>
                </a:solidFill>
              </a:rPr>
              <a:t>cultural policy</a:t>
            </a:r>
            <a:endParaRPr lang="en-US" sz="4000" dirty="0">
              <a:solidFill>
                <a:srgbClr val="FFFF00"/>
              </a:solidFill>
            </a:endParaRPr>
          </a:p>
        </p:txBody>
      </p:sp>
      <p:pic>
        <p:nvPicPr>
          <p:cNvPr id="4" name="Picture 3" descr="Screen Shot 2017-02-07 at 12.43.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215" y="2960243"/>
            <a:ext cx="8252585" cy="2737825"/>
          </a:xfrm>
          <a:prstGeom prst="rect">
            <a:avLst/>
          </a:prstGeom>
        </p:spPr>
      </p:pic>
    </p:spTree>
    <p:extLst>
      <p:ext uri="{BB962C8B-B14F-4D97-AF65-F5344CB8AC3E}">
        <p14:creationId xmlns:p14="http://schemas.microsoft.com/office/powerpoint/2010/main" val="20055491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The evolution of</a:t>
            </a:r>
            <a:r>
              <a:rPr lang="en-US" sz="4800" b="1" dirty="0" smtClean="0">
                <a:solidFill>
                  <a:schemeClr val="bg1"/>
                </a:solidFill>
              </a:rPr>
              <a:t>…</a:t>
            </a:r>
            <a:endParaRPr lang="en-US" sz="4800" b="1" dirty="0">
              <a:solidFill>
                <a:schemeClr val="bg1"/>
              </a:solidFill>
            </a:endParaRPr>
          </a:p>
        </p:txBody>
      </p:sp>
      <p:sp>
        <p:nvSpPr>
          <p:cNvPr id="3" name="Content Placeholder 2"/>
          <p:cNvSpPr>
            <a:spLocks noGrp="1"/>
          </p:cNvSpPr>
          <p:nvPr>
            <p:ph sz="quarter" idx="10"/>
          </p:nvPr>
        </p:nvSpPr>
        <p:spPr/>
        <p:txBody>
          <a:bodyPr/>
          <a:lstStyle/>
          <a:p>
            <a:pPr marL="0" indent="0">
              <a:buNone/>
            </a:pPr>
            <a:r>
              <a:rPr lang="en-US" sz="3200" dirty="0">
                <a:solidFill>
                  <a:schemeClr val="bg1"/>
                </a:solidFill>
                <a:latin typeface="+mn-lt"/>
              </a:rPr>
              <a:t>Prime Minister R.B. Bennett 1932; </a:t>
            </a:r>
            <a:r>
              <a:rPr lang="en-US" sz="3200" dirty="0">
                <a:solidFill>
                  <a:srgbClr val="FF0000"/>
                </a:solidFill>
                <a:latin typeface="+mn-lt"/>
              </a:rPr>
              <a:t>“</a:t>
            </a:r>
            <a:r>
              <a:rPr lang="en-US" sz="3200" dirty="0">
                <a:solidFill>
                  <a:schemeClr val="bg1"/>
                </a:solidFill>
                <a:latin typeface="+mn-lt"/>
              </a:rPr>
              <a:t>…this country must be assured of </a:t>
            </a:r>
            <a:r>
              <a:rPr lang="en-US" sz="3200" dirty="0">
                <a:solidFill>
                  <a:srgbClr val="FFFF00"/>
                </a:solidFill>
                <a:latin typeface="+mn-lt"/>
              </a:rPr>
              <a:t>complete Canadian control of broadcasting </a:t>
            </a:r>
            <a:r>
              <a:rPr lang="en-US" sz="3200" dirty="0">
                <a:solidFill>
                  <a:schemeClr val="bg1"/>
                </a:solidFill>
                <a:latin typeface="+mn-lt"/>
              </a:rPr>
              <a:t>from Canadian sources. </a:t>
            </a:r>
            <a:r>
              <a:rPr lang="en-US" sz="3200" dirty="0">
                <a:solidFill>
                  <a:srgbClr val="FFFF00"/>
                </a:solidFill>
                <a:latin typeface="+mn-lt"/>
              </a:rPr>
              <a:t>Without</a:t>
            </a:r>
            <a:r>
              <a:rPr lang="en-US" sz="3200" dirty="0">
                <a:solidFill>
                  <a:schemeClr val="bg1"/>
                </a:solidFill>
                <a:latin typeface="+mn-lt"/>
              </a:rPr>
              <a:t> such </a:t>
            </a:r>
            <a:r>
              <a:rPr lang="en-US" sz="3200" dirty="0">
                <a:solidFill>
                  <a:srgbClr val="FFFF00"/>
                </a:solidFill>
                <a:latin typeface="+mn-lt"/>
              </a:rPr>
              <a:t>control, broadcasting can never be the agency by which national consciousness may be fostered </a:t>
            </a:r>
            <a:r>
              <a:rPr lang="en-US" sz="3200" dirty="0">
                <a:solidFill>
                  <a:schemeClr val="bg1"/>
                </a:solidFill>
                <a:latin typeface="+mn-lt"/>
              </a:rPr>
              <a:t>and sustained and national unity still further strengthened….</a:t>
            </a:r>
            <a:r>
              <a:rPr lang="en-US" dirty="0">
                <a:solidFill>
                  <a:srgbClr val="FF0000"/>
                </a:solidFill>
              </a:rPr>
              <a:t>”</a:t>
            </a:r>
          </a:p>
          <a:p>
            <a:pPr marL="0" indent="0">
              <a:buNone/>
            </a:pPr>
            <a:endParaRPr lang="en-US" dirty="0"/>
          </a:p>
        </p:txBody>
      </p:sp>
      <p:pic>
        <p:nvPicPr>
          <p:cNvPr id="5" name="Picture 4" descr="220px-Richard_Bedford_Bennet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5198" y="4572000"/>
            <a:ext cx="1269654" cy="1696720"/>
          </a:xfrm>
          <a:prstGeom prst="rect">
            <a:avLst/>
          </a:prstGeom>
        </p:spPr>
      </p:pic>
    </p:spTree>
    <p:extLst>
      <p:ext uri="{BB962C8B-B14F-4D97-AF65-F5344CB8AC3E}">
        <p14:creationId xmlns:p14="http://schemas.microsoft.com/office/powerpoint/2010/main" val="33696126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73"/>
            <a:ext cx="8229600" cy="1016000"/>
          </a:xfrm>
        </p:spPr>
        <p:txBody>
          <a:bodyPr>
            <a:normAutofit/>
          </a:bodyPr>
          <a:lstStyle/>
          <a:p>
            <a:pPr algn="ctr"/>
            <a:r>
              <a:rPr lang="en-US" sz="4400" b="1" dirty="0" smtClean="0">
                <a:solidFill>
                  <a:srgbClr val="FFFF00"/>
                </a:solidFill>
              </a:rPr>
              <a:t>Fruit of the poisonous tree </a:t>
            </a:r>
            <a:r>
              <a:rPr lang="en-US" sz="4400" b="1" dirty="0" smtClean="0">
                <a:solidFill>
                  <a:srgbClr val="FF0000"/>
                </a:solidFill>
              </a:rPr>
              <a:t>?</a:t>
            </a:r>
            <a:endParaRPr lang="en-US" sz="4400" b="1" dirty="0">
              <a:solidFill>
                <a:srgbClr val="FF0000"/>
              </a:solidFill>
            </a:endParaRPr>
          </a:p>
        </p:txBody>
      </p:sp>
      <p:pic>
        <p:nvPicPr>
          <p:cNvPr id="4" name="Content Placeholder 3" descr="Screen Shot 2017-02-14 at 6.30.3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457200" y="3931920"/>
            <a:ext cx="8229600" cy="1259840"/>
          </a:xfrm>
        </p:spPr>
      </p:pic>
      <p:pic>
        <p:nvPicPr>
          <p:cNvPr id="5" name="Picture 4" descr="Screen Shot 2017-02-14 at 6.29.5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2240" y="1582420"/>
            <a:ext cx="6299200" cy="2349500"/>
          </a:xfrm>
          <a:prstGeom prst="rect">
            <a:avLst/>
          </a:prstGeom>
        </p:spPr>
      </p:pic>
    </p:spTree>
    <p:extLst>
      <p:ext uri="{BB962C8B-B14F-4D97-AF65-F5344CB8AC3E}">
        <p14:creationId xmlns:p14="http://schemas.microsoft.com/office/powerpoint/2010/main" val="35905924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4"/>
            <a:ext cx="8686800" cy="1016000"/>
          </a:xfrm>
        </p:spPr>
        <p:txBody>
          <a:bodyPr>
            <a:normAutofit/>
          </a:bodyPr>
          <a:lstStyle/>
          <a:p>
            <a:r>
              <a:rPr lang="en-US" sz="4400" b="1" dirty="0">
                <a:solidFill>
                  <a:schemeClr val="bg1"/>
                </a:solidFill>
              </a:rPr>
              <a:t>Now add </a:t>
            </a:r>
            <a:r>
              <a:rPr lang="en-US" sz="4400" b="1" dirty="0" smtClean="0">
                <a:solidFill>
                  <a:srgbClr val="FF0000"/>
                </a:solidFill>
              </a:rPr>
              <a:t>more</a:t>
            </a:r>
            <a:r>
              <a:rPr lang="en-US" sz="4400" b="1" dirty="0" smtClean="0">
                <a:solidFill>
                  <a:schemeClr val="bg1"/>
                </a:solidFill>
              </a:rPr>
              <a:t> </a:t>
            </a:r>
            <a:r>
              <a:rPr lang="en-US" sz="4400" b="1" dirty="0" smtClean="0">
                <a:solidFill>
                  <a:srgbClr val="FFFF00"/>
                </a:solidFill>
              </a:rPr>
              <a:t>vagueness</a:t>
            </a:r>
            <a:r>
              <a:rPr lang="mr-IN" sz="4400" b="1" dirty="0">
                <a:solidFill>
                  <a:schemeClr val="bg1"/>
                </a:solidFill>
              </a:rPr>
              <a:t>…</a:t>
            </a:r>
            <a:endParaRPr lang="en-US" sz="4400" dirty="0">
              <a:solidFill>
                <a:schemeClr val="bg1"/>
              </a:solidFill>
            </a:endParaRPr>
          </a:p>
        </p:txBody>
      </p:sp>
      <p:sp>
        <p:nvSpPr>
          <p:cNvPr id="3" name="Content Placeholder 2"/>
          <p:cNvSpPr>
            <a:spLocks noGrp="1"/>
          </p:cNvSpPr>
          <p:nvPr>
            <p:ph sz="quarter" idx="10"/>
          </p:nvPr>
        </p:nvSpPr>
        <p:spPr>
          <a:xfrm>
            <a:off x="457200" y="1045673"/>
            <a:ext cx="8686800" cy="4859711"/>
          </a:xfrm>
        </p:spPr>
        <p:txBody>
          <a:bodyPr>
            <a:normAutofit/>
          </a:bodyPr>
          <a:lstStyle/>
          <a:p>
            <a:pPr marL="0" indent="0">
              <a:buNone/>
            </a:pPr>
            <a:r>
              <a:rPr lang="en-CA" sz="2800" dirty="0">
                <a:solidFill>
                  <a:srgbClr val="CCFFCC"/>
                </a:solidFill>
              </a:rPr>
              <a:t>Broadcasting Policy for Canada</a:t>
            </a: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makes use of radio frequencies 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13901377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67865"/>
            <a:ext cx="9037364" cy="6359919"/>
          </a:xfrm>
        </p:spPr>
        <p:txBody>
          <a:bodyPr>
            <a:normAutofit lnSpcReduction="10000"/>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smtClean="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should</a:t>
            </a:r>
          </a:p>
          <a:p>
            <a:pPr marL="400050" lvl="1" indent="0">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rgbClr val="FFFF00"/>
                </a:solidFill>
              </a:rPr>
              <a:t>encourage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5781784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fontScale="92500" lnSpcReduction="100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shall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18669373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The News</a:t>
            </a:r>
            <a:r>
              <a:rPr lang="mr-IN" b="1" dirty="0" smtClean="0">
                <a:solidFill>
                  <a:schemeClr val="bg1"/>
                </a:solidFill>
              </a:rPr>
              <a:t>…</a:t>
            </a:r>
            <a:endParaRPr lang="en-US" b="1" dirty="0">
              <a:solidFill>
                <a:schemeClr val="bg1"/>
              </a:solidFill>
            </a:endParaRP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should be of </a:t>
            </a:r>
            <a:r>
              <a:rPr lang="en-CA" sz="3600" dirty="0">
                <a:solidFill>
                  <a:srgbClr val="FF0000"/>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3336778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smtClean="0">
                <a:solidFill>
                  <a:schemeClr val="bg1"/>
                </a:solidFill>
              </a:rPr>
              <a:t>The </a:t>
            </a:r>
            <a:r>
              <a:rPr lang="en-US" b="1" dirty="0" smtClean="0">
                <a:solidFill>
                  <a:srgbClr val="FF0000"/>
                </a:solidFill>
              </a:rPr>
              <a:t>CBC</a:t>
            </a:r>
            <a:endParaRPr lang="en-US" b="1" dirty="0">
              <a:solidFill>
                <a:srgbClr val="FF0000"/>
              </a:solidFill>
            </a:endParaRPr>
          </a:p>
        </p:txBody>
      </p:sp>
      <p:sp>
        <p:nvSpPr>
          <p:cNvPr id="3" name="Content Placeholder 2"/>
          <p:cNvSpPr>
            <a:spLocks noGrp="1"/>
          </p:cNvSpPr>
          <p:nvPr>
            <p:ph sz="quarter" idx="10"/>
          </p:nvPr>
        </p:nvSpPr>
        <p:spPr>
          <a:xfrm>
            <a:off x="457199" y="891939"/>
            <a:ext cx="8686801" cy="5060789"/>
          </a:xfrm>
        </p:spPr>
        <p:txBody>
          <a:bodyPr>
            <a:normAutofit lnSpcReduction="10000"/>
          </a:bodyPr>
          <a:lstStyle/>
          <a:p>
            <a:pPr marL="0"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the programming provided by the </a:t>
            </a:r>
            <a:r>
              <a:rPr lang="en-CA" sz="2800" dirty="0">
                <a:solidFill>
                  <a:srgbClr val="FFFF00"/>
                </a:solidFill>
              </a:rPr>
              <a:t>Canadian broadcasting system should</a:t>
            </a:r>
          </a:p>
          <a:p>
            <a:pPr marL="400050" lvl="1"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11923070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2</a:t>
            </a:r>
            <a:r>
              <a:rPr lang="en-US" sz="4400" b="1" dirty="0" smtClean="0">
                <a:solidFill>
                  <a:srgbClr val="FF0000"/>
                </a:solidFill>
              </a:rPr>
              <a:t>:</a:t>
            </a:r>
            <a:r>
              <a:rPr lang="en-US" sz="4400" b="1" dirty="0" smtClean="0">
                <a:solidFill>
                  <a:srgbClr val="FFFFFF"/>
                </a:solidFill>
              </a:rPr>
              <a:t> </a:t>
            </a:r>
            <a:br>
              <a:rPr lang="en-US" sz="4400" b="1" dirty="0" smtClean="0">
                <a:solidFill>
                  <a:srgbClr val="FFFFFF"/>
                </a:solidFill>
              </a:rPr>
            </a:br>
            <a:r>
              <a:rPr lang="en-US" sz="4400" b="1" dirty="0" smtClean="0">
                <a:solidFill>
                  <a:srgbClr val="FFFFFF"/>
                </a:solidFill>
              </a:rPr>
              <a:t>Jurisdiction over Cable TV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a:xfrm>
            <a:off x="820074" y="1408134"/>
            <a:ext cx="7443546" cy="3905564"/>
          </a:xfrm>
        </p:spPr>
      </p:pic>
    </p:spTree>
    <p:extLst>
      <p:ext uri="{BB962C8B-B14F-4D97-AF65-F5344CB8AC3E}">
        <p14:creationId xmlns:p14="http://schemas.microsoft.com/office/powerpoint/2010/main" val="27890307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68"/>
            <a:ext cx="8229600" cy="1016000"/>
          </a:xfrm>
        </p:spPr>
        <p:txBody>
          <a:bodyPr>
            <a:normAutofit/>
          </a:bodyPr>
          <a:lstStyle/>
          <a:p>
            <a:r>
              <a:rPr lang="en-US" sz="4800" b="1" dirty="0" smtClean="0">
                <a:solidFill>
                  <a:srgbClr val="FFFF00"/>
                </a:solidFill>
                <a:latin typeface="+mn-lt"/>
              </a:rPr>
              <a:t>Which brings us to</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165768"/>
            <a:ext cx="8481814" cy="4733760"/>
          </a:xfrm>
        </p:spPr>
        <p:txBody>
          <a:bodyPr/>
          <a:lstStyle/>
          <a:p>
            <a:pPr marL="0" indent="0">
              <a:buNone/>
            </a:pPr>
            <a:r>
              <a:rPr lang="en-CA" sz="5400" i="1" dirty="0">
                <a:solidFill>
                  <a:schemeClr val="bg1"/>
                </a:solidFill>
                <a:latin typeface="+mn-lt"/>
              </a:rPr>
              <a:t>Capital Cities Communications Inc. v. CRTC.</a:t>
            </a:r>
            <a:r>
              <a:rPr lang="en-CA" sz="5400" dirty="0">
                <a:solidFill>
                  <a:schemeClr val="bg1"/>
                </a:solidFill>
                <a:latin typeface="+mn-lt"/>
              </a:rPr>
              <a:t> [1978] 2 S.C.R. 141</a:t>
            </a:r>
          </a:p>
          <a:p>
            <a:pPr marL="0" indent="0">
              <a:buNone/>
            </a:pPr>
            <a:endParaRPr lang="en-US" dirty="0"/>
          </a:p>
        </p:txBody>
      </p:sp>
      <p:pic>
        <p:nvPicPr>
          <p:cNvPr id="6" name="Picture 5" descr="ABC_color_log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84929" y="3820546"/>
            <a:ext cx="2613577" cy="2078982"/>
          </a:xfrm>
          <a:prstGeom prst="rect">
            <a:avLst/>
          </a:prstGeom>
        </p:spPr>
      </p:pic>
    </p:spTree>
    <p:extLst>
      <p:ext uri="{BB962C8B-B14F-4D97-AF65-F5344CB8AC3E}">
        <p14:creationId xmlns:p14="http://schemas.microsoft.com/office/powerpoint/2010/main" val="35467746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rPr>
              <a:t>Marking generally</a:t>
            </a:r>
            <a:endParaRPr lang="en-US" sz="4800" b="1" dirty="0">
              <a:solidFill>
                <a:srgbClr val="FFFF00"/>
              </a:solidFill>
            </a:endParaRPr>
          </a:p>
        </p:txBody>
      </p:sp>
      <p:sp>
        <p:nvSpPr>
          <p:cNvPr id="3" name="Content Placeholder 2"/>
          <p:cNvSpPr>
            <a:spLocks noGrp="1"/>
          </p:cNvSpPr>
          <p:nvPr>
            <p:ph sz="quarter" idx="10"/>
          </p:nvPr>
        </p:nvSpPr>
        <p:spPr>
          <a:xfrm>
            <a:off x="457200" y="1016000"/>
            <a:ext cx="8229600" cy="4710134"/>
          </a:xfrm>
        </p:spPr>
        <p:txBody>
          <a:bodyPr>
            <a:normAutofit/>
          </a:bodyPr>
          <a:lstStyle/>
          <a:p>
            <a:r>
              <a:rPr lang="en-US" sz="3600" dirty="0" smtClean="0">
                <a:solidFill>
                  <a:schemeClr val="bg1"/>
                </a:solidFill>
                <a:latin typeface="+mn-lt"/>
              </a:rPr>
              <a:t>Average is Allard Law way – </a:t>
            </a:r>
            <a:r>
              <a:rPr lang="en-US" sz="3600" dirty="0" smtClean="0">
                <a:solidFill>
                  <a:schemeClr val="accent5"/>
                </a:solidFill>
                <a:latin typeface="+mn-lt"/>
              </a:rPr>
              <a:t>know the ramifications</a:t>
            </a:r>
          </a:p>
          <a:p>
            <a:r>
              <a:rPr lang="en-US" sz="3600" dirty="0" smtClean="0">
                <a:solidFill>
                  <a:schemeClr val="bg1"/>
                </a:solidFill>
                <a:latin typeface="+mn-lt"/>
              </a:rPr>
              <a:t>Useful to ask re paper topics (but not mandatory)</a:t>
            </a:r>
          </a:p>
          <a:p>
            <a:r>
              <a:rPr lang="en-US" sz="3600" dirty="0" smtClean="0">
                <a:solidFill>
                  <a:schemeClr val="bg1"/>
                </a:solidFill>
                <a:latin typeface="+mn-lt"/>
              </a:rPr>
              <a:t>Will help you sort through topics</a:t>
            </a:r>
          </a:p>
          <a:p>
            <a:r>
              <a:rPr lang="en-US" sz="3600" dirty="0" smtClean="0">
                <a:solidFill>
                  <a:schemeClr val="bg1"/>
                </a:solidFill>
                <a:latin typeface="+mn-lt"/>
              </a:rPr>
              <a:t>Will read and review all or part of a paper</a:t>
            </a:r>
          </a:p>
          <a:p>
            <a:r>
              <a:rPr lang="en-US" sz="3600" dirty="0" smtClean="0">
                <a:solidFill>
                  <a:schemeClr val="bg1"/>
                </a:solidFill>
                <a:latin typeface="+mn-lt"/>
              </a:rPr>
              <a:t>Inclusive definition of “participation”</a:t>
            </a:r>
            <a:endParaRPr lang="en-US" sz="3600" dirty="0">
              <a:solidFill>
                <a:schemeClr val="bg1"/>
              </a:solidFill>
              <a:latin typeface="+mn-lt"/>
            </a:endParaRPr>
          </a:p>
        </p:txBody>
      </p:sp>
    </p:spTree>
    <p:extLst>
      <p:ext uri="{BB962C8B-B14F-4D97-AF65-F5344CB8AC3E}">
        <p14:creationId xmlns:p14="http://schemas.microsoft.com/office/powerpoint/2010/main" val="39400101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6.53.3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87" r="434"/>
          <a:stretch/>
        </p:blipFill>
        <p:spPr>
          <a:xfrm>
            <a:off x="1290320" y="173038"/>
            <a:ext cx="6522720" cy="5770562"/>
          </a:xfrm>
        </p:spPr>
      </p:pic>
    </p:spTree>
    <p:extLst>
      <p:ext uri="{BB962C8B-B14F-4D97-AF65-F5344CB8AC3E}">
        <p14:creationId xmlns:p14="http://schemas.microsoft.com/office/powerpoint/2010/main" val="34934500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686800" cy="6298119"/>
          </a:xfrm>
        </p:spPr>
        <p:txBody>
          <a:bodyPr>
            <a:normAutofit fontScale="92500" lnSpcReduction="10000"/>
          </a:bodyPr>
          <a:lstStyle/>
          <a:p>
            <a:pPr marL="0" indent="0">
              <a:lnSpc>
                <a:spcPct val="90000"/>
              </a:lnSpc>
              <a:buNone/>
            </a:pPr>
            <a:r>
              <a:rPr lang="en-CA" sz="3200" i="1" dirty="0" smtClean="0">
                <a:solidFill>
                  <a:schemeClr val="bg1"/>
                </a:solidFill>
                <a:latin typeface="+mn-lt"/>
              </a:rPr>
              <a:t>“</a:t>
            </a:r>
            <a:r>
              <a:rPr lang="en-CA" sz="3200" i="1" dirty="0" smtClean="0">
                <a:solidFill>
                  <a:srgbClr val="FFFF00"/>
                </a:solidFill>
                <a:latin typeface="+mn-lt"/>
              </a:rPr>
              <a:t>I </a:t>
            </a:r>
            <a:r>
              <a:rPr lang="en-CA" sz="3200" i="1" dirty="0">
                <a:solidFill>
                  <a:srgbClr val="FFFF00"/>
                </a:solidFill>
                <a:latin typeface="+mn-lt"/>
              </a:rPr>
              <a:t>am therefore </a:t>
            </a:r>
            <a:r>
              <a:rPr lang="en-CA" sz="3200" i="1" dirty="0">
                <a:solidFill>
                  <a:srgbClr val="FF0000"/>
                </a:solidFill>
                <a:latin typeface="+mn-lt"/>
              </a:rPr>
              <a:t>in no doubt </a:t>
            </a:r>
            <a:r>
              <a:rPr lang="en-CA" sz="3200" i="1" dirty="0">
                <a:solidFill>
                  <a:srgbClr val="FFFF00"/>
                </a:solidFill>
                <a:latin typeface="+mn-lt"/>
              </a:rPr>
              <a:t>that federal </a:t>
            </a:r>
            <a:r>
              <a:rPr lang="en-CA" sz="3200" i="1" dirty="0" smtClean="0">
                <a:solidFill>
                  <a:srgbClr val="FFFF00"/>
                </a:solidFill>
                <a:latin typeface="+mn-lt"/>
              </a:rPr>
              <a:t>legislative </a:t>
            </a:r>
            <a:r>
              <a:rPr lang="en-CA" sz="3200" i="1" dirty="0">
                <a:solidFill>
                  <a:srgbClr val="FFFF00"/>
                </a:solidFill>
                <a:latin typeface="+mn-lt"/>
              </a:rPr>
              <a:t>authority extends to the regulation of the reception of television signals emanating from a source outside of Canada and to the regulation of the transmission of such signals within Canada. </a:t>
            </a:r>
            <a:r>
              <a:rPr lang="en-CA" sz="3200" i="1" dirty="0">
                <a:solidFill>
                  <a:schemeClr val="bg1"/>
                </a:solidFill>
                <a:latin typeface="+mn-lt"/>
              </a:rPr>
              <a:t>Those signals carry the programmes which are ultimately viewed on home television sets; and </a:t>
            </a:r>
            <a:r>
              <a:rPr lang="en-CA" sz="3200" i="1" dirty="0">
                <a:solidFill>
                  <a:srgbClr val="FFFF00"/>
                </a:solidFill>
                <a:latin typeface="+mn-lt"/>
              </a:rPr>
              <a:t>it would be incongruous, indeed, to admit federal legislative jurisdiction to the extent conceded but to deny the continuation of regulatory authority because the signals are intercepted and sent on to ultimate viewers through a different technology</a:t>
            </a:r>
            <a:r>
              <a:rPr lang="en-CA" sz="3200" i="1" dirty="0">
                <a:solidFill>
                  <a:schemeClr val="bg1"/>
                </a:solidFill>
                <a:latin typeface="+mn-lt"/>
              </a:rPr>
              <a:t>. Programme content regulation is inseparable from regulating the undertaking through which programmes are received and sent on as part of the total enterprise</a:t>
            </a:r>
            <a:r>
              <a:rPr lang="en-CA" sz="3200" i="1" dirty="0" smtClean="0">
                <a:solidFill>
                  <a:schemeClr val="bg1"/>
                </a:solidFill>
                <a:latin typeface="+mn-lt"/>
              </a:rPr>
              <a:t>.”</a:t>
            </a:r>
            <a:endParaRPr lang="en-CA" sz="32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42342157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57" y="102506"/>
            <a:ext cx="8665439" cy="1016000"/>
          </a:xfrm>
        </p:spPr>
        <p:txBody>
          <a:bodyPr>
            <a:noAutofit/>
          </a:bodyPr>
          <a:lstStyle/>
          <a:p>
            <a:pPr algn="ctr"/>
            <a:r>
              <a:rPr lang="en-US" sz="4400" dirty="0" smtClean="0">
                <a:solidFill>
                  <a:schemeClr val="bg1"/>
                </a:solidFill>
              </a:rPr>
              <a:t>Note </a:t>
            </a:r>
            <a:r>
              <a:rPr lang="en-US" sz="4400" dirty="0" smtClean="0">
                <a:solidFill>
                  <a:srgbClr val="FFFF00"/>
                </a:solidFill>
              </a:rPr>
              <a:t>Copyright</a:t>
            </a:r>
            <a:r>
              <a:rPr lang="en-US" sz="4400" dirty="0" smtClean="0">
                <a:solidFill>
                  <a:schemeClr val="bg1"/>
                </a:solidFill>
              </a:rPr>
              <a:t> barely mentioned</a:t>
            </a:r>
            <a:endParaRPr lang="en-US" sz="4400" dirty="0">
              <a:solidFill>
                <a:schemeClr val="bg1"/>
              </a:solidFill>
            </a:endParaRPr>
          </a:p>
        </p:txBody>
      </p:sp>
      <p:pic>
        <p:nvPicPr>
          <p:cNvPr id="4" name="Content Placeholder 3" descr="imgres.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22" r="-250"/>
          <a:stretch/>
        </p:blipFill>
        <p:spPr>
          <a:xfrm>
            <a:off x="2390466" y="1408134"/>
            <a:ext cx="4351396" cy="4318000"/>
          </a:xfrm>
        </p:spPr>
      </p:pic>
    </p:spTree>
    <p:extLst>
      <p:ext uri="{BB962C8B-B14F-4D97-AF65-F5344CB8AC3E}">
        <p14:creationId xmlns:p14="http://schemas.microsoft.com/office/powerpoint/2010/main" val="38103759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smtClean="0">
                <a:solidFill>
                  <a:srgbClr val="FFFFFF"/>
                </a:solidFill>
              </a:rPr>
              <a:t>3</a:t>
            </a:r>
            <a:r>
              <a:rPr lang="en-US" sz="4400" b="1" dirty="0" smtClean="0">
                <a:solidFill>
                  <a:srgbClr val="FF0000"/>
                </a:solidFill>
              </a:rPr>
              <a:t>:</a:t>
            </a:r>
            <a:r>
              <a:rPr lang="en-US" sz="4400" b="1" dirty="0" smtClean="0">
                <a:solidFill>
                  <a:srgbClr val="FFFFFF"/>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34025569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dirty="0" smtClean="0">
                <a:solidFill>
                  <a:schemeClr val="bg1"/>
                </a:solidFill>
              </a:rPr>
              <a:t>An </a:t>
            </a:r>
            <a:r>
              <a:rPr lang="en-US" b="1" dirty="0" smtClean="0">
                <a:solidFill>
                  <a:srgbClr val="FFFF00"/>
                </a:solidFill>
              </a:rPr>
              <a:t>“interesting” </a:t>
            </a:r>
            <a:r>
              <a:rPr lang="en-US" dirty="0" smtClean="0">
                <a:solidFill>
                  <a:schemeClr val="bg1"/>
                </a:solidFill>
              </a:rPr>
              <a:t>thing happened</a:t>
            </a:r>
            <a:r>
              <a:rPr lang="mr-IN" dirty="0" smtClean="0">
                <a:solidFill>
                  <a:schemeClr val="bg1"/>
                </a:solidFill>
              </a:rPr>
              <a:t>…</a:t>
            </a:r>
            <a:endParaRPr lang="en-US" dirty="0">
              <a:solidFill>
                <a:schemeClr val="bg1"/>
              </a:solidFill>
            </a:endParaRPr>
          </a:p>
        </p:txBody>
      </p:sp>
      <p:pic>
        <p:nvPicPr>
          <p:cNvPr id="4" name="Content Placeholder 3" descr="Screen Shot 2017-02-14 at 6.58.3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15" r="-34"/>
          <a:stretch/>
        </p:blipFill>
        <p:spPr>
          <a:xfrm>
            <a:off x="955040" y="1016000"/>
            <a:ext cx="7213600" cy="4876800"/>
          </a:xfrm>
        </p:spPr>
      </p:pic>
    </p:spTree>
    <p:extLst>
      <p:ext uri="{BB962C8B-B14F-4D97-AF65-F5344CB8AC3E}">
        <p14:creationId xmlns:p14="http://schemas.microsoft.com/office/powerpoint/2010/main" val="25347021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474.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5"/>
          <a:stretch/>
        </p:blipFill>
        <p:spPr>
          <a:xfrm>
            <a:off x="2407920" y="173038"/>
            <a:ext cx="4318000" cy="5761037"/>
          </a:xfrm>
        </p:spPr>
      </p:pic>
    </p:spTree>
    <p:extLst>
      <p:ext uri="{BB962C8B-B14F-4D97-AF65-F5344CB8AC3E}">
        <p14:creationId xmlns:p14="http://schemas.microsoft.com/office/powerpoint/2010/main" val="315353411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475.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85"/>
          <a:stretch/>
        </p:blipFill>
        <p:spPr>
          <a:xfrm>
            <a:off x="2418080" y="182563"/>
            <a:ext cx="4318000" cy="5761037"/>
          </a:xfrm>
        </p:spPr>
      </p:pic>
    </p:spTree>
    <p:extLst>
      <p:ext uri="{BB962C8B-B14F-4D97-AF65-F5344CB8AC3E}">
        <p14:creationId xmlns:p14="http://schemas.microsoft.com/office/powerpoint/2010/main" val="10128195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14.5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42" r="198"/>
          <a:stretch/>
        </p:blipFill>
        <p:spPr>
          <a:xfrm>
            <a:off x="709670" y="298450"/>
            <a:ext cx="7675637" cy="5583238"/>
          </a:xfrm>
        </p:spPr>
      </p:pic>
    </p:spTree>
    <p:extLst>
      <p:ext uri="{BB962C8B-B14F-4D97-AF65-F5344CB8AC3E}">
        <p14:creationId xmlns:p14="http://schemas.microsoft.com/office/powerpoint/2010/main" val="13424323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18.5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457200" y="466848"/>
            <a:ext cx="8229600" cy="5266048"/>
          </a:xfrm>
        </p:spPr>
      </p:pic>
    </p:spTree>
    <p:extLst>
      <p:ext uri="{BB962C8B-B14F-4D97-AF65-F5344CB8AC3E}">
        <p14:creationId xmlns:p14="http://schemas.microsoft.com/office/powerpoint/2010/main" val="23030099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rPr>
              <a:t>CAB Code (</a:t>
            </a:r>
            <a:r>
              <a:rPr lang="en-US" b="1" dirty="0" smtClean="0">
                <a:solidFill>
                  <a:schemeClr val="bg1"/>
                </a:solidFill>
              </a:rPr>
              <a:t>E.G.</a:t>
            </a:r>
            <a:r>
              <a:rPr lang="en-US" b="1" dirty="0" smtClean="0">
                <a:solidFill>
                  <a:srgbClr val="FFFF00"/>
                </a:solidFill>
              </a:rPr>
              <a:t>) covers</a:t>
            </a:r>
            <a:r>
              <a:rPr lang="en-US" b="1" dirty="0" smtClean="0">
                <a:solidFill>
                  <a:srgbClr val="FFFFFF"/>
                </a:solidFill>
              </a:rPr>
              <a:t>:</a:t>
            </a:r>
            <a:endParaRPr lang="en-US" b="1" dirty="0">
              <a:solidFill>
                <a:srgbClr val="FFFFFF"/>
              </a:solidFill>
            </a:endParaRPr>
          </a:p>
        </p:txBody>
      </p:sp>
      <p:sp>
        <p:nvSpPr>
          <p:cNvPr id="3" name="Content Placeholder 2"/>
          <p:cNvSpPr>
            <a:spLocks noGrp="1"/>
          </p:cNvSpPr>
          <p:nvPr>
            <p:ph sz="quarter" idx="10"/>
          </p:nvPr>
        </p:nvSpPr>
        <p:spPr>
          <a:xfrm>
            <a:off x="457199" y="1179383"/>
            <a:ext cx="8499725" cy="5284544"/>
          </a:xfrm>
        </p:spPr>
        <p:txBody>
          <a:bodyPr>
            <a:normAutofit fontScale="92500" lnSpcReduction="10000"/>
          </a:bodyPr>
          <a:lstStyle/>
          <a:p>
            <a:r>
              <a:rPr lang="en-US" sz="3800" dirty="0" smtClean="0">
                <a:solidFill>
                  <a:srgbClr val="CCFFCC"/>
                </a:solidFill>
              </a:rPr>
              <a:t>Sex role stereotyping</a:t>
            </a:r>
          </a:p>
          <a:p>
            <a:r>
              <a:rPr lang="en-US" sz="3800" dirty="0" smtClean="0">
                <a:solidFill>
                  <a:srgbClr val="CCFFCC"/>
                </a:solidFill>
              </a:rPr>
              <a:t>Balance &amp; fairness on controversial subjects</a:t>
            </a:r>
          </a:p>
          <a:p>
            <a:r>
              <a:rPr lang="en-US" sz="3800" dirty="0" smtClean="0">
                <a:solidFill>
                  <a:srgbClr val="CCFFCC"/>
                </a:solidFill>
              </a:rPr>
              <a:t>Full &amp; fair presentation of news &amp; opinion</a:t>
            </a:r>
          </a:p>
          <a:p>
            <a:r>
              <a:rPr lang="en-US" sz="3800" dirty="0" smtClean="0">
                <a:solidFill>
                  <a:srgbClr val="CCFFCC"/>
                </a:solidFill>
              </a:rPr>
              <a:t>No subliminal messaging</a:t>
            </a:r>
          </a:p>
          <a:p>
            <a:r>
              <a:rPr lang="en-US" sz="3800" dirty="0" smtClean="0">
                <a:solidFill>
                  <a:srgbClr val="CCFFCC"/>
                </a:solidFill>
              </a:rPr>
              <a:t>provide </a:t>
            </a:r>
            <a:r>
              <a:rPr lang="en-US" sz="3800" dirty="0">
                <a:solidFill>
                  <a:srgbClr val="CCFFCC"/>
                </a:solidFill>
              </a:rPr>
              <a:t>viewer advisories (e.g. re: explicit sex, violence, coarse language, nudity)</a:t>
            </a:r>
            <a:endParaRPr lang="en-CA" sz="3800" dirty="0">
              <a:solidFill>
                <a:srgbClr val="CCFFCC"/>
              </a:solidFill>
              <a:latin typeface="Wingdings"/>
            </a:endParaRPr>
          </a:p>
          <a:p>
            <a:r>
              <a:rPr lang="en-US" sz="3800" dirty="0" smtClean="0">
                <a:solidFill>
                  <a:srgbClr val="CCFFCC"/>
                </a:solidFill>
              </a:rPr>
              <a:t>Codes </a:t>
            </a:r>
            <a:r>
              <a:rPr lang="en-US" sz="3800" dirty="0">
                <a:solidFill>
                  <a:srgbClr val="CCFFCC"/>
                </a:solidFill>
              </a:rPr>
              <a:t>administered by Canadian Broadcast Standards Council -CBSC</a:t>
            </a:r>
            <a:endParaRPr lang="en-CA" sz="3800" dirty="0">
              <a:solidFill>
                <a:srgbClr val="CCFFCC"/>
              </a:solidFill>
              <a:latin typeface="Wingdings"/>
            </a:endParaRPr>
          </a:p>
          <a:p>
            <a:endParaRPr lang="en-US" dirty="0"/>
          </a:p>
        </p:txBody>
      </p:sp>
    </p:spTree>
    <p:extLst>
      <p:ext uri="{BB962C8B-B14F-4D97-AF65-F5344CB8AC3E}">
        <p14:creationId xmlns:p14="http://schemas.microsoft.com/office/powerpoint/2010/main" val="40458866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
            <a:ext cx="8686800" cy="902293"/>
          </a:xfrm>
        </p:spPr>
        <p:txBody>
          <a:bodyPr>
            <a:normAutofit/>
          </a:bodyPr>
          <a:lstStyle/>
          <a:p>
            <a:r>
              <a:rPr lang="en-US" sz="4800" b="1" dirty="0" smtClean="0">
                <a:solidFill>
                  <a:srgbClr val="FFFF00"/>
                </a:solidFill>
                <a:latin typeface="Arial"/>
                <a:cs typeface="Arial"/>
              </a:rPr>
              <a:t>Papers: </a:t>
            </a:r>
            <a:r>
              <a:rPr lang="en-US" sz="4800" b="1" dirty="0" smtClean="0">
                <a:solidFill>
                  <a:schemeClr val="tx1"/>
                </a:solidFill>
                <a:latin typeface="Arial"/>
                <a:cs typeface="Arial"/>
              </a:rPr>
              <a:t>My marking criteria</a:t>
            </a:r>
            <a:endParaRPr lang="en-US" sz="4800" b="1" dirty="0">
              <a:solidFill>
                <a:schemeClr val="tx1"/>
              </a:solidFill>
              <a:latin typeface="Arial"/>
              <a:cs typeface="Arial"/>
            </a:endParaRPr>
          </a:p>
        </p:txBody>
      </p:sp>
      <p:sp>
        <p:nvSpPr>
          <p:cNvPr id="3" name="Content Placeholder 2"/>
          <p:cNvSpPr>
            <a:spLocks noGrp="1"/>
          </p:cNvSpPr>
          <p:nvPr>
            <p:ph sz="quarter" idx="10"/>
          </p:nvPr>
        </p:nvSpPr>
        <p:spPr>
          <a:xfrm>
            <a:off x="211677" y="902825"/>
            <a:ext cx="8932323" cy="5412455"/>
          </a:xfrm>
        </p:spPr>
        <p:txBody>
          <a:bodyPr>
            <a:normAutofit lnSpcReduction="10000"/>
          </a:bodyPr>
          <a:lstStyle/>
          <a:p>
            <a:pPr>
              <a:lnSpc>
                <a:spcPct val="90000"/>
              </a:lnSpc>
            </a:pPr>
            <a:r>
              <a:rPr lang="en-US" sz="3200" dirty="0" smtClean="0">
                <a:solidFill>
                  <a:schemeClr val="bg1"/>
                </a:solidFill>
                <a:latin typeface="+mn-lt"/>
              </a:rPr>
              <a:t>Topic originality/angle</a:t>
            </a:r>
          </a:p>
          <a:p>
            <a:pPr>
              <a:lnSpc>
                <a:spcPct val="90000"/>
              </a:lnSpc>
            </a:pPr>
            <a:r>
              <a:rPr lang="en-US" sz="3200" dirty="0" smtClean="0">
                <a:solidFill>
                  <a:schemeClr val="bg1"/>
                </a:solidFill>
                <a:latin typeface="+mn-lt"/>
              </a:rPr>
              <a:t>Set out your purpose, vision and goal for the paper</a:t>
            </a:r>
          </a:p>
          <a:p>
            <a:pPr>
              <a:lnSpc>
                <a:spcPct val="90000"/>
              </a:lnSpc>
            </a:pPr>
            <a:r>
              <a:rPr lang="en-US" sz="3200" dirty="0" smtClean="0">
                <a:solidFill>
                  <a:schemeClr val="bg1"/>
                </a:solidFill>
                <a:latin typeface="+mn-lt"/>
              </a:rPr>
              <a:t>Organize into named sections &amp; sub-sections</a:t>
            </a:r>
          </a:p>
          <a:p>
            <a:pPr>
              <a:lnSpc>
                <a:spcPct val="90000"/>
              </a:lnSpc>
            </a:pPr>
            <a:r>
              <a:rPr lang="en-US" sz="3200" dirty="0" smtClean="0">
                <a:solidFill>
                  <a:schemeClr val="bg1"/>
                </a:solidFill>
                <a:latin typeface="+mn-lt"/>
              </a:rPr>
              <a:t>Am a sucker for clever creative arguments, </a:t>
            </a:r>
            <a:r>
              <a:rPr lang="en-US" sz="3200" dirty="0" smtClean="0">
                <a:solidFill>
                  <a:schemeClr val="accent5"/>
                </a:solidFill>
                <a:latin typeface="+mn-lt"/>
              </a:rPr>
              <a:t>but only if they are fully supported</a:t>
            </a:r>
          </a:p>
          <a:p>
            <a:pPr>
              <a:lnSpc>
                <a:spcPct val="90000"/>
              </a:lnSpc>
            </a:pPr>
            <a:r>
              <a:rPr lang="en-US" sz="3200" dirty="0" smtClean="0">
                <a:solidFill>
                  <a:schemeClr val="bg1"/>
                </a:solidFill>
                <a:latin typeface="+mn-lt"/>
              </a:rPr>
              <a:t>Citations/research is looked at seriously (for substance more than form)</a:t>
            </a:r>
          </a:p>
          <a:p>
            <a:pPr>
              <a:lnSpc>
                <a:spcPct val="90000"/>
              </a:lnSpc>
            </a:pPr>
            <a:r>
              <a:rPr lang="en-US" sz="3200" dirty="0" smtClean="0">
                <a:solidFill>
                  <a:schemeClr val="bg1"/>
                </a:solidFill>
                <a:latin typeface="+mn-lt"/>
              </a:rPr>
              <a:t>Don’t simply describe a problem and apply the “fairness doctrine”</a:t>
            </a:r>
          </a:p>
          <a:p>
            <a:pPr>
              <a:lnSpc>
                <a:spcPct val="90000"/>
              </a:lnSpc>
            </a:pPr>
            <a:r>
              <a:rPr lang="en-US" sz="3200" dirty="0" smtClean="0">
                <a:solidFill>
                  <a:schemeClr val="bg1"/>
                </a:solidFill>
                <a:latin typeface="+mn-lt"/>
              </a:rPr>
              <a:t>This is graduate school – move things forward</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525845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04.2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95"/>
          <a:stretch/>
        </p:blipFill>
        <p:spPr>
          <a:xfrm>
            <a:off x="989802" y="298450"/>
            <a:ext cx="7208750" cy="5602288"/>
          </a:xfrm>
        </p:spPr>
      </p:pic>
    </p:spTree>
    <p:extLst>
      <p:ext uri="{BB962C8B-B14F-4D97-AF65-F5344CB8AC3E}">
        <p14:creationId xmlns:p14="http://schemas.microsoft.com/office/powerpoint/2010/main" val="24620810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0.43.2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9" r="-421" b="-506"/>
          <a:stretch/>
        </p:blipFill>
        <p:spPr>
          <a:xfrm>
            <a:off x="457200" y="1027066"/>
            <a:ext cx="8264266" cy="4257656"/>
          </a:xfrm>
        </p:spPr>
      </p:pic>
    </p:spTree>
    <p:extLst>
      <p:ext uri="{BB962C8B-B14F-4D97-AF65-F5344CB8AC3E}">
        <p14:creationId xmlns:p14="http://schemas.microsoft.com/office/powerpoint/2010/main" val="20992182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05.0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418"/>
          <a:stretch/>
        </p:blipFill>
        <p:spPr>
          <a:xfrm>
            <a:off x="457200" y="504196"/>
            <a:ext cx="8229600" cy="5191352"/>
          </a:xfrm>
        </p:spPr>
      </p:pic>
    </p:spTree>
    <p:extLst>
      <p:ext uri="{BB962C8B-B14F-4D97-AF65-F5344CB8AC3E}">
        <p14:creationId xmlns:p14="http://schemas.microsoft.com/office/powerpoint/2010/main" val="10775564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06.2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457200" y="485522"/>
            <a:ext cx="8229600" cy="5284722"/>
          </a:xfrm>
        </p:spPr>
      </p:pic>
    </p:spTree>
    <p:extLst>
      <p:ext uri="{BB962C8B-B14F-4D97-AF65-F5344CB8AC3E}">
        <p14:creationId xmlns:p14="http://schemas.microsoft.com/office/powerpoint/2010/main" val="24074692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08.1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37" b="-271"/>
          <a:stretch/>
        </p:blipFill>
        <p:spPr>
          <a:xfrm>
            <a:off x="457200" y="877674"/>
            <a:ext cx="8229600" cy="4649809"/>
          </a:xfrm>
        </p:spPr>
      </p:pic>
    </p:spTree>
    <p:extLst>
      <p:ext uri="{BB962C8B-B14F-4D97-AF65-F5344CB8AC3E}">
        <p14:creationId xmlns:p14="http://schemas.microsoft.com/office/powerpoint/2010/main" val="10562736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20.5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499" b="-352"/>
          <a:stretch/>
        </p:blipFill>
        <p:spPr>
          <a:xfrm>
            <a:off x="457200" y="653586"/>
            <a:ext cx="8229600" cy="4892571"/>
          </a:xfrm>
        </p:spPr>
      </p:pic>
    </p:spTree>
    <p:extLst>
      <p:ext uri="{BB962C8B-B14F-4D97-AF65-F5344CB8AC3E}">
        <p14:creationId xmlns:p14="http://schemas.microsoft.com/office/powerpoint/2010/main" val="18465980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22.2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55" r="-421" b="-259"/>
          <a:stretch/>
        </p:blipFill>
        <p:spPr>
          <a:xfrm>
            <a:off x="457200" y="933696"/>
            <a:ext cx="8264266" cy="4351026"/>
          </a:xfrm>
        </p:spPr>
      </p:pic>
    </p:spTree>
    <p:extLst>
      <p:ext uri="{BB962C8B-B14F-4D97-AF65-F5344CB8AC3E}">
        <p14:creationId xmlns:p14="http://schemas.microsoft.com/office/powerpoint/2010/main" val="8408781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22.3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80" r="155"/>
          <a:stretch/>
        </p:blipFill>
        <p:spPr>
          <a:xfrm>
            <a:off x="653642" y="336550"/>
            <a:ext cx="7862393" cy="5545138"/>
          </a:xfrm>
        </p:spPr>
      </p:pic>
    </p:spTree>
    <p:extLst>
      <p:ext uri="{BB962C8B-B14F-4D97-AF65-F5344CB8AC3E}">
        <p14:creationId xmlns:p14="http://schemas.microsoft.com/office/powerpoint/2010/main" val="162803842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4 at 11.23.1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8" r="-194" b="-24"/>
          <a:stretch/>
        </p:blipFill>
        <p:spPr>
          <a:xfrm>
            <a:off x="457200" y="634914"/>
            <a:ext cx="8245591" cy="4967264"/>
          </a:xfrm>
        </p:spPr>
      </p:pic>
    </p:spTree>
    <p:extLst>
      <p:ext uri="{BB962C8B-B14F-4D97-AF65-F5344CB8AC3E}">
        <p14:creationId xmlns:p14="http://schemas.microsoft.com/office/powerpoint/2010/main" val="204516963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FF"/>
                </a:solidFill>
              </a:rPr>
              <a:t>Some</a:t>
            </a:r>
            <a:r>
              <a:rPr lang="en-US" sz="4400" b="1" dirty="0" smtClean="0">
                <a:solidFill>
                  <a:srgbClr val="FFFF00"/>
                </a:solidFill>
              </a:rPr>
              <a:t> CSBC cases</a:t>
            </a:r>
            <a:endParaRPr lang="en-US" sz="4400" b="1" dirty="0">
              <a:solidFill>
                <a:srgbClr val="FFFF00"/>
              </a:solidFill>
            </a:endParaRPr>
          </a:p>
        </p:txBody>
      </p:sp>
      <p:sp>
        <p:nvSpPr>
          <p:cNvPr id="3" name="Content Placeholder 2"/>
          <p:cNvSpPr>
            <a:spLocks noGrp="1"/>
          </p:cNvSpPr>
          <p:nvPr>
            <p:ph sz="quarter" idx="10"/>
          </p:nvPr>
        </p:nvSpPr>
        <p:spPr>
          <a:xfrm>
            <a:off x="457200" y="1016000"/>
            <a:ext cx="8686800" cy="4880916"/>
          </a:xfrm>
        </p:spPr>
        <p:txBody>
          <a:bodyPr>
            <a:normAutofit lnSpcReduction="10000"/>
          </a:bodyPr>
          <a:lstStyle/>
          <a:p>
            <a:pPr marL="0" indent="0">
              <a:buNone/>
            </a:pPr>
            <a:r>
              <a:rPr lang="en-US" dirty="0" smtClean="0">
                <a:solidFill>
                  <a:srgbClr val="FFFF00"/>
                </a:solidFill>
              </a:rPr>
              <a:t>Dire Straits case</a:t>
            </a:r>
          </a:p>
          <a:p>
            <a:r>
              <a:rPr lang="en-CA" dirty="0" smtClean="0">
                <a:solidFill>
                  <a:schemeClr val="bg1"/>
                </a:solidFill>
              </a:rPr>
              <a:t>CRTC </a:t>
            </a:r>
            <a:r>
              <a:rPr lang="en-CA" dirty="0">
                <a:solidFill>
                  <a:schemeClr val="bg1"/>
                </a:solidFill>
              </a:rPr>
              <a:t>asked CBSC to review its ruling that the use of the word “faggot” breached the Code</a:t>
            </a:r>
          </a:p>
          <a:p>
            <a:r>
              <a:rPr lang="en-CA" dirty="0" smtClean="0">
                <a:solidFill>
                  <a:schemeClr val="accent5"/>
                </a:solidFill>
              </a:rPr>
              <a:t>CRTC concerned that public thought it had made the decision</a:t>
            </a:r>
          </a:p>
          <a:p>
            <a:r>
              <a:rPr lang="en-CA" dirty="0" smtClean="0">
                <a:solidFill>
                  <a:schemeClr val="bg1"/>
                </a:solidFill>
              </a:rPr>
              <a:t>CBSC </a:t>
            </a:r>
            <a:r>
              <a:rPr lang="en-CA" dirty="0">
                <a:solidFill>
                  <a:schemeClr val="bg1"/>
                </a:solidFill>
              </a:rPr>
              <a:t>reiterated that slur was inappropriate, but </a:t>
            </a:r>
            <a:r>
              <a:rPr lang="en-CA" dirty="0">
                <a:solidFill>
                  <a:schemeClr val="accent5"/>
                </a:solidFill>
              </a:rPr>
              <a:t>left it to stations to decide whether to play the </a:t>
            </a:r>
            <a:r>
              <a:rPr lang="en-CA" dirty="0" smtClean="0">
                <a:solidFill>
                  <a:schemeClr val="accent5"/>
                </a:solidFill>
              </a:rPr>
              <a:t>song</a:t>
            </a:r>
            <a:endParaRPr lang="en-CA" dirty="0">
              <a:solidFill>
                <a:schemeClr val="accent5"/>
              </a:solidFill>
            </a:endParaRPr>
          </a:p>
          <a:p>
            <a:pPr marL="0" indent="0">
              <a:buNone/>
            </a:pPr>
            <a:r>
              <a:rPr lang="en-US" dirty="0">
                <a:solidFill>
                  <a:srgbClr val="FFFF00"/>
                </a:solidFill>
              </a:rPr>
              <a:t>“The Thomas Crown Affair</a:t>
            </a:r>
            <a:r>
              <a:rPr lang="en-US" dirty="0" smtClean="0">
                <a:solidFill>
                  <a:srgbClr val="FFFF00"/>
                </a:solidFill>
              </a:rPr>
              <a:t>”</a:t>
            </a:r>
          </a:p>
          <a:p>
            <a:r>
              <a:rPr lang="en-CA" dirty="0" smtClean="0">
                <a:solidFill>
                  <a:schemeClr val="bg1"/>
                </a:solidFill>
              </a:rPr>
              <a:t>Appeal to CRTC from CBSC decision</a:t>
            </a:r>
          </a:p>
          <a:p>
            <a:r>
              <a:rPr lang="en-CA" dirty="0">
                <a:solidFill>
                  <a:schemeClr val="bg1"/>
                </a:solidFill>
              </a:rPr>
              <a:t>S</a:t>
            </a:r>
            <a:r>
              <a:rPr lang="en-CA" dirty="0" smtClean="0">
                <a:solidFill>
                  <a:schemeClr val="bg1"/>
                </a:solidFill>
              </a:rPr>
              <a:t>uch appeals are considered </a:t>
            </a:r>
            <a:r>
              <a:rPr lang="en-CA" dirty="0">
                <a:solidFill>
                  <a:schemeClr val="bg1"/>
                </a:solidFill>
              </a:rPr>
              <a:t>as complaints de </a:t>
            </a:r>
            <a:r>
              <a:rPr lang="en-CA" dirty="0" smtClean="0">
                <a:solidFill>
                  <a:schemeClr val="bg1"/>
                </a:solidFill>
              </a:rPr>
              <a:t>novo by CRTC</a:t>
            </a:r>
            <a:endParaRPr lang="en-CA" dirty="0">
              <a:solidFill>
                <a:schemeClr val="bg1"/>
              </a:solidFill>
            </a:endParaRPr>
          </a:p>
          <a:p>
            <a:r>
              <a:rPr lang="en-CA" dirty="0" smtClean="0">
                <a:solidFill>
                  <a:srgbClr val="4BACC6"/>
                </a:solidFill>
              </a:rPr>
              <a:t>CRTC usually does </a:t>
            </a:r>
            <a:r>
              <a:rPr lang="en-CA" dirty="0">
                <a:solidFill>
                  <a:srgbClr val="4BACC6"/>
                </a:solidFill>
              </a:rPr>
              <a:t>not </a:t>
            </a:r>
            <a:r>
              <a:rPr lang="en-CA" dirty="0" smtClean="0">
                <a:solidFill>
                  <a:srgbClr val="4BACC6"/>
                </a:solidFill>
              </a:rPr>
              <a:t>permit </a:t>
            </a:r>
            <a:r>
              <a:rPr lang="en-CA" dirty="0">
                <a:solidFill>
                  <a:srgbClr val="4BACC6"/>
                </a:solidFill>
              </a:rPr>
              <a:t>broadcasters to appeal</a:t>
            </a:r>
            <a:r>
              <a:rPr lang="en-CA" dirty="0">
                <a:solidFill>
                  <a:schemeClr val="bg1"/>
                </a:solidFill>
              </a:rPr>
              <a:t> </a:t>
            </a:r>
          </a:p>
          <a:p>
            <a:r>
              <a:rPr lang="en-CA" dirty="0" smtClean="0">
                <a:solidFill>
                  <a:srgbClr val="4BACC6"/>
                </a:solidFill>
              </a:rPr>
              <a:t>Complaint of </a:t>
            </a:r>
            <a:r>
              <a:rPr lang="en-CA" dirty="0">
                <a:solidFill>
                  <a:srgbClr val="4BACC6"/>
                </a:solidFill>
              </a:rPr>
              <a:t>nudity and sex </a:t>
            </a:r>
            <a:r>
              <a:rPr lang="en-CA" dirty="0" smtClean="0">
                <a:solidFill>
                  <a:srgbClr val="4BACC6"/>
                </a:solidFill>
              </a:rPr>
              <a:t>not rated properly rating  </a:t>
            </a:r>
            <a:r>
              <a:rPr lang="en-CA" dirty="0" smtClean="0">
                <a:solidFill>
                  <a:srgbClr val="FFFF00"/>
                </a:solidFill>
              </a:rPr>
              <a:t>(contrary </a:t>
            </a:r>
            <a:r>
              <a:rPr lang="en-CA" dirty="0">
                <a:solidFill>
                  <a:srgbClr val="FFFF00"/>
                </a:solidFill>
              </a:rPr>
              <a:t>to Code</a:t>
            </a:r>
            <a:r>
              <a:rPr lang="en-CA" dirty="0" smtClean="0">
                <a:solidFill>
                  <a:srgbClr val="FFFF00"/>
                </a:solidFill>
              </a:rPr>
              <a:t>)</a:t>
            </a:r>
          </a:p>
          <a:p>
            <a:r>
              <a:rPr lang="en-CA" dirty="0" smtClean="0">
                <a:solidFill>
                  <a:srgbClr val="4BACC6"/>
                </a:solidFill>
              </a:rPr>
              <a:t>CRTC upheld CBSC’s ruling that TQS had violated the code</a:t>
            </a:r>
            <a:endParaRPr lang="en-US" dirty="0">
              <a:solidFill>
                <a:srgbClr val="4BACC6"/>
              </a:solidFill>
            </a:endParaRPr>
          </a:p>
          <a:p>
            <a:pPr marL="0" indent="0">
              <a:buNone/>
            </a:pPr>
            <a:endParaRPr lang="en-CA" dirty="0"/>
          </a:p>
          <a:p>
            <a:pPr marL="0" indent="0">
              <a:buNone/>
            </a:pPr>
            <a:endParaRPr lang="en-US" dirty="0"/>
          </a:p>
        </p:txBody>
      </p:sp>
    </p:spTree>
    <p:extLst>
      <p:ext uri="{BB962C8B-B14F-4D97-AF65-F5344CB8AC3E}">
        <p14:creationId xmlns:p14="http://schemas.microsoft.com/office/powerpoint/2010/main" val="7925229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6600" b="1" dirty="0" smtClean="0">
                <a:solidFill>
                  <a:srgbClr val="FFFF00"/>
                </a:solidFill>
                <a:latin typeface="Arial"/>
                <a:cs typeface="Arial"/>
              </a:rPr>
              <a:t>Questions on..</a:t>
            </a:r>
            <a:endParaRPr lang="en-US" sz="6600" b="1" dirty="0">
              <a:solidFill>
                <a:srgbClr val="FFFF00"/>
              </a:solidFill>
              <a:latin typeface="Arial"/>
              <a:cs typeface="Arial"/>
            </a:endParaRPr>
          </a:p>
        </p:txBody>
      </p:sp>
      <p:sp>
        <p:nvSpPr>
          <p:cNvPr id="3" name="Content Placeholder 2"/>
          <p:cNvSpPr>
            <a:spLocks noGrp="1"/>
          </p:cNvSpPr>
          <p:nvPr>
            <p:ph sz="quarter" idx="10"/>
          </p:nvPr>
        </p:nvSpPr>
        <p:spPr>
          <a:xfrm>
            <a:off x="457200" y="1819074"/>
            <a:ext cx="8229600" cy="3907059"/>
          </a:xfrm>
        </p:spPr>
        <p:txBody>
          <a:bodyPr>
            <a:normAutofit/>
          </a:bodyPr>
          <a:lstStyle/>
          <a:p>
            <a:pPr marL="0" indent="0">
              <a:buNone/>
            </a:pPr>
            <a:r>
              <a:rPr lang="en-US" sz="6000" dirty="0" smtClean="0">
                <a:solidFill>
                  <a:schemeClr val="bg1"/>
                </a:solidFill>
                <a:latin typeface="Arial"/>
                <a:cs typeface="Arial"/>
              </a:rPr>
              <a:t>Papers </a:t>
            </a:r>
            <a:r>
              <a:rPr lang="en-US" sz="6000" dirty="0" smtClean="0">
                <a:solidFill>
                  <a:srgbClr val="FF0000"/>
                </a:solidFill>
                <a:latin typeface="Arial"/>
                <a:cs typeface="Arial"/>
              </a:rPr>
              <a:t>?</a:t>
            </a:r>
            <a:r>
              <a:rPr lang="en-US" sz="6000" dirty="0" smtClean="0">
                <a:solidFill>
                  <a:srgbClr val="FF0000"/>
                </a:solidFill>
                <a:latin typeface="Arial"/>
                <a:cs typeface="Arial"/>
                <a:sym typeface="Wingdings"/>
              </a:rPr>
              <a:t> </a:t>
            </a:r>
          </a:p>
          <a:p>
            <a:pPr marL="0" indent="0">
              <a:buNone/>
            </a:pPr>
            <a:r>
              <a:rPr lang="en-US" sz="6000" dirty="0" smtClean="0">
                <a:solidFill>
                  <a:schemeClr val="bg1"/>
                </a:solidFill>
                <a:latin typeface="Arial"/>
                <a:cs typeface="Arial"/>
                <a:sym typeface="Wingdings"/>
              </a:rPr>
              <a:t>Participation </a:t>
            </a:r>
            <a:r>
              <a:rPr lang="en-US" sz="6000" dirty="0" smtClean="0">
                <a:solidFill>
                  <a:srgbClr val="FF0000"/>
                </a:solidFill>
                <a:latin typeface="Arial"/>
                <a:cs typeface="Arial"/>
                <a:sym typeface="Wingdings"/>
              </a:rPr>
              <a:t>?</a:t>
            </a:r>
          </a:p>
          <a:p>
            <a:pPr marL="0" indent="0">
              <a:buNone/>
            </a:pPr>
            <a:r>
              <a:rPr lang="en-US" sz="6000" dirty="0" smtClean="0">
                <a:solidFill>
                  <a:srgbClr val="FFFFFF"/>
                </a:solidFill>
                <a:latin typeface="Arial"/>
                <a:cs typeface="Arial"/>
                <a:sym typeface="Wingdings"/>
              </a:rPr>
              <a:t>Class Presentations </a:t>
            </a:r>
            <a:r>
              <a:rPr lang="en-US" sz="6000" dirty="0" smtClean="0">
                <a:solidFill>
                  <a:srgbClr val="FF0000"/>
                </a:solidFill>
                <a:latin typeface="Arial"/>
                <a:cs typeface="Arial"/>
                <a:sym typeface="Wingdings"/>
              </a:rPr>
              <a:t>?</a:t>
            </a:r>
            <a:r>
              <a:rPr lang="en-US" sz="6000" dirty="0" smtClean="0">
                <a:solidFill>
                  <a:schemeClr val="bg1"/>
                </a:solidFill>
                <a:latin typeface="Arial"/>
                <a:cs typeface="Arial"/>
                <a:sym typeface="Wingdings"/>
              </a:rPr>
              <a:t> </a:t>
            </a:r>
            <a:endParaRPr lang="en-US" sz="6000" dirty="0">
              <a:solidFill>
                <a:srgbClr val="CCFFCC"/>
              </a:solidFill>
              <a:latin typeface="Arial"/>
              <a:cs typeface="Arial"/>
            </a:endParaRPr>
          </a:p>
        </p:txBody>
      </p:sp>
    </p:spTree>
    <p:extLst>
      <p:ext uri="{BB962C8B-B14F-4D97-AF65-F5344CB8AC3E}">
        <p14:creationId xmlns:p14="http://schemas.microsoft.com/office/powerpoint/2010/main" val="21309037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0000"/>
                </a:solidFill>
              </a:rPr>
              <a:t>So</a:t>
            </a:r>
            <a:r>
              <a:rPr lang="en-US" sz="4400" b="1" dirty="0" smtClean="0">
                <a:solidFill>
                  <a:schemeClr val="bg1"/>
                </a:solidFill>
              </a:rPr>
              <a:t> add to the </a:t>
            </a:r>
            <a:r>
              <a:rPr lang="en-US" sz="4400" b="1" dirty="0" smtClean="0">
                <a:solidFill>
                  <a:srgbClr val="FFFF00"/>
                </a:solidFill>
              </a:rPr>
              <a:t>equation</a:t>
            </a:r>
            <a:endParaRPr lang="en-US" sz="4400" b="1" dirty="0">
              <a:solidFill>
                <a:srgbClr val="FFFF00"/>
              </a:solidFill>
            </a:endParaRPr>
          </a:p>
        </p:txBody>
      </p:sp>
      <p:sp>
        <p:nvSpPr>
          <p:cNvPr id="3" name="Content Placeholder 2"/>
          <p:cNvSpPr>
            <a:spLocks noGrp="1"/>
          </p:cNvSpPr>
          <p:nvPr>
            <p:ph sz="quarter" idx="10"/>
          </p:nvPr>
        </p:nvSpPr>
        <p:spPr>
          <a:xfrm>
            <a:off x="457200" y="1213805"/>
            <a:ext cx="8229600" cy="4649807"/>
          </a:xfrm>
        </p:spPr>
        <p:txBody>
          <a:bodyPr>
            <a:normAutofit/>
          </a:bodyPr>
          <a:lstStyle/>
          <a:p>
            <a:pPr marL="0" indent="0" algn="ctr">
              <a:buNone/>
            </a:pPr>
            <a:r>
              <a:rPr lang="en-US" sz="9600" dirty="0" smtClean="0">
                <a:solidFill>
                  <a:schemeClr val="accent2">
                    <a:lumMod val="60000"/>
                    <a:lumOff val="40000"/>
                  </a:schemeClr>
                </a:solidFill>
                <a:latin typeface="American Typewriter"/>
                <a:cs typeface="American Typewriter"/>
              </a:rPr>
              <a:t>Uncertainty</a:t>
            </a:r>
          </a:p>
          <a:p>
            <a:pPr marL="0" indent="0" algn="ctr">
              <a:buNone/>
            </a:pPr>
            <a:r>
              <a:rPr lang="en-US" sz="9600" dirty="0" smtClean="0">
                <a:solidFill>
                  <a:srgbClr val="FFFF00"/>
                </a:solidFill>
                <a:latin typeface="American Typewriter"/>
                <a:cs typeface="American Typewriter"/>
              </a:rPr>
              <a:t>+</a:t>
            </a:r>
          </a:p>
          <a:p>
            <a:pPr marL="0" indent="0" algn="ctr">
              <a:buNone/>
            </a:pPr>
            <a:r>
              <a:rPr lang="en-US" sz="9600" dirty="0" smtClean="0">
                <a:solidFill>
                  <a:schemeClr val="bg2">
                    <a:lumMod val="50000"/>
                  </a:schemeClr>
                </a:solidFill>
                <a:latin typeface="American Typewriter"/>
                <a:cs typeface="American Typewriter"/>
              </a:rPr>
              <a:t>Bureaucracy</a:t>
            </a:r>
            <a:endParaRPr lang="en-US" sz="9600" dirty="0">
              <a:solidFill>
                <a:schemeClr val="bg2">
                  <a:lumMod val="50000"/>
                </a:schemeClr>
              </a:solidFill>
              <a:latin typeface="American Typewriter"/>
              <a:cs typeface="American Typewriter"/>
            </a:endParaRPr>
          </a:p>
        </p:txBody>
      </p:sp>
    </p:spTree>
    <p:extLst>
      <p:ext uri="{BB962C8B-B14F-4D97-AF65-F5344CB8AC3E}">
        <p14:creationId xmlns:p14="http://schemas.microsoft.com/office/powerpoint/2010/main" val="415288517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208" y="31953"/>
            <a:ext cx="7376591" cy="1016000"/>
          </a:xfrm>
        </p:spPr>
        <p:txBody>
          <a:bodyPr>
            <a:normAutofit/>
          </a:bodyPr>
          <a:lstStyle/>
          <a:p>
            <a:r>
              <a:rPr lang="en-US" sz="4800" b="1" dirty="0" smtClean="0">
                <a:solidFill>
                  <a:schemeClr val="bg1"/>
                </a:solidFill>
              </a:rPr>
              <a:t>&amp; One more thing</a:t>
            </a:r>
            <a:r>
              <a:rPr lang="is-IS" sz="4800" b="1" dirty="0" smtClean="0">
                <a:solidFill>
                  <a:schemeClr val="bg1"/>
                </a:solidFill>
              </a:rPr>
              <a:t>…</a:t>
            </a:r>
            <a:endParaRPr lang="en-US" sz="4800" b="1" dirty="0">
              <a:solidFill>
                <a:schemeClr val="bg1"/>
              </a:solidFill>
            </a:endParaRPr>
          </a:p>
        </p:txBody>
      </p:sp>
      <p:pic>
        <p:nvPicPr>
          <p:cNvPr id="4" name="Content Placeholder 3" descr="Screen Shot 2016-09-20 at 6.52.3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310209" y="1047750"/>
            <a:ext cx="6411391" cy="4804302"/>
          </a:xfrm>
        </p:spPr>
      </p:pic>
    </p:spTree>
    <p:extLst>
      <p:ext uri="{BB962C8B-B14F-4D97-AF65-F5344CB8AC3E}">
        <p14:creationId xmlns:p14="http://schemas.microsoft.com/office/powerpoint/2010/main" val="422431806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15 at 9.11.2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091" b="1098"/>
          <a:stretch/>
        </p:blipFill>
        <p:spPr>
          <a:xfrm>
            <a:off x="457200" y="411163"/>
            <a:ext cx="8229600" cy="5303059"/>
          </a:xfrm>
        </p:spPr>
      </p:pic>
    </p:spTree>
    <p:extLst>
      <p:ext uri="{BB962C8B-B14F-4D97-AF65-F5344CB8AC3E}">
        <p14:creationId xmlns:p14="http://schemas.microsoft.com/office/powerpoint/2010/main" val="30918886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Starting Point </a:t>
            </a:r>
            <a:r>
              <a:rPr lang="en-US" sz="4400" b="1" dirty="0" smtClean="0">
                <a:solidFill>
                  <a:srgbClr val="FF0000"/>
                </a:solidFill>
              </a:rPr>
              <a:t>#</a:t>
            </a:r>
            <a:r>
              <a:rPr lang="en-US" sz="4400" b="1" dirty="0">
                <a:solidFill>
                  <a:srgbClr val="FFFFFF"/>
                </a:solidFill>
              </a:rPr>
              <a:t>4</a:t>
            </a:r>
            <a:r>
              <a:rPr lang="en-US" sz="4400" b="1" dirty="0" smtClean="0">
                <a:solidFill>
                  <a:srgbClr val="FF0000"/>
                </a:solidFill>
              </a:rPr>
              <a:t>:</a:t>
            </a:r>
            <a:r>
              <a:rPr lang="en-US" sz="4400" b="1" dirty="0" smtClean="0">
                <a:solidFill>
                  <a:srgbClr val="FFFFFF"/>
                </a:solidFill>
              </a:rPr>
              <a:t>  </a:t>
            </a:r>
            <a:r>
              <a:rPr lang="en-US" sz="4400" b="1" dirty="0" smtClean="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305720146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chemeClr val="bg1"/>
                </a:solidFill>
              </a:rPr>
              <a:t>Last Lecture </a:t>
            </a:r>
            <a:r>
              <a:rPr lang="en-US" sz="4400" b="1" dirty="0" smtClean="0">
                <a:solidFill>
                  <a:srgbClr val="FFFF00"/>
                </a:solidFill>
              </a:rPr>
              <a:t>Cliffhanger</a:t>
            </a:r>
            <a:r>
              <a:rPr lang="mr-IN" sz="4400" b="1" dirty="0" smtClean="0">
                <a:solidFill>
                  <a:srgbClr val="FF0000"/>
                </a:solidFill>
              </a:rPr>
              <a:t>…</a:t>
            </a:r>
            <a:endParaRPr lang="en-US" sz="4400" b="1" dirty="0">
              <a:solidFill>
                <a:srgbClr val="FF0000"/>
              </a:solidFill>
            </a:endParaRPr>
          </a:p>
        </p:txBody>
      </p:sp>
      <p:pic>
        <p:nvPicPr>
          <p:cNvPr id="4" name="Content Placeholder 3" descr="batman53a.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016000"/>
            <a:ext cx="8229600" cy="4873625"/>
          </a:xfrm>
        </p:spPr>
      </p:pic>
    </p:spTree>
    <p:extLst>
      <p:ext uri="{BB962C8B-B14F-4D97-AF65-F5344CB8AC3E}">
        <p14:creationId xmlns:p14="http://schemas.microsoft.com/office/powerpoint/2010/main" val="314526960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Newton C.J. (of </a:t>
            </a:r>
            <a:r>
              <a:rPr lang="en-US" b="1" dirty="0" smtClean="0">
                <a:solidFill>
                  <a:srgbClr val="FFFFFF"/>
                </a:solidFill>
              </a:rPr>
              <a:t>“</a:t>
            </a:r>
            <a:r>
              <a:rPr lang="en-US" b="1" dirty="0" smtClean="0">
                <a:solidFill>
                  <a:srgbClr val="FF0000"/>
                </a:solidFill>
              </a:rPr>
              <a:t>natural law</a:t>
            </a:r>
            <a:r>
              <a:rPr lang="en-US" b="1" dirty="0" smtClean="0">
                <a:solidFill>
                  <a:schemeClr val="bg1"/>
                </a:solidFill>
              </a:rPr>
              <a:t>”</a:t>
            </a:r>
            <a:r>
              <a:rPr lang="en-US" b="1" dirty="0" smtClean="0">
                <a:solidFill>
                  <a:srgbClr val="FFFF00"/>
                </a:solidFill>
              </a:rPr>
              <a:t>)</a:t>
            </a:r>
            <a:endParaRPr lang="en-US" b="1" dirty="0">
              <a:solidFill>
                <a:srgbClr val="FFFF00"/>
              </a:solidFill>
            </a:endParaRPr>
          </a:p>
        </p:txBody>
      </p:sp>
      <p:sp>
        <p:nvSpPr>
          <p:cNvPr id="3" name="Content Placeholder 2"/>
          <p:cNvSpPr>
            <a:spLocks noGrp="1"/>
          </p:cNvSpPr>
          <p:nvPr>
            <p:ph sz="quarter" idx="10"/>
          </p:nvPr>
        </p:nvSpPr>
        <p:spPr/>
        <p:txBody>
          <a:bodyPr>
            <a:noAutofit/>
          </a:bodyPr>
          <a:lstStyle/>
          <a:p>
            <a:pPr marL="0" indent="0" algn="ctr">
              <a:buNone/>
            </a:pPr>
            <a:r>
              <a:rPr lang="en-CA" sz="7200" i="1" dirty="0" smtClean="0">
                <a:solidFill>
                  <a:schemeClr val="bg1"/>
                </a:solidFill>
                <a:latin typeface="Apple Chancery"/>
                <a:cs typeface="Apple Chancery"/>
              </a:rPr>
              <a:t>“</a:t>
            </a:r>
            <a:r>
              <a:rPr lang="en-CA" sz="8000" i="1" dirty="0" smtClean="0">
                <a:solidFill>
                  <a:schemeClr val="bg1"/>
                </a:solidFill>
                <a:latin typeface="Apple Chancery"/>
                <a:cs typeface="Apple Chancery"/>
              </a:rPr>
              <a:t>For</a:t>
            </a:r>
            <a:r>
              <a:rPr lang="en-CA" sz="8000" i="1" dirty="0">
                <a:solidFill>
                  <a:schemeClr val="bg1"/>
                </a:solidFill>
                <a:latin typeface="Apple Chancery"/>
                <a:cs typeface="Apple Chancery"/>
              </a:rPr>
              <a:t> every action, there is an equal and opposite reaction</a:t>
            </a:r>
            <a:r>
              <a:rPr lang="en-CA" sz="8000" i="1" dirty="0" smtClean="0">
                <a:solidFill>
                  <a:schemeClr val="bg1"/>
                </a:solidFill>
                <a:latin typeface="Apple Chancery"/>
                <a:cs typeface="Apple Chancery"/>
              </a:rPr>
              <a:t>.”</a:t>
            </a:r>
            <a:endParaRPr lang="en-US" sz="8000" i="1" dirty="0">
              <a:solidFill>
                <a:schemeClr val="bg1"/>
              </a:solidFill>
              <a:latin typeface="Apple Chancery"/>
              <a:cs typeface="Apple Chancery"/>
            </a:endParaRPr>
          </a:p>
        </p:txBody>
      </p:sp>
    </p:spTree>
    <p:extLst>
      <p:ext uri="{BB962C8B-B14F-4D97-AF65-F5344CB8AC3E}">
        <p14:creationId xmlns:p14="http://schemas.microsoft.com/office/powerpoint/2010/main" val="20455601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2 at 12.23.5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20" r="-868"/>
          <a:stretch/>
        </p:blipFill>
        <p:spPr>
          <a:xfrm>
            <a:off x="1946076" y="327025"/>
            <a:ext cx="5264649" cy="5594350"/>
          </a:xfrm>
        </p:spPr>
      </p:pic>
    </p:spTree>
    <p:extLst>
      <p:ext uri="{BB962C8B-B14F-4D97-AF65-F5344CB8AC3E}">
        <p14:creationId xmlns:p14="http://schemas.microsoft.com/office/powerpoint/2010/main" val="14665738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41389"/>
          </a:xfrm>
        </p:spPr>
        <p:txBody>
          <a:bodyPr>
            <a:normAutofit/>
          </a:bodyPr>
          <a:lstStyle/>
          <a:p>
            <a:pPr algn="ctr"/>
            <a:r>
              <a:rPr lang="en-US" sz="4800" b="1" dirty="0" smtClean="0">
                <a:solidFill>
                  <a:srgbClr val="FFFF00"/>
                </a:solidFill>
              </a:rPr>
              <a:t>Impact of SCC fee for </a:t>
            </a:r>
            <a:br>
              <a:rPr lang="en-US" sz="4800" b="1" dirty="0" smtClean="0">
                <a:solidFill>
                  <a:srgbClr val="FFFF00"/>
                </a:solidFill>
              </a:rPr>
            </a:br>
            <a:r>
              <a:rPr lang="en-US" sz="4800" b="1" dirty="0" smtClean="0">
                <a:solidFill>
                  <a:srgbClr val="FFFF00"/>
                </a:solidFill>
              </a:rPr>
              <a:t>carriage decision</a:t>
            </a:r>
            <a:endParaRPr lang="en-US" sz="4800" b="1" dirty="0">
              <a:solidFill>
                <a:srgbClr val="FFFF00"/>
              </a:solidFill>
            </a:endParaRPr>
          </a:p>
        </p:txBody>
      </p:sp>
      <p:pic>
        <p:nvPicPr>
          <p:cNvPr id="4" name="Content Placeholder 3" descr="Screen Shot 2016-11-12 at 12.22.1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22" r="-407"/>
          <a:stretch/>
        </p:blipFill>
        <p:spPr>
          <a:xfrm>
            <a:off x="1229101" y="1741488"/>
            <a:ext cx="6678116" cy="4159250"/>
          </a:xfrm>
        </p:spPr>
      </p:pic>
    </p:spTree>
    <p:extLst>
      <p:ext uri="{BB962C8B-B14F-4D97-AF65-F5344CB8AC3E}">
        <p14:creationId xmlns:p14="http://schemas.microsoft.com/office/powerpoint/2010/main" val="246819268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7 at 12.16.2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32"/>
          <a:stretch/>
        </p:blipFill>
        <p:spPr>
          <a:xfrm>
            <a:off x="1230446" y="415925"/>
            <a:ext cx="6628532" cy="5497513"/>
          </a:xfrm>
        </p:spPr>
      </p:pic>
    </p:spTree>
    <p:extLst>
      <p:ext uri="{BB962C8B-B14F-4D97-AF65-F5344CB8AC3E}">
        <p14:creationId xmlns:p14="http://schemas.microsoft.com/office/powerpoint/2010/main" val="4125193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16"/>
            <a:ext cx="8229600" cy="1016000"/>
          </a:xfrm>
        </p:spPr>
        <p:txBody>
          <a:bodyPr>
            <a:normAutofit/>
          </a:bodyPr>
          <a:lstStyle/>
          <a:p>
            <a:r>
              <a:rPr lang="en-US" sz="4800" b="1" dirty="0" smtClean="0">
                <a:solidFill>
                  <a:srgbClr val="FFFF00"/>
                </a:solidFill>
              </a:rPr>
              <a:t>Some interesting things</a:t>
            </a:r>
            <a:r>
              <a:rPr lang="mr-IN" sz="4800" b="1" dirty="0" smtClean="0">
                <a:solidFill>
                  <a:srgbClr val="FFFF00"/>
                </a:solidFill>
              </a:rPr>
              <a:t>…</a:t>
            </a:r>
            <a:endParaRPr lang="en-US" sz="4800" b="1" dirty="0">
              <a:solidFill>
                <a:srgbClr val="FFFF00"/>
              </a:solidFill>
            </a:endParaRPr>
          </a:p>
        </p:txBody>
      </p:sp>
      <p:sp>
        <p:nvSpPr>
          <p:cNvPr id="3" name="Content Placeholder 2"/>
          <p:cNvSpPr>
            <a:spLocks noGrp="1"/>
          </p:cNvSpPr>
          <p:nvPr>
            <p:ph sz="quarter" idx="10"/>
          </p:nvPr>
        </p:nvSpPr>
        <p:spPr>
          <a:xfrm>
            <a:off x="457200" y="1210381"/>
            <a:ext cx="8686800" cy="4702629"/>
          </a:xfrm>
        </p:spPr>
        <p:txBody>
          <a:bodyPr>
            <a:normAutofit/>
          </a:bodyPr>
          <a:lstStyle/>
          <a:p>
            <a:r>
              <a:rPr lang="en-CA" sz="3600" dirty="0" smtClean="0">
                <a:solidFill>
                  <a:schemeClr val="bg1"/>
                </a:solidFill>
                <a:latin typeface="+mn-lt"/>
              </a:rPr>
              <a:t>No </a:t>
            </a:r>
            <a:r>
              <a:rPr lang="en-CA" sz="3600" dirty="0">
                <a:solidFill>
                  <a:schemeClr val="bg1"/>
                </a:solidFill>
                <a:latin typeface="+mn-lt"/>
              </a:rPr>
              <a:t>one appeared for the </a:t>
            </a:r>
            <a:r>
              <a:rPr lang="en-CA" sz="3600" dirty="0" smtClean="0">
                <a:solidFill>
                  <a:schemeClr val="bg1"/>
                </a:solidFill>
                <a:latin typeface="+mn-lt"/>
              </a:rPr>
              <a:t>intervener (CRTC).</a:t>
            </a:r>
          </a:p>
          <a:p>
            <a:r>
              <a:rPr lang="en-CA" sz="3600" dirty="0" smtClean="0">
                <a:solidFill>
                  <a:srgbClr val="FFFF00"/>
                </a:solidFill>
                <a:latin typeface="+mn-lt"/>
              </a:rPr>
              <a:t>5-4 </a:t>
            </a:r>
            <a:r>
              <a:rPr lang="en-CA" sz="3600" dirty="0" smtClean="0">
                <a:solidFill>
                  <a:schemeClr val="bg1"/>
                </a:solidFill>
                <a:latin typeface="+mn-lt"/>
              </a:rPr>
              <a:t>decision </a:t>
            </a:r>
          </a:p>
          <a:p>
            <a:r>
              <a:rPr lang="en-CA" sz="3600" dirty="0" smtClean="0">
                <a:solidFill>
                  <a:schemeClr val="bg1"/>
                </a:solidFill>
                <a:latin typeface="+mn-lt"/>
              </a:rPr>
              <a:t>Majority of </a:t>
            </a:r>
            <a:r>
              <a:rPr lang="en-CA" sz="3600" dirty="0" err="1">
                <a:solidFill>
                  <a:schemeClr val="bg1"/>
                </a:solidFill>
                <a:latin typeface="+mn-lt"/>
              </a:rPr>
              <a:t>McLachlin</a:t>
            </a:r>
            <a:r>
              <a:rPr lang="en-CA" sz="3600" dirty="0">
                <a:solidFill>
                  <a:schemeClr val="bg1"/>
                </a:solidFill>
                <a:latin typeface="+mn-lt"/>
              </a:rPr>
              <a:t> C.J. and </a:t>
            </a:r>
            <a:r>
              <a:rPr lang="en-CA" sz="3600" dirty="0" err="1">
                <a:solidFill>
                  <a:schemeClr val="bg1"/>
                </a:solidFill>
                <a:latin typeface="+mn-lt"/>
              </a:rPr>
              <a:t>LeBel</a:t>
            </a:r>
            <a:r>
              <a:rPr lang="en-CA" sz="3600" dirty="0">
                <a:solidFill>
                  <a:schemeClr val="bg1"/>
                </a:solidFill>
                <a:latin typeface="+mn-lt"/>
              </a:rPr>
              <a:t>, Fish, Rothstein and </a:t>
            </a:r>
            <a:r>
              <a:rPr lang="en-CA" sz="3600" dirty="0" err="1">
                <a:solidFill>
                  <a:schemeClr val="bg1"/>
                </a:solidFill>
                <a:latin typeface="+mn-lt"/>
              </a:rPr>
              <a:t>Moldaver</a:t>
            </a:r>
            <a:r>
              <a:rPr lang="en-CA" sz="3600" dirty="0">
                <a:solidFill>
                  <a:schemeClr val="bg1"/>
                </a:solidFill>
                <a:latin typeface="+mn-lt"/>
              </a:rPr>
              <a:t> JJ. </a:t>
            </a:r>
            <a:r>
              <a:rPr lang="en-CA" sz="3600" dirty="0" smtClean="0">
                <a:solidFill>
                  <a:schemeClr val="bg1"/>
                </a:solidFill>
                <a:latin typeface="+mn-lt"/>
              </a:rPr>
              <a:t>(Reasons of </a:t>
            </a:r>
            <a:r>
              <a:rPr lang="en-CA" sz="3600" dirty="0" smtClean="0">
                <a:solidFill>
                  <a:srgbClr val="FFFF00"/>
                </a:solidFill>
                <a:latin typeface="+mn-lt"/>
              </a:rPr>
              <a:t>Rothstein</a:t>
            </a:r>
            <a:r>
              <a:rPr lang="en-CA" sz="3600" dirty="0" smtClean="0">
                <a:solidFill>
                  <a:schemeClr val="bg1"/>
                </a:solidFill>
                <a:latin typeface="+mn-lt"/>
              </a:rPr>
              <a:t> J.)</a:t>
            </a:r>
          </a:p>
          <a:p>
            <a:r>
              <a:rPr lang="en-CA" sz="3600" dirty="0" err="1">
                <a:solidFill>
                  <a:schemeClr val="bg1"/>
                </a:solidFill>
                <a:latin typeface="+mn-lt"/>
              </a:rPr>
              <a:t>Deschamps</a:t>
            </a:r>
            <a:r>
              <a:rPr lang="en-CA" sz="3600" dirty="0">
                <a:solidFill>
                  <a:schemeClr val="bg1"/>
                </a:solidFill>
                <a:latin typeface="+mn-lt"/>
              </a:rPr>
              <a:t>, </a:t>
            </a:r>
            <a:r>
              <a:rPr lang="en-CA" sz="3600" dirty="0" err="1">
                <a:solidFill>
                  <a:schemeClr val="bg1"/>
                </a:solidFill>
                <a:latin typeface="+mn-lt"/>
              </a:rPr>
              <a:t>Abella</a:t>
            </a:r>
            <a:r>
              <a:rPr lang="en-CA" sz="3600" dirty="0">
                <a:solidFill>
                  <a:schemeClr val="bg1"/>
                </a:solidFill>
                <a:latin typeface="+mn-lt"/>
              </a:rPr>
              <a:t>, Cromwell and </a:t>
            </a:r>
            <a:r>
              <a:rPr lang="en-CA" sz="3600" dirty="0" smtClean="0">
                <a:solidFill>
                  <a:schemeClr val="bg1"/>
                </a:solidFill>
                <a:latin typeface="+mn-lt"/>
              </a:rPr>
              <a:t>Karakatsanis dissenting. (Joint Reasons of </a:t>
            </a:r>
            <a:r>
              <a:rPr lang="en-CA" sz="3600" dirty="0" err="1" smtClean="0">
                <a:solidFill>
                  <a:srgbClr val="FFFF00"/>
                </a:solidFill>
                <a:latin typeface="+mn-lt"/>
              </a:rPr>
              <a:t>Abella</a:t>
            </a:r>
            <a:r>
              <a:rPr lang="en-CA" sz="3600" dirty="0" smtClean="0">
                <a:solidFill>
                  <a:srgbClr val="FFFF00"/>
                </a:solidFill>
                <a:latin typeface="+mn-lt"/>
              </a:rPr>
              <a:t> &amp; Cromwell </a:t>
            </a:r>
            <a:r>
              <a:rPr lang="en-CA" sz="3600" cap="small" dirty="0" smtClean="0">
                <a:solidFill>
                  <a:schemeClr val="bg1"/>
                </a:solidFill>
                <a:latin typeface="+mn-lt"/>
              </a:rPr>
              <a:t>JJ.) </a:t>
            </a:r>
            <a:endParaRPr lang="en-CA" sz="3600" dirty="0">
              <a:solidFill>
                <a:schemeClr val="bg1"/>
              </a:solidFill>
              <a:latin typeface="+mn-lt"/>
            </a:endParaRPr>
          </a:p>
          <a:p>
            <a:endParaRPr lang="en-US" dirty="0" smtClean="0"/>
          </a:p>
        </p:txBody>
      </p:sp>
    </p:spTree>
    <p:extLst>
      <p:ext uri="{BB962C8B-B14F-4D97-AF65-F5344CB8AC3E}">
        <p14:creationId xmlns:p14="http://schemas.microsoft.com/office/powerpoint/2010/main" val="40964481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b="1" dirty="0" smtClean="0">
                <a:solidFill>
                  <a:srgbClr val="FFFF00"/>
                </a:solidFill>
              </a:rPr>
              <a:t>Additional resource</a:t>
            </a:r>
            <a:r>
              <a:rPr lang="en-US" b="1" dirty="0" smtClean="0">
                <a:solidFill>
                  <a:schemeClr val="bg1"/>
                </a:solidFill>
              </a:rPr>
              <a:t>?</a:t>
            </a:r>
            <a:endParaRPr lang="en-US" b="1" dirty="0">
              <a:solidFill>
                <a:schemeClr val="bg1"/>
              </a:solidFill>
            </a:endParaRPr>
          </a:p>
        </p:txBody>
      </p:sp>
      <p:pic>
        <p:nvPicPr>
          <p:cNvPr id="4" name="Content Placeholder 3" descr="Screen Shot 2017-02-25 at 3.46.2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187586" y="1016000"/>
            <a:ext cx="6594034" cy="4573044"/>
          </a:xfrm>
        </p:spPr>
      </p:pic>
      <p:sp>
        <p:nvSpPr>
          <p:cNvPr id="5" name="TextBox 4"/>
          <p:cNvSpPr txBox="1"/>
          <p:nvPr/>
        </p:nvSpPr>
        <p:spPr>
          <a:xfrm>
            <a:off x="255306" y="5624223"/>
            <a:ext cx="8866530" cy="353943"/>
          </a:xfrm>
          <a:prstGeom prst="rect">
            <a:avLst/>
          </a:prstGeom>
          <a:noFill/>
        </p:spPr>
        <p:txBody>
          <a:bodyPr wrap="none" rtlCol="0">
            <a:spAutoFit/>
          </a:bodyPr>
          <a:lstStyle/>
          <a:p>
            <a:r>
              <a:rPr lang="en-US" sz="1700" dirty="0">
                <a:hlinkClick r:id="rId3"/>
              </a:rPr>
              <a:t>http://berkmankleinassembly.org/includes/documents/Internet_Society_Syllabus_2017.</a:t>
            </a:r>
            <a:r>
              <a:rPr lang="en-US" sz="1700" dirty="0" smtClean="0">
                <a:hlinkClick r:id="rId3"/>
              </a:rPr>
              <a:t>pdf</a:t>
            </a:r>
            <a:r>
              <a:rPr lang="en-US" sz="1700" dirty="0" smtClean="0"/>
              <a:t> </a:t>
            </a:r>
            <a:endParaRPr lang="en-US" sz="1700" dirty="0"/>
          </a:p>
        </p:txBody>
      </p:sp>
    </p:spTree>
    <p:extLst>
      <p:ext uri="{BB962C8B-B14F-4D97-AF65-F5344CB8AC3E}">
        <p14:creationId xmlns:p14="http://schemas.microsoft.com/office/powerpoint/2010/main" val="76747774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3377"/>
          </a:xfrm>
        </p:spPr>
        <p:txBody>
          <a:bodyPr/>
          <a:lstStyle/>
          <a:p>
            <a:r>
              <a:rPr lang="en-US" dirty="0" smtClean="0">
                <a:solidFill>
                  <a:srgbClr val="FFFF00"/>
                </a:solidFill>
              </a:rPr>
              <a:t>Majority</a:t>
            </a:r>
            <a:endParaRPr lang="en-US" dirty="0">
              <a:solidFill>
                <a:srgbClr val="FFFF00"/>
              </a:solidFill>
            </a:endParaRPr>
          </a:p>
        </p:txBody>
      </p:sp>
      <p:sp>
        <p:nvSpPr>
          <p:cNvPr id="3" name="Content Placeholder 2"/>
          <p:cNvSpPr>
            <a:spLocks noGrp="1"/>
          </p:cNvSpPr>
          <p:nvPr>
            <p:ph sz="quarter" idx="10"/>
          </p:nvPr>
        </p:nvSpPr>
        <p:spPr>
          <a:xfrm>
            <a:off x="457200" y="833377"/>
            <a:ext cx="8686800" cy="5119317"/>
          </a:xfrm>
        </p:spPr>
        <p:txBody>
          <a:bodyPr/>
          <a:lstStyle/>
          <a:p>
            <a:pPr marL="0" indent="0">
              <a:lnSpc>
                <a:spcPct val="90000"/>
              </a:lnSpc>
              <a:buNone/>
            </a:pPr>
            <a:r>
              <a:rPr lang="en-US" sz="2500" i="1" dirty="0" smtClean="0">
                <a:solidFill>
                  <a:schemeClr val="bg1"/>
                </a:solidFill>
              </a:rPr>
              <a:t>“</a:t>
            </a:r>
            <a:r>
              <a:rPr lang="mr-IN" sz="2500" i="1" dirty="0" smtClean="0">
                <a:solidFill>
                  <a:schemeClr val="bg1"/>
                </a:solidFill>
              </a:rPr>
              <a:t>…</a:t>
            </a:r>
            <a:r>
              <a:rPr lang="en-CA" sz="2500" i="1" dirty="0">
                <a:solidFill>
                  <a:schemeClr val="bg1"/>
                </a:solidFill>
              </a:rPr>
              <a:t>the CRTC seeks to implement what it terms a </a:t>
            </a:r>
            <a:r>
              <a:rPr lang="en-CA" sz="2500" i="1" dirty="0">
                <a:solidFill>
                  <a:srgbClr val="FFFF00"/>
                </a:solidFill>
              </a:rPr>
              <a:t>“value for signal regime”</a:t>
            </a:r>
            <a:r>
              <a:rPr lang="en-CA" sz="2500" i="1" dirty="0">
                <a:solidFill>
                  <a:schemeClr val="bg1"/>
                </a:solidFill>
              </a:rPr>
              <a:t>.  This regime would </a:t>
            </a:r>
            <a:r>
              <a:rPr lang="en-CA" sz="2500" i="1" dirty="0">
                <a:solidFill>
                  <a:srgbClr val="FFFF00"/>
                </a:solidFill>
              </a:rPr>
              <a:t>permit broadcasters to negotiate with BDUs the terms upon which the BDUs may redistribute their </a:t>
            </a:r>
            <a:r>
              <a:rPr lang="en-CA" sz="2500" i="1" dirty="0" smtClean="0">
                <a:solidFill>
                  <a:srgbClr val="FFFF00"/>
                </a:solidFill>
              </a:rPr>
              <a:t>signals</a:t>
            </a:r>
            <a:r>
              <a:rPr lang="mr-IN" sz="2500" i="1" dirty="0" smtClean="0">
                <a:solidFill>
                  <a:schemeClr val="bg1"/>
                </a:solidFill>
              </a:rPr>
              <a:t>…</a:t>
            </a:r>
            <a:endParaRPr lang="en-CA" sz="2500" i="1" dirty="0" smtClean="0">
              <a:solidFill>
                <a:schemeClr val="bg1"/>
              </a:solidFill>
            </a:endParaRPr>
          </a:p>
          <a:p>
            <a:pPr marL="0" lvl="0" indent="0">
              <a:lnSpc>
                <a:spcPct val="90000"/>
              </a:lnSpc>
              <a:buNone/>
            </a:pPr>
            <a:r>
              <a:rPr lang="en-CA" sz="2500" i="1" dirty="0">
                <a:solidFill>
                  <a:schemeClr val="bg1"/>
                </a:solidFill>
              </a:rPr>
              <a:t>In my respectful opinion, </a:t>
            </a:r>
            <a:r>
              <a:rPr lang="en-CA" sz="2500" i="1" dirty="0">
                <a:solidFill>
                  <a:srgbClr val="FFFF00"/>
                </a:solidFill>
              </a:rPr>
              <a:t>for two reasons</a:t>
            </a:r>
            <a:r>
              <a:rPr lang="en-CA" sz="2500" i="1" dirty="0">
                <a:solidFill>
                  <a:schemeClr val="bg1"/>
                </a:solidFill>
              </a:rPr>
              <a:t>, the provisions of the </a:t>
            </a:r>
            <a:r>
              <a:rPr lang="en-CA" sz="2500" i="1" dirty="0">
                <a:solidFill>
                  <a:srgbClr val="FFFF00"/>
                </a:solidFill>
              </a:rPr>
              <a:t>Broadcasting Act, </a:t>
            </a:r>
            <a:r>
              <a:rPr lang="en-CA" sz="2500" i="1" dirty="0">
                <a:solidFill>
                  <a:schemeClr val="bg1"/>
                </a:solidFill>
              </a:rPr>
              <a:t>considered in their entire context, </a:t>
            </a:r>
            <a:r>
              <a:rPr lang="en-CA" sz="2500" i="1" dirty="0">
                <a:solidFill>
                  <a:srgbClr val="FFFF00"/>
                </a:solidFill>
              </a:rPr>
              <a:t>may not be interpreted as authorizing the CRTC to implement </a:t>
            </a:r>
            <a:r>
              <a:rPr lang="en-CA" sz="2500" i="1" dirty="0">
                <a:solidFill>
                  <a:schemeClr val="bg1"/>
                </a:solidFill>
              </a:rPr>
              <a:t>the proposed value for signal regime.  </a:t>
            </a:r>
            <a:r>
              <a:rPr lang="en-CA" sz="2500" i="1" dirty="0">
                <a:solidFill>
                  <a:srgbClr val="CCFFCC"/>
                </a:solidFill>
              </a:rPr>
              <a:t>First, </a:t>
            </a:r>
            <a:r>
              <a:rPr lang="en-CA" sz="2500" i="1" dirty="0">
                <a:solidFill>
                  <a:schemeClr val="bg1"/>
                </a:solidFill>
              </a:rPr>
              <a:t>a contextual reading of the </a:t>
            </a:r>
            <a:r>
              <a:rPr lang="en-CA" sz="2500" i="1" dirty="0">
                <a:solidFill>
                  <a:srgbClr val="CCFFCC"/>
                </a:solidFill>
              </a:rPr>
              <a:t>provisions of the Broadcasting Act </a:t>
            </a:r>
            <a:r>
              <a:rPr lang="en-CA" sz="2500" i="1" dirty="0">
                <a:solidFill>
                  <a:schemeClr val="bg1"/>
                </a:solidFill>
              </a:rPr>
              <a:t>themselves </a:t>
            </a:r>
            <a:r>
              <a:rPr lang="en-CA" sz="2500" i="1" dirty="0">
                <a:solidFill>
                  <a:srgbClr val="CCFFCC"/>
                </a:solidFill>
              </a:rPr>
              <a:t>reveals that they were not meant to authorize the CRTC </a:t>
            </a:r>
            <a:r>
              <a:rPr lang="en-CA" sz="2500" i="1" dirty="0">
                <a:solidFill>
                  <a:schemeClr val="bg1"/>
                </a:solidFill>
              </a:rPr>
              <a:t>to create exclusive rights for broadcasters to control the exploitation of their signals or works by retransmission. </a:t>
            </a:r>
            <a:r>
              <a:rPr lang="en-CA" sz="2500" i="1" dirty="0">
                <a:solidFill>
                  <a:schemeClr val="accent5"/>
                </a:solidFill>
              </a:rPr>
              <a:t>Second</a:t>
            </a:r>
            <a:r>
              <a:rPr lang="en-CA" sz="2500" i="1" dirty="0">
                <a:solidFill>
                  <a:schemeClr val="bg1"/>
                </a:solidFill>
              </a:rPr>
              <a:t>, the proposed regime </a:t>
            </a:r>
            <a:r>
              <a:rPr lang="en-CA" sz="2500" i="1" dirty="0">
                <a:solidFill>
                  <a:srgbClr val="4BACC6"/>
                </a:solidFill>
              </a:rPr>
              <a:t>would conflict with </a:t>
            </a:r>
            <a:r>
              <a:rPr lang="en-CA" sz="2500" i="1" dirty="0">
                <a:solidFill>
                  <a:schemeClr val="bg1"/>
                </a:solidFill>
              </a:rPr>
              <a:t>specific provisions enacted by Parliament in the </a:t>
            </a:r>
            <a:r>
              <a:rPr lang="en-CA" sz="2500" i="1" dirty="0">
                <a:solidFill>
                  <a:srgbClr val="4BACC6"/>
                </a:solidFill>
              </a:rPr>
              <a:t>Copyright Act</a:t>
            </a:r>
            <a:r>
              <a:rPr lang="en-CA" sz="2500" i="1" dirty="0" smtClean="0">
                <a:solidFill>
                  <a:srgbClr val="4BACC6"/>
                </a:solidFill>
              </a:rPr>
              <a:t>.</a:t>
            </a:r>
            <a:r>
              <a:rPr lang="en-CA" sz="2500" i="1" dirty="0" smtClean="0">
                <a:solidFill>
                  <a:schemeClr val="bg1"/>
                </a:solidFill>
              </a:rPr>
              <a:t>”</a:t>
            </a:r>
            <a:endParaRPr lang="en-CA" sz="2500" i="1" dirty="0">
              <a:solidFill>
                <a:schemeClr val="bg1"/>
              </a:solidFill>
            </a:endParaRPr>
          </a:p>
          <a:p>
            <a:pPr marL="0" indent="0">
              <a:buNone/>
            </a:pPr>
            <a:endParaRPr lang="en-US" dirty="0"/>
          </a:p>
        </p:txBody>
      </p:sp>
    </p:spTree>
    <p:extLst>
      <p:ext uri="{BB962C8B-B14F-4D97-AF65-F5344CB8AC3E}">
        <p14:creationId xmlns:p14="http://schemas.microsoft.com/office/powerpoint/2010/main" val="351939716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98459" y="178581"/>
            <a:ext cx="8752043" cy="6071748"/>
          </a:xfrm>
        </p:spPr>
        <p:txBody>
          <a:bodyPr>
            <a:normAutofit fontScale="92500"/>
          </a:bodyPr>
          <a:lstStyle/>
          <a:p>
            <a:pPr marL="0" lvl="0" indent="0">
              <a:lnSpc>
                <a:spcPct val="90000"/>
              </a:lnSpc>
              <a:buNone/>
            </a:pPr>
            <a:r>
              <a:rPr lang="en-CA" sz="3800" i="1" dirty="0" smtClean="0">
                <a:solidFill>
                  <a:schemeClr val="bg1"/>
                </a:solidFill>
              </a:rPr>
              <a:t>“</a:t>
            </a:r>
            <a:r>
              <a:rPr lang="en-CA" sz="3800" i="1" dirty="0" smtClean="0">
                <a:solidFill>
                  <a:srgbClr val="FFFF00"/>
                </a:solidFill>
              </a:rPr>
              <a:t>Policy </a:t>
            </a:r>
            <a:r>
              <a:rPr lang="en-CA" sz="3800" i="1" dirty="0">
                <a:solidFill>
                  <a:srgbClr val="FFFF00"/>
                </a:solidFill>
              </a:rPr>
              <a:t>statements, such as </a:t>
            </a:r>
            <a:r>
              <a:rPr lang="en-CA" sz="3800" i="1" dirty="0">
                <a:solidFill>
                  <a:schemeClr val="bg1"/>
                </a:solidFill>
              </a:rPr>
              <a:t>the declaration of Canadian broadcasting policy found in </a:t>
            </a:r>
            <a:r>
              <a:rPr lang="en-CA" sz="3800" i="1" dirty="0">
                <a:solidFill>
                  <a:srgbClr val="FFFF00"/>
                </a:solidFill>
              </a:rPr>
              <a:t>s. 3(1) of the Broadcasting Act, are not jurisdiction-conferring provisions</a:t>
            </a:r>
            <a:r>
              <a:rPr lang="en-CA" sz="3800" i="1" dirty="0">
                <a:solidFill>
                  <a:schemeClr val="bg1"/>
                </a:solidFill>
              </a:rPr>
              <a:t>.  They describe the objectives of Parliament in enacting the legislation and, thus</a:t>
            </a:r>
            <a:r>
              <a:rPr lang="en-CA" sz="3800" i="1" dirty="0">
                <a:solidFill>
                  <a:srgbClr val="FFFF00"/>
                </a:solidFill>
              </a:rPr>
              <a:t>, they circumscribe the discretion granted to a subordinate legislative </a:t>
            </a:r>
            <a:r>
              <a:rPr lang="en-CA" sz="3800" i="1" dirty="0" smtClean="0">
                <a:solidFill>
                  <a:srgbClr val="FFFF00"/>
                </a:solidFill>
              </a:rPr>
              <a:t>body</a:t>
            </a:r>
            <a:r>
              <a:rPr lang="en-CA" sz="3800" i="1" dirty="0" smtClean="0">
                <a:solidFill>
                  <a:schemeClr val="bg1"/>
                </a:solidFill>
              </a:rPr>
              <a:t>...  </a:t>
            </a:r>
            <a:r>
              <a:rPr lang="en-CA" sz="3800" i="1" dirty="0">
                <a:solidFill>
                  <a:schemeClr val="bg1"/>
                </a:solidFill>
              </a:rPr>
              <a:t>As such, declarations of policy cannot serve to extend the powers of the subordinate body to spheres not granted by Parliament in jurisdiction-conferring provisions</a:t>
            </a:r>
            <a:r>
              <a:rPr lang="en-CA" sz="3800" i="1" dirty="0" smtClean="0">
                <a:solidFill>
                  <a:schemeClr val="bg1"/>
                </a:solidFill>
              </a:rPr>
              <a:t>.”  </a:t>
            </a:r>
            <a:endParaRPr lang="en-CA" sz="3800" i="1" dirty="0">
              <a:solidFill>
                <a:schemeClr val="bg1"/>
              </a:solidFill>
            </a:endParaRPr>
          </a:p>
          <a:p>
            <a:endParaRPr lang="en-US" dirty="0"/>
          </a:p>
        </p:txBody>
      </p:sp>
    </p:spTree>
    <p:extLst>
      <p:ext uri="{BB962C8B-B14F-4D97-AF65-F5344CB8AC3E}">
        <p14:creationId xmlns:p14="http://schemas.microsoft.com/office/powerpoint/2010/main" val="406549122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89" y="178581"/>
            <a:ext cx="8692505" cy="5932852"/>
          </a:xfrm>
        </p:spPr>
        <p:txBody>
          <a:bodyPr>
            <a:normAutofit/>
          </a:bodyPr>
          <a:lstStyle/>
          <a:p>
            <a:pPr marL="0" lvl="0" indent="0">
              <a:buNone/>
            </a:pPr>
            <a:r>
              <a:rPr lang="en-CA" sz="2700" i="1" dirty="0" smtClean="0">
                <a:solidFill>
                  <a:srgbClr val="FFFFFF"/>
                </a:solidFill>
              </a:rPr>
              <a:t>“The </a:t>
            </a:r>
            <a:r>
              <a:rPr lang="en-CA" sz="2700" i="1" dirty="0">
                <a:solidFill>
                  <a:srgbClr val="FFFF00"/>
                </a:solidFill>
              </a:rPr>
              <a:t>difference between general regulation making or licensing provisions and true jurisdiction-conferring provisions</a:t>
            </a:r>
            <a:r>
              <a:rPr lang="en-CA" sz="2700" i="1" dirty="0">
                <a:solidFill>
                  <a:srgbClr val="FFFFFF"/>
                </a:solidFill>
              </a:rPr>
              <a:t> is evident when this case is compared with </a:t>
            </a:r>
            <a:r>
              <a:rPr lang="en-CA" sz="2700" i="1" dirty="0">
                <a:solidFill>
                  <a:srgbClr val="CCFFCC"/>
                </a:solidFill>
              </a:rPr>
              <a:t>Bell Canada v. Bell Aliant</a:t>
            </a:r>
            <a:r>
              <a:rPr lang="en-CA" sz="2700" i="1" dirty="0">
                <a:solidFill>
                  <a:srgbClr val="FFFFFF"/>
                </a:solidFill>
              </a:rPr>
              <a:t> Regional Communications, 2009 SCC 40, [2009] 2 S.C.R. 764.  In Bell Aliant, this Court was asked to determine whether the creation and use of certain deferral accounts lay within the scope of the CRTC’s express power to determine whether rates set by telecommunication companies are just and reasonable</a:t>
            </a:r>
            <a:r>
              <a:rPr lang="en-CA" sz="2700" i="1" dirty="0">
                <a:solidFill>
                  <a:srgbClr val="FFFF00"/>
                </a:solidFill>
              </a:rPr>
              <a:t>.  The CRTC’s jurisdiction over the setting of rates under s. 27 of the Telecommunications Act, S.C. 1993, c. 38, provides that rates must be just and reasonable. Under that section, the CRTC is specifically empowered to determine compliance with that requirement and is conferred the express authority to “adopt any method or technique that it considers appropriate” for that purpose</a:t>
            </a:r>
            <a:r>
              <a:rPr lang="en-CA" sz="2700" i="1" dirty="0">
                <a:solidFill>
                  <a:srgbClr val="FFFFFF"/>
                </a:solidFill>
              </a:rPr>
              <a:t> (s. 27(5))</a:t>
            </a:r>
            <a:r>
              <a:rPr lang="en-CA" sz="2700" i="1" dirty="0" smtClean="0">
                <a:solidFill>
                  <a:srgbClr val="FFFFFF"/>
                </a:solidFill>
              </a:rPr>
              <a:t>.” </a:t>
            </a:r>
            <a:endParaRPr lang="en-CA" sz="2700" i="1" dirty="0">
              <a:solidFill>
                <a:srgbClr val="FFFFFF"/>
              </a:solidFill>
            </a:endParaRPr>
          </a:p>
          <a:p>
            <a:pPr marL="0" indent="0">
              <a:buNone/>
            </a:pPr>
            <a:endParaRPr lang="en-US" dirty="0"/>
          </a:p>
        </p:txBody>
      </p:sp>
    </p:spTree>
    <p:extLst>
      <p:ext uri="{BB962C8B-B14F-4D97-AF65-F5344CB8AC3E}">
        <p14:creationId xmlns:p14="http://schemas.microsoft.com/office/powerpoint/2010/main" val="345270222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rPr>
              <a:t>Then</a:t>
            </a:r>
            <a:r>
              <a:rPr lang="mr-IN" b="1" dirty="0" smtClean="0">
                <a:solidFill>
                  <a:srgbClr val="FFFF00"/>
                </a:solidFill>
              </a:rPr>
              <a:t>…</a:t>
            </a:r>
            <a:endParaRPr lang="en-US" b="1" dirty="0">
              <a:solidFill>
                <a:srgbClr val="FFFF00"/>
              </a:solidFill>
            </a:endParaRPr>
          </a:p>
        </p:txBody>
      </p:sp>
      <p:sp>
        <p:nvSpPr>
          <p:cNvPr id="3" name="Content Placeholder 2"/>
          <p:cNvSpPr>
            <a:spLocks noGrp="1"/>
          </p:cNvSpPr>
          <p:nvPr>
            <p:ph sz="quarter" idx="10"/>
          </p:nvPr>
        </p:nvSpPr>
        <p:spPr>
          <a:xfrm>
            <a:off x="457200" y="1015999"/>
            <a:ext cx="8532994" cy="4857325"/>
          </a:xfrm>
        </p:spPr>
        <p:txBody>
          <a:bodyPr>
            <a:normAutofit/>
          </a:bodyPr>
          <a:lstStyle/>
          <a:p>
            <a:pPr marL="0" indent="0">
              <a:buNone/>
            </a:pPr>
            <a:r>
              <a:rPr lang="en-CA" sz="3200" i="1" dirty="0" smtClean="0">
                <a:solidFill>
                  <a:schemeClr val="bg1"/>
                </a:solidFill>
              </a:rPr>
              <a:t>“</a:t>
            </a:r>
            <a:r>
              <a:rPr lang="en-CA" sz="3200" i="1" dirty="0" smtClean="0">
                <a:solidFill>
                  <a:srgbClr val="FFFF00"/>
                </a:solidFill>
              </a:rPr>
              <a:t>B</a:t>
            </a:r>
            <a:r>
              <a:rPr lang="en-CA" sz="3200" i="1" dirty="0">
                <a:solidFill>
                  <a:srgbClr val="FFFF00"/>
                </a:solidFill>
              </a:rPr>
              <a:t>.	The Larger Statutory Scheme — Conflict with the Copyright Act</a:t>
            </a:r>
          </a:p>
          <a:p>
            <a:pPr marL="0" indent="0">
              <a:buNone/>
            </a:pPr>
            <a:r>
              <a:rPr lang="en-CA" sz="3200" i="1" dirty="0">
                <a:solidFill>
                  <a:schemeClr val="bg1"/>
                </a:solidFill>
              </a:rPr>
              <a:t>	</a:t>
            </a:r>
            <a:r>
              <a:rPr lang="en-CA" sz="3200" i="1" dirty="0">
                <a:solidFill>
                  <a:srgbClr val="FFFF00"/>
                </a:solidFill>
              </a:rPr>
              <a:t>(1)	Connection Between the Broadcasting Act and the Copyright Act</a:t>
            </a:r>
          </a:p>
          <a:p>
            <a:pPr marL="0" indent="0">
              <a:buNone/>
            </a:pPr>
            <a:r>
              <a:rPr lang="en-CA" sz="3200" i="1" dirty="0">
                <a:solidFill>
                  <a:schemeClr val="bg1"/>
                </a:solidFill>
              </a:rPr>
              <a:t>Even if jurisdiction for the proposed value for signal regime could be found within the text of the Broadcasting Act, that would not resolve the question in this reference as </a:t>
            </a:r>
            <a:r>
              <a:rPr lang="en-CA" sz="3200" i="1" dirty="0">
                <a:solidFill>
                  <a:srgbClr val="CCFFCC"/>
                </a:solidFill>
              </a:rPr>
              <a:t>the Broadcasting Act is part of a larger statutory scheme that includes the Copyright Act and the Telecommunications </a:t>
            </a:r>
            <a:r>
              <a:rPr lang="en-CA" sz="3200" i="1" dirty="0" smtClean="0">
                <a:solidFill>
                  <a:srgbClr val="CCFFCC"/>
                </a:solidFill>
              </a:rPr>
              <a:t>Act</a:t>
            </a:r>
            <a:r>
              <a:rPr lang="mr-IN" sz="3200" i="1" dirty="0" smtClean="0">
                <a:solidFill>
                  <a:schemeClr val="bg1"/>
                </a:solidFill>
              </a:rPr>
              <a:t>…</a:t>
            </a:r>
            <a:r>
              <a:rPr lang="en-CA" sz="3200" i="1" dirty="0" smtClean="0">
                <a:solidFill>
                  <a:schemeClr val="bg1"/>
                </a:solidFill>
              </a:rPr>
              <a:t>”  </a:t>
            </a:r>
            <a:endParaRPr lang="en-US" sz="3200" i="1" dirty="0">
              <a:solidFill>
                <a:schemeClr val="bg1"/>
              </a:solidFill>
            </a:endParaRPr>
          </a:p>
        </p:txBody>
      </p:sp>
    </p:spTree>
    <p:extLst>
      <p:ext uri="{BB962C8B-B14F-4D97-AF65-F5344CB8AC3E}">
        <p14:creationId xmlns:p14="http://schemas.microsoft.com/office/powerpoint/2010/main" val="162216999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57949"/>
            <a:ext cx="8686801" cy="6329699"/>
          </a:xfrm>
        </p:spPr>
        <p:txBody>
          <a:bodyPr>
            <a:normAutofit lnSpcReduction="10000"/>
          </a:bodyPr>
          <a:lstStyle/>
          <a:p>
            <a:pPr marL="0" lvl="0" indent="0">
              <a:lnSpc>
                <a:spcPct val="90000"/>
              </a:lnSpc>
              <a:buNone/>
            </a:pPr>
            <a:r>
              <a:rPr lang="en-CA" sz="3100" i="1" dirty="0" smtClean="0">
                <a:solidFill>
                  <a:schemeClr val="bg1"/>
                </a:solidFill>
              </a:rPr>
              <a:t>“The </a:t>
            </a:r>
            <a:r>
              <a:rPr lang="en-CA" sz="3100" i="1" dirty="0">
                <a:solidFill>
                  <a:srgbClr val="FFFF00"/>
                </a:solidFill>
              </a:rPr>
              <a:t>CRTC’s proposed value for signal regime would enable broadcasters to negotiate compensation for the retransmission by BDUs of their signals or programming services, regardless of </a:t>
            </a:r>
            <a:r>
              <a:rPr lang="en-CA" sz="3100" i="1" dirty="0">
                <a:solidFill>
                  <a:srgbClr val="CCFFCC"/>
                </a:solidFill>
              </a:rPr>
              <a:t>whether or not they carry copyright protected “work[s]”, and regardless of the fact that any such works are carried in local signals for which the Copyright Act provides no compensation.  </a:t>
            </a:r>
            <a:r>
              <a:rPr lang="en-CA" sz="3100" i="1" dirty="0">
                <a:solidFill>
                  <a:schemeClr val="bg1"/>
                </a:solidFill>
              </a:rPr>
              <a:t>Importantly, contrary to the retransmission regimes of the Copyright Act, </a:t>
            </a:r>
            <a:r>
              <a:rPr lang="en-CA" sz="3100" i="1" dirty="0">
                <a:solidFill>
                  <a:srgbClr val="FFFF00"/>
                </a:solidFill>
              </a:rPr>
              <a:t>the value for signal regime proposed by the CRTC would grant individual broadcasters, should they elect to be governed by this regime, the right to prohibit the simultaneous retransmission of their programs</a:t>
            </a:r>
            <a:r>
              <a:rPr lang="en-CA" sz="3100" i="1" dirty="0" smtClean="0">
                <a:solidFill>
                  <a:schemeClr val="bg1"/>
                </a:solidFill>
              </a:rPr>
              <a:t>.”</a:t>
            </a:r>
            <a:endParaRPr lang="en-CA" sz="3100" i="1" dirty="0">
              <a:solidFill>
                <a:schemeClr val="bg1"/>
              </a:solidFill>
            </a:endParaRPr>
          </a:p>
          <a:p>
            <a:pPr marL="0" indent="0">
              <a:buNone/>
            </a:pPr>
            <a:endParaRPr lang="en-US" dirty="0"/>
          </a:p>
        </p:txBody>
      </p:sp>
    </p:spTree>
    <p:extLst>
      <p:ext uri="{BB962C8B-B14F-4D97-AF65-F5344CB8AC3E}">
        <p14:creationId xmlns:p14="http://schemas.microsoft.com/office/powerpoint/2010/main" val="245143334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01"/>
            <a:ext cx="8229600" cy="645680"/>
          </a:xfrm>
        </p:spPr>
        <p:txBody>
          <a:bodyPr>
            <a:noAutofit/>
          </a:bodyPr>
          <a:lstStyle/>
          <a:p>
            <a:r>
              <a:rPr lang="en-US" b="1" dirty="0" smtClean="0">
                <a:solidFill>
                  <a:srgbClr val="FFFF00"/>
                </a:solidFill>
              </a:rPr>
              <a:t>Dissent</a:t>
            </a:r>
            <a:endParaRPr lang="en-US" b="1" dirty="0">
              <a:solidFill>
                <a:srgbClr val="FFFF00"/>
              </a:solidFill>
            </a:endParaRPr>
          </a:p>
        </p:txBody>
      </p:sp>
      <p:sp>
        <p:nvSpPr>
          <p:cNvPr id="3" name="Content Placeholder 2"/>
          <p:cNvSpPr>
            <a:spLocks noGrp="1"/>
          </p:cNvSpPr>
          <p:nvPr>
            <p:ph sz="quarter" idx="10"/>
          </p:nvPr>
        </p:nvSpPr>
        <p:spPr>
          <a:xfrm>
            <a:off x="457200" y="892903"/>
            <a:ext cx="8686800" cy="5357425"/>
          </a:xfrm>
        </p:spPr>
        <p:txBody>
          <a:bodyPr>
            <a:normAutofit/>
          </a:bodyPr>
          <a:lstStyle/>
          <a:p>
            <a:pPr marL="0" lvl="0" indent="0">
              <a:buNone/>
            </a:pPr>
            <a:r>
              <a:rPr lang="en-US" sz="3200" i="1" dirty="0" smtClean="0">
                <a:solidFill>
                  <a:schemeClr val="bg1"/>
                </a:solidFill>
              </a:rPr>
              <a:t>“</a:t>
            </a:r>
            <a:r>
              <a:rPr lang="en-CA" sz="3200" i="1" dirty="0">
                <a:solidFill>
                  <a:schemeClr val="bg1"/>
                </a:solidFill>
              </a:rPr>
              <a:t>The </a:t>
            </a:r>
            <a:r>
              <a:rPr lang="en-CA" sz="3200" i="1" dirty="0">
                <a:solidFill>
                  <a:srgbClr val="FFFF00"/>
                </a:solidFill>
              </a:rPr>
              <a:t>proposed regime is consistent with the market-based negotiations that increasingly prevail on other platforms, including discretionary pay and </a:t>
            </a:r>
            <a:r>
              <a:rPr lang="en-CA" sz="3200" i="1" dirty="0">
                <a:solidFill>
                  <a:schemeClr val="bg1"/>
                </a:solidFill>
              </a:rPr>
              <a:t>specialty services, video-on-demand and online and mobile streaming platforms.  According to the CRTC, </a:t>
            </a:r>
            <a:r>
              <a:rPr lang="en-CA" sz="3200" i="1" dirty="0">
                <a:solidFill>
                  <a:srgbClr val="FFFF00"/>
                </a:solidFill>
              </a:rPr>
              <a:t>it is also consistent with its own approach of using market-based solutions when appropriate</a:t>
            </a:r>
            <a:r>
              <a:rPr lang="en-CA" sz="3200" i="1" dirty="0">
                <a:solidFill>
                  <a:schemeClr val="bg1"/>
                </a:solidFill>
              </a:rPr>
              <a:t>.  Significantly, the CRTC has determined that the new regime is necessary to preserve local stations and ensure the fulfillment of the broadcasting policy objectives set out in s. 3(1) of the Broadcasting </a:t>
            </a:r>
            <a:r>
              <a:rPr lang="en-CA" sz="3200" i="1" dirty="0" smtClean="0">
                <a:solidFill>
                  <a:schemeClr val="bg1"/>
                </a:solidFill>
              </a:rPr>
              <a:t>Act</a:t>
            </a:r>
            <a:r>
              <a:rPr lang="mr-IN" sz="3200" i="1" dirty="0" smtClean="0">
                <a:solidFill>
                  <a:schemeClr val="bg1"/>
                </a:solidFill>
              </a:rPr>
              <a:t>…</a:t>
            </a:r>
            <a:r>
              <a:rPr lang="en-CA" sz="3200" i="1" dirty="0" smtClean="0">
                <a:solidFill>
                  <a:schemeClr val="bg1"/>
                </a:solidFill>
              </a:rPr>
              <a:t>”</a:t>
            </a:r>
            <a:endParaRPr lang="en-CA" sz="3200" i="1" dirty="0">
              <a:solidFill>
                <a:schemeClr val="bg1"/>
              </a:solidFill>
            </a:endParaRPr>
          </a:p>
          <a:p>
            <a:pPr marL="0" indent="0">
              <a:buNone/>
            </a:pPr>
            <a:endParaRPr lang="en-US" dirty="0"/>
          </a:p>
        </p:txBody>
      </p:sp>
    </p:spTree>
    <p:extLst>
      <p:ext uri="{BB962C8B-B14F-4D97-AF65-F5344CB8AC3E}">
        <p14:creationId xmlns:p14="http://schemas.microsoft.com/office/powerpoint/2010/main" val="261649415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17477"/>
            <a:ext cx="8686800" cy="5615375"/>
          </a:xfrm>
        </p:spPr>
        <p:txBody>
          <a:bodyPr>
            <a:noAutofit/>
          </a:bodyPr>
          <a:lstStyle/>
          <a:p>
            <a:pPr marL="0" indent="0">
              <a:buNone/>
            </a:pPr>
            <a:r>
              <a:rPr lang="en-CA" sz="3200" i="1" dirty="0" smtClean="0">
                <a:solidFill>
                  <a:schemeClr val="bg1"/>
                </a:solidFill>
              </a:rPr>
              <a:t>“The </a:t>
            </a:r>
            <a:r>
              <a:rPr lang="en-CA" sz="3200" i="1" dirty="0">
                <a:solidFill>
                  <a:srgbClr val="FFFF00"/>
                </a:solidFill>
              </a:rPr>
              <a:t>narrow reference question </a:t>
            </a:r>
            <a:r>
              <a:rPr lang="en-CA" sz="3200" i="1" dirty="0">
                <a:solidFill>
                  <a:schemeClr val="bg1"/>
                </a:solidFill>
              </a:rPr>
              <a:t>requires us to determine </a:t>
            </a:r>
            <a:r>
              <a:rPr lang="en-CA" sz="3200" i="1" dirty="0">
                <a:solidFill>
                  <a:srgbClr val="FFFF00"/>
                </a:solidFill>
              </a:rPr>
              <a:t>whether the CRTC has jurisdiction under the Broadcasting Act to implement the new regime</a:t>
            </a:r>
            <a:r>
              <a:rPr lang="en-CA" sz="3200" i="1" dirty="0">
                <a:solidFill>
                  <a:schemeClr val="bg1"/>
                </a:solidFill>
              </a:rPr>
              <a:t>.    </a:t>
            </a:r>
            <a:r>
              <a:rPr lang="en-CA" sz="3200" i="1" dirty="0">
                <a:solidFill>
                  <a:srgbClr val="CCFFCC"/>
                </a:solidFill>
              </a:rPr>
              <a:t>Read on its own, the Broadcasting Act appears to grant this jurisdiction, which raises the question of whether something in the Copyright Act demonstrates Parliament’s intent to derogate </a:t>
            </a:r>
            <a:r>
              <a:rPr lang="en-CA" sz="3200" i="1" dirty="0">
                <a:solidFill>
                  <a:schemeClr val="bg1"/>
                </a:solidFill>
              </a:rPr>
              <a:t>from or attenuate this jurisdiction in order to satisfy another public interest.  In other words, we must determine whether there would be an unavoidable conflict if the Broadcasting Act were read to confer on the CRTC the jurisdiction to implement the </a:t>
            </a:r>
            <a:r>
              <a:rPr lang="en-CA" sz="3200" i="1" dirty="0" smtClean="0">
                <a:solidFill>
                  <a:schemeClr val="bg1"/>
                </a:solidFill>
              </a:rPr>
              <a:t>regime</a:t>
            </a:r>
            <a:r>
              <a:rPr lang="mr-IN" sz="3200" i="1" dirty="0" smtClean="0">
                <a:solidFill>
                  <a:schemeClr val="bg1"/>
                </a:solidFill>
              </a:rPr>
              <a:t>…</a:t>
            </a:r>
            <a:r>
              <a:rPr lang="en-CA" sz="3200" i="1" dirty="0" smtClean="0">
                <a:solidFill>
                  <a:schemeClr val="bg1"/>
                </a:solidFill>
              </a:rPr>
              <a:t>”</a:t>
            </a:r>
            <a:endParaRPr lang="en-US" sz="3200" i="1" dirty="0">
              <a:solidFill>
                <a:schemeClr val="bg1"/>
              </a:solidFill>
            </a:endParaRPr>
          </a:p>
        </p:txBody>
      </p:sp>
    </p:spTree>
    <p:extLst>
      <p:ext uri="{BB962C8B-B14F-4D97-AF65-F5344CB8AC3E}">
        <p14:creationId xmlns:p14="http://schemas.microsoft.com/office/powerpoint/2010/main" val="421084592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77843" y="0"/>
            <a:ext cx="8866157" cy="6230487"/>
          </a:xfrm>
        </p:spPr>
        <p:txBody>
          <a:bodyPr>
            <a:normAutofit fontScale="92500" lnSpcReduction="20000"/>
          </a:bodyPr>
          <a:lstStyle/>
          <a:p>
            <a:pPr marL="0" lvl="0" indent="0">
              <a:lnSpc>
                <a:spcPct val="100000"/>
              </a:lnSpc>
              <a:buNone/>
            </a:pPr>
            <a:r>
              <a:rPr lang="en-CA" sz="3500" i="1" dirty="0" smtClean="0">
                <a:solidFill>
                  <a:srgbClr val="FFFFFF"/>
                </a:solidFill>
              </a:rPr>
              <a:t>“More </a:t>
            </a:r>
            <a:r>
              <a:rPr lang="en-CA" sz="3500" i="1" dirty="0">
                <a:solidFill>
                  <a:srgbClr val="FFFFFF"/>
                </a:solidFill>
              </a:rPr>
              <a:t>importantly, however, the new regime’s potential success in achieving the broadcasting policy objectives is completely irrelevant to determining whether the CRTC has jurisdiction to implement it.  </a:t>
            </a:r>
            <a:r>
              <a:rPr lang="en-CA" sz="3500" i="1" dirty="0">
                <a:solidFill>
                  <a:srgbClr val="FFFF00"/>
                </a:solidFill>
              </a:rPr>
              <a:t>Any question as to the wisdom of the regime </a:t>
            </a:r>
            <a:r>
              <a:rPr lang="en-CA" sz="3500" i="1" dirty="0">
                <a:solidFill>
                  <a:srgbClr val="4BACC6"/>
                </a:solidFill>
              </a:rPr>
              <a:t>is a question solely for the CRTC </a:t>
            </a:r>
            <a:r>
              <a:rPr lang="en-CA" sz="3500" i="1" dirty="0">
                <a:solidFill>
                  <a:srgbClr val="FFFF00"/>
                </a:solidFill>
              </a:rPr>
              <a:t>as the single broadcasting authority in s. 3(2) of the Broadcasting Act.  As </a:t>
            </a:r>
            <a:r>
              <a:rPr lang="en-CA" sz="3500" i="1" dirty="0">
                <a:solidFill>
                  <a:srgbClr val="4BACC6"/>
                </a:solidFill>
              </a:rPr>
              <a:t>an expert body</a:t>
            </a:r>
            <a:r>
              <a:rPr lang="en-CA" sz="3500" i="1" dirty="0">
                <a:solidFill>
                  <a:srgbClr val="FFFF00"/>
                </a:solidFill>
              </a:rPr>
              <a:t>, the CRTC, not the courts, is in the best position to decide what measures are necessary to save local stations from going bankrupt.  </a:t>
            </a:r>
            <a:r>
              <a:rPr lang="en-CA" sz="3500" i="1" dirty="0">
                <a:solidFill>
                  <a:srgbClr val="FFFFFF"/>
                </a:solidFill>
              </a:rPr>
              <a:t>In any event, if for any reason the proposed regime proves unworkable in the future, the CRTC has both the authority and the necessary expertise to make the appropriate changes</a:t>
            </a:r>
            <a:r>
              <a:rPr lang="en-CA" sz="3500" i="1" dirty="0" smtClean="0">
                <a:solidFill>
                  <a:srgbClr val="FFFFFF"/>
                </a:solidFill>
              </a:rPr>
              <a:t>.”</a:t>
            </a:r>
            <a:endParaRPr lang="en-CA" sz="3500" i="1" dirty="0">
              <a:solidFill>
                <a:srgbClr val="FFFFFF"/>
              </a:solidFill>
            </a:endParaRPr>
          </a:p>
          <a:p>
            <a:pPr marL="0" indent="0">
              <a:buNone/>
            </a:pPr>
            <a:endParaRPr lang="en-US" dirty="0"/>
          </a:p>
        </p:txBody>
      </p:sp>
    </p:spTree>
    <p:extLst>
      <p:ext uri="{BB962C8B-B14F-4D97-AF65-F5344CB8AC3E}">
        <p14:creationId xmlns:p14="http://schemas.microsoft.com/office/powerpoint/2010/main" val="136598590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68" y="28958"/>
            <a:ext cx="8051731" cy="1016000"/>
          </a:xfrm>
        </p:spPr>
        <p:txBody>
          <a:bodyPr/>
          <a:lstStyle/>
          <a:p>
            <a:r>
              <a:rPr lang="en-US" b="1" dirty="0" smtClean="0">
                <a:solidFill>
                  <a:srgbClr val="FFFF00"/>
                </a:solidFill>
              </a:rPr>
              <a:t>Some thoughts</a:t>
            </a:r>
            <a:endParaRPr lang="en-US" b="1" dirty="0">
              <a:solidFill>
                <a:srgbClr val="FFFF00"/>
              </a:solidFill>
            </a:endParaRPr>
          </a:p>
        </p:txBody>
      </p:sp>
      <p:sp>
        <p:nvSpPr>
          <p:cNvPr id="3" name="Content Placeholder 2"/>
          <p:cNvSpPr>
            <a:spLocks noGrp="1"/>
          </p:cNvSpPr>
          <p:nvPr>
            <p:ph sz="quarter" idx="10"/>
          </p:nvPr>
        </p:nvSpPr>
        <p:spPr>
          <a:xfrm>
            <a:off x="198459" y="1044958"/>
            <a:ext cx="8945541" cy="4681176"/>
          </a:xfrm>
        </p:spPr>
        <p:txBody>
          <a:bodyPr>
            <a:noAutofit/>
          </a:bodyPr>
          <a:lstStyle/>
          <a:p>
            <a:r>
              <a:rPr lang="en-US" sz="3200" dirty="0" smtClean="0">
                <a:solidFill>
                  <a:schemeClr val="bg1"/>
                </a:solidFill>
              </a:rPr>
              <a:t>Case is a </a:t>
            </a:r>
            <a:r>
              <a:rPr lang="en-US" sz="3200" dirty="0" smtClean="0">
                <a:solidFill>
                  <a:srgbClr val="FFFF00"/>
                </a:solidFill>
              </a:rPr>
              <a:t>radical departure from previous cases </a:t>
            </a:r>
            <a:r>
              <a:rPr lang="en-US" sz="3200" dirty="0" smtClean="0">
                <a:solidFill>
                  <a:schemeClr val="bg1"/>
                </a:solidFill>
              </a:rPr>
              <a:t>regarding the CRTC.</a:t>
            </a:r>
          </a:p>
          <a:p>
            <a:r>
              <a:rPr lang="en-US" sz="3200" dirty="0" smtClean="0">
                <a:solidFill>
                  <a:schemeClr val="bg1"/>
                </a:solidFill>
              </a:rPr>
              <a:t>Plays out as a </a:t>
            </a:r>
            <a:r>
              <a:rPr lang="en-US" sz="3200" dirty="0" smtClean="0">
                <a:solidFill>
                  <a:srgbClr val="FFFF00"/>
                </a:solidFill>
              </a:rPr>
              <a:t>statutory interpretation case</a:t>
            </a:r>
            <a:r>
              <a:rPr lang="en-US" sz="3200" dirty="0" smtClean="0">
                <a:solidFill>
                  <a:schemeClr val="bg1"/>
                </a:solidFill>
              </a:rPr>
              <a:t>.</a:t>
            </a:r>
          </a:p>
          <a:p>
            <a:r>
              <a:rPr lang="en-US" sz="3200" dirty="0" smtClean="0">
                <a:solidFill>
                  <a:srgbClr val="CCFFCC"/>
                </a:solidFill>
              </a:rPr>
              <a:t>Majority sees Broadcasting Act as part of a larger contextual scheme in the modern world</a:t>
            </a:r>
            <a:r>
              <a:rPr lang="en-US" sz="3200" dirty="0" smtClean="0">
                <a:solidFill>
                  <a:schemeClr val="bg1"/>
                </a:solidFill>
              </a:rPr>
              <a:t>. Minority sees the Broadcasting Act as a stand-alone.</a:t>
            </a:r>
          </a:p>
          <a:p>
            <a:r>
              <a:rPr lang="en-US" sz="3200" dirty="0" smtClean="0">
                <a:solidFill>
                  <a:schemeClr val="bg1"/>
                </a:solidFill>
              </a:rPr>
              <a:t>Implication (perhaps even reasonably directly said) is that the </a:t>
            </a:r>
            <a:r>
              <a:rPr lang="en-US" sz="3200" dirty="0" smtClean="0">
                <a:solidFill>
                  <a:srgbClr val="FFFF00"/>
                </a:solidFill>
              </a:rPr>
              <a:t>Copyright Act takes precedence over the Broadcasting Act</a:t>
            </a:r>
            <a:r>
              <a:rPr lang="en-US" sz="3200" dirty="0" smtClean="0">
                <a:solidFill>
                  <a:schemeClr val="bg1"/>
                </a:solidFill>
              </a:rPr>
              <a:t>.</a:t>
            </a:r>
          </a:p>
        </p:txBody>
      </p:sp>
    </p:spTree>
    <p:extLst>
      <p:ext uri="{BB962C8B-B14F-4D97-AF65-F5344CB8AC3E}">
        <p14:creationId xmlns:p14="http://schemas.microsoft.com/office/powerpoint/2010/main" val="418346723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17477"/>
            <a:ext cx="8394073" cy="5575690"/>
          </a:xfrm>
        </p:spPr>
        <p:txBody>
          <a:bodyPr>
            <a:noAutofit/>
          </a:bodyPr>
          <a:lstStyle/>
          <a:p>
            <a:r>
              <a:rPr lang="en-US" sz="3800" dirty="0">
                <a:solidFill>
                  <a:srgbClr val="FFFF00"/>
                </a:solidFill>
              </a:rPr>
              <a:t>Single system wins </a:t>
            </a:r>
            <a:r>
              <a:rPr lang="en-US" sz="3800" dirty="0">
                <a:solidFill>
                  <a:schemeClr val="bg1"/>
                </a:solidFill>
              </a:rPr>
              <a:t>(</a:t>
            </a:r>
            <a:r>
              <a:rPr lang="en-US" sz="3800" dirty="0">
                <a:solidFill>
                  <a:srgbClr val="CCFFCC"/>
                </a:solidFill>
              </a:rPr>
              <a:t>only way this is connected</a:t>
            </a:r>
            <a:r>
              <a:rPr lang="en-US" sz="3800" dirty="0">
                <a:solidFill>
                  <a:schemeClr val="bg1"/>
                </a:solidFill>
              </a:rPr>
              <a:t> and not a contradiction of </a:t>
            </a:r>
            <a:r>
              <a:rPr lang="en-CA" sz="3800" i="1" dirty="0">
                <a:solidFill>
                  <a:srgbClr val="CCFFCC"/>
                </a:solidFill>
              </a:rPr>
              <a:t>Capital Cities Communications Inc. v. Canadian Radio-Television Commission</a:t>
            </a:r>
            <a:r>
              <a:rPr lang="en-CA" sz="3800" dirty="0">
                <a:solidFill>
                  <a:schemeClr val="bg1"/>
                </a:solidFill>
              </a:rPr>
              <a:t>, [1978] 2 S.C.R. </a:t>
            </a:r>
            <a:r>
              <a:rPr lang="en-CA" sz="3800" dirty="0" smtClean="0">
                <a:solidFill>
                  <a:schemeClr val="bg1"/>
                </a:solidFill>
              </a:rPr>
              <a:t>141) </a:t>
            </a:r>
            <a:endParaRPr lang="en-US" sz="3800" dirty="0">
              <a:solidFill>
                <a:schemeClr val="bg1"/>
              </a:solidFill>
            </a:endParaRPr>
          </a:p>
          <a:p>
            <a:r>
              <a:rPr lang="en-US" sz="3800" dirty="0" smtClean="0">
                <a:solidFill>
                  <a:schemeClr val="bg1"/>
                </a:solidFill>
              </a:rPr>
              <a:t>Reading between the lines </a:t>
            </a:r>
            <a:r>
              <a:rPr lang="en-US" sz="3800" dirty="0" smtClean="0">
                <a:solidFill>
                  <a:srgbClr val="CCFFCC"/>
                </a:solidFill>
              </a:rPr>
              <a:t>majority did not like the CRTC interfering with the market</a:t>
            </a:r>
            <a:r>
              <a:rPr lang="en-US" sz="3800" dirty="0" smtClean="0">
                <a:solidFill>
                  <a:schemeClr val="bg1"/>
                </a:solidFill>
              </a:rPr>
              <a:t> and doing economic management of an industry based on a “cultural mandate”. </a:t>
            </a:r>
            <a:r>
              <a:rPr lang="en-US" sz="3800" dirty="0" smtClean="0">
                <a:solidFill>
                  <a:srgbClr val="FFFF00"/>
                </a:solidFill>
              </a:rPr>
              <a:t>Minority was fine with things continuing </a:t>
            </a:r>
            <a:r>
              <a:rPr lang="en-US" sz="3800" dirty="0" smtClean="0">
                <a:solidFill>
                  <a:schemeClr val="bg1"/>
                </a:solidFill>
              </a:rPr>
              <a:t>as they were.</a:t>
            </a:r>
            <a:endParaRPr lang="en-US" sz="3800" dirty="0">
              <a:solidFill>
                <a:schemeClr val="bg1"/>
              </a:solidFill>
            </a:endParaRPr>
          </a:p>
        </p:txBody>
      </p:sp>
    </p:spTree>
    <p:extLst>
      <p:ext uri="{BB962C8B-B14F-4D97-AF65-F5344CB8AC3E}">
        <p14:creationId xmlns:p14="http://schemas.microsoft.com/office/powerpoint/2010/main" val="37683879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45" y="4860"/>
            <a:ext cx="8247155" cy="1016000"/>
          </a:xfrm>
        </p:spPr>
        <p:txBody>
          <a:bodyPr>
            <a:normAutofit/>
          </a:bodyPr>
          <a:lstStyle/>
          <a:p>
            <a:pPr algn="ctr"/>
            <a:r>
              <a:rPr lang="en-US" sz="4400" b="1" dirty="0" smtClean="0">
                <a:solidFill>
                  <a:srgbClr val="FFFF00"/>
                </a:solidFill>
              </a:rPr>
              <a:t>Follow-up </a:t>
            </a:r>
            <a:r>
              <a:rPr lang="en-US" sz="4400" b="1" dirty="0" smtClean="0">
                <a:solidFill>
                  <a:srgbClr val="FF0000"/>
                </a:solidFill>
              </a:rPr>
              <a:t>1</a:t>
            </a:r>
            <a:endParaRPr lang="en-US" sz="4400" b="1" dirty="0">
              <a:solidFill>
                <a:srgbClr val="FF0000"/>
              </a:solidFill>
            </a:endParaRPr>
          </a:p>
        </p:txBody>
      </p:sp>
      <p:pic>
        <p:nvPicPr>
          <p:cNvPr id="4" name="Content Placeholder 2" descr="Screen Shot 2017-02-12 at 4.22.0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027"/>
          <a:stretch/>
        </p:blipFill>
        <p:spPr>
          <a:xfrm>
            <a:off x="2491321" y="1020859"/>
            <a:ext cx="4347386" cy="4926709"/>
          </a:xfrm>
        </p:spPr>
      </p:pic>
    </p:spTree>
    <p:extLst>
      <p:ext uri="{BB962C8B-B14F-4D97-AF65-F5344CB8AC3E}">
        <p14:creationId xmlns:p14="http://schemas.microsoft.com/office/powerpoint/2010/main" val="147239299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04200" y="1543200"/>
            <a:ext cx="6982599" cy="4182933"/>
          </a:xfrm>
        </p:spPr>
        <p:txBody>
          <a:bodyPr>
            <a:normAutofit/>
          </a:bodyPr>
          <a:lstStyle/>
          <a:p>
            <a:pPr marL="0" indent="0">
              <a:buNone/>
            </a:pPr>
            <a:r>
              <a:rPr lang="en-US" sz="9600" dirty="0" smtClean="0">
                <a:solidFill>
                  <a:srgbClr val="FFFF00"/>
                </a:solidFill>
                <a:latin typeface="Apple Chancery"/>
                <a:cs typeface="Apple Chancery"/>
              </a:rPr>
              <a:t>Thoughts?</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8147929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smtClean="0">
                <a:solidFill>
                  <a:srgbClr val="FFFF00"/>
                </a:solidFill>
              </a:rPr>
              <a:t>Point</a:t>
            </a:r>
            <a:r>
              <a:rPr lang="en-US" sz="4400" b="1" dirty="0" smtClean="0">
                <a:solidFill>
                  <a:srgbClr val="FFFFFF"/>
                </a:solidFill>
              </a:rPr>
              <a:t>(s) </a:t>
            </a:r>
            <a:r>
              <a:rPr lang="en-US" sz="4400" b="1" dirty="0" smtClean="0">
                <a:solidFill>
                  <a:srgbClr val="FF0000"/>
                </a:solidFill>
              </a:rPr>
              <a:t>of Convergence</a:t>
            </a:r>
            <a:r>
              <a:rPr lang="en-US" sz="4400" b="1" dirty="0" smtClean="0">
                <a:solidFill>
                  <a:srgbClr val="FFFFFF"/>
                </a:solidFill>
              </a:rPr>
              <a:t>:  </a:t>
            </a:r>
            <a:r>
              <a:rPr lang="en-US" sz="4400" b="1" dirty="0" smtClean="0">
                <a:solidFill>
                  <a:srgbClr val="FF0000"/>
                </a:solidFill>
                <a:sym typeface="Wingdings"/>
              </a:rPr>
              <a:t> </a:t>
            </a:r>
            <a:endParaRPr lang="en-US" sz="4400" b="1" dirty="0">
              <a:solidFill>
                <a:srgbClr val="FF0000"/>
              </a:solidFill>
            </a:endParaRPr>
          </a:p>
        </p:txBody>
      </p:sp>
      <p:pic>
        <p:nvPicPr>
          <p:cNvPr id="5" name="Content Placeholder 4" descr="imgres.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305" t="6478" r="7100" b="10875"/>
          <a:stretch/>
        </p:blipFill>
        <p:spPr>
          <a:xfrm>
            <a:off x="1260115" y="1408134"/>
            <a:ext cx="6613153" cy="4475319"/>
          </a:xfrm>
        </p:spPr>
      </p:pic>
    </p:spTree>
    <p:extLst>
      <p:ext uri="{BB962C8B-B14F-4D97-AF65-F5344CB8AC3E}">
        <p14:creationId xmlns:p14="http://schemas.microsoft.com/office/powerpoint/2010/main" val="242219538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rPr>
              <a:t>Consider</a:t>
            </a:r>
            <a:r>
              <a:rPr lang="mr-IN" sz="5400" b="1" dirty="0" smtClean="0">
                <a:solidFill>
                  <a:srgbClr val="FFFF00"/>
                </a:solidFill>
              </a:rPr>
              <a:t>…</a:t>
            </a:r>
            <a:endParaRPr lang="en-US" sz="5400" b="1" dirty="0">
              <a:solidFill>
                <a:srgbClr val="FFFF00"/>
              </a:solidFill>
            </a:endParaRPr>
          </a:p>
        </p:txBody>
      </p:sp>
      <p:sp>
        <p:nvSpPr>
          <p:cNvPr id="3" name="Content Placeholder 2"/>
          <p:cNvSpPr>
            <a:spLocks noGrp="1"/>
          </p:cNvSpPr>
          <p:nvPr>
            <p:ph sz="quarter" idx="10"/>
          </p:nvPr>
        </p:nvSpPr>
        <p:spPr>
          <a:xfrm>
            <a:off x="457200" y="1016000"/>
            <a:ext cx="8686800" cy="4885520"/>
          </a:xfrm>
        </p:spPr>
        <p:txBody>
          <a:bodyPr>
            <a:normAutofit/>
          </a:bodyPr>
          <a:lstStyle/>
          <a:p>
            <a:pPr marL="0" indent="0">
              <a:buNone/>
            </a:pPr>
            <a:r>
              <a:rPr lang="en-US" sz="4000" dirty="0" smtClean="0">
                <a:solidFill>
                  <a:schemeClr val="bg1"/>
                </a:solidFill>
              </a:rPr>
              <a:t>How should we look at </a:t>
            </a:r>
            <a:r>
              <a:rPr lang="en-US" sz="4000" dirty="0" smtClean="0">
                <a:solidFill>
                  <a:srgbClr val="FF0000"/>
                </a:solidFill>
              </a:rPr>
              <a:t>Ca</a:t>
            </a:r>
            <a:r>
              <a:rPr lang="en-US" sz="4000" dirty="0" smtClean="0">
                <a:solidFill>
                  <a:schemeClr val="bg1"/>
                </a:solidFill>
              </a:rPr>
              <a:t>nadi</a:t>
            </a:r>
            <a:r>
              <a:rPr lang="en-US" sz="4000" dirty="0" smtClean="0">
                <a:solidFill>
                  <a:srgbClr val="FF0000"/>
                </a:solidFill>
              </a:rPr>
              <a:t>an</a:t>
            </a:r>
            <a:r>
              <a:rPr lang="en-US" sz="4000" dirty="0" smtClean="0">
                <a:solidFill>
                  <a:schemeClr val="bg1"/>
                </a:solidFill>
              </a:rPr>
              <a:t> </a:t>
            </a:r>
            <a:r>
              <a:rPr lang="en-US" sz="4000" dirty="0" smtClean="0">
                <a:solidFill>
                  <a:srgbClr val="FF0000"/>
                </a:solidFill>
              </a:rPr>
              <a:t>Co</a:t>
            </a:r>
            <a:r>
              <a:rPr lang="en-US" sz="4000" dirty="0" smtClean="0">
                <a:solidFill>
                  <a:schemeClr val="bg1"/>
                </a:solidFill>
              </a:rPr>
              <a:t>nte</a:t>
            </a:r>
            <a:r>
              <a:rPr lang="en-US" sz="4000" dirty="0" smtClean="0">
                <a:solidFill>
                  <a:srgbClr val="FF0000"/>
                </a:solidFill>
              </a:rPr>
              <a:t>nt</a:t>
            </a:r>
            <a:r>
              <a:rPr lang="en-US" sz="4000" dirty="0" smtClean="0">
                <a:solidFill>
                  <a:schemeClr val="bg1"/>
                </a:solidFill>
              </a:rPr>
              <a:t> </a:t>
            </a:r>
            <a:r>
              <a:rPr lang="en-US" sz="4000" dirty="0" smtClean="0">
                <a:solidFill>
                  <a:srgbClr val="FF0000"/>
                </a:solidFill>
              </a:rPr>
              <a:t>R</a:t>
            </a:r>
            <a:r>
              <a:rPr lang="en-US" sz="4000" dirty="0" smtClean="0">
                <a:solidFill>
                  <a:schemeClr val="bg1"/>
                </a:solidFill>
              </a:rPr>
              <a:t>ule</a:t>
            </a:r>
            <a:r>
              <a:rPr lang="en-US" sz="4000" dirty="0" smtClean="0">
                <a:solidFill>
                  <a:srgbClr val="FF0000"/>
                </a:solidFill>
              </a:rPr>
              <a:t>s</a:t>
            </a:r>
            <a:r>
              <a:rPr lang="en-US" sz="4000" dirty="0" smtClean="0">
                <a:solidFill>
                  <a:schemeClr val="bg1"/>
                </a:solidFill>
              </a:rPr>
              <a:t> in light of the </a:t>
            </a:r>
            <a:r>
              <a:rPr lang="en-US" sz="4000" dirty="0" smtClean="0">
                <a:solidFill>
                  <a:srgbClr val="FFFF00"/>
                </a:solidFill>
              </a:rPr>
              <a:t>SCC’s 2012 decision in </a:t>
            </a:r>
            <a:r>
              <a:rPr lang="en-US" sz="4000" i="1" dirty="0" smtClean="0">
                <a:solidFill>
                  <a:schemeClr val="accent5"/>
                </a:solidFill>
              </a:rPr>
              <a:t>Re Broadcasting Act  </a:t>
            </a:r>
            <a:r>
              <a:rPr lang="en-US" sz="4000" dirty="0" smtClean="0">
                <a:solidFill>
                  <a:schemeClr val="bg1"/>
                </a:solidFill>
              </a:rPr>
              <a:t>(especially their comments about S.3 of the Broadcasting Act)?</a:t>
            </a:r>
            <a:endParaRPr lang="en-US" sz="4000" dirty="0">
              <a:solidFill>
                <a:schemeClr val="bg1"/>
              </a:solidFill>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3068" y="4261158"/>
            <a:ext cx="3280723" cy="1640362"/>
          </a:xfrm>
          <a:prstGeom prst="rect">
            <a:avLst/>
          </a:prstGeom>
        </p:spPr>
      </p:pic>
    </p:spTree>
    <p:extLst>
      <p:ext uri="{BB962C8B-B14F-4D97-AF65-F5344CB8AC3E}">
        <p14:creationId xmlns:p14="http://schemas.microsoft.com/office/powerpoint/2010/main" val="1530292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67"/>
            <a:ext cx="9144000" cy="1016000"/>
          </a:xfrm>
        </p:spPr>
        <p:txBody>
          <a:bodyPr>
            <a:noAutofit/>
          </a:bodyPr>
          <a:lstStyle/>
          <a:p>
            <a:pPr algn="ctr"/>
            <a:r>
              <a:rPr lang="en-CA" b="1" dirty="0" smtClean="0">
                <a:solidFill>
                  <a:srgbClr val="FFFF00"/>
                </a:solidFill>
              </a:rPr>
              <a:t/>
            </a:r>
            <a:br>
              <a:rPr lang="en-CA" b="1" dirty="0" smtClean="0">
                <a:solidFill>
                  <a:srgbClr val="FFFF00"/>
                </a:solidFill>
              </a:rPr>
            </a:br>
            <a:r>
              <a:rPr lang="en-CA" b="1" dirty="0" smtClean="0">
                <a:solidFill>
                  <a:srgbClr val="FFFF00"/>
                </a:solidFill>
              </a:rPr>
              <a:t>CRTC </a:t>
            </a:r>
            <a:r>
              <a:rPr lang="en-CA" b="1" dirty="0">
                <a:solidFill>
                  <a:srgbClr val="D10405"/>
                </a:solidFill>
              </a:rPr>
              <a:t>Canadian Content </a:t>
            </a:r>
            <a:r>
              <a:rPr lang="en-CA" b="1" dirty="0">
                <a:solidFill>
                  <a:srgbClr val="FFFF00"/>
                </a:solidFill>
              </a:rPr>
              <a:t>Regulation</a:t>
            </a:r>
            <a:r>
              <a:rPr lang="en-CA" b="1" dirty="0"/>
              <a:t/>
            </a:r>
            <a:br>
              <a:rPr lang="en-CA" b="1" dirty="0"/>
            </a:br>
            <a:endParaRPr lang="en-US" b="1" dirty="0"/>
          </a:p>
        </p:txBody>
      </p:sp>
      <p:sp>
        <p:nvSpPr>
          <p:cNvPr id="3" name="Content Placeholder 2"/>
          <p:cNvSpPr>
            <a:spLocks noGrp="1"/>
          </p:cNvSpPr>
          <p:nvPr>
            <p:ph sz="quarter" idx="10"/>
          </p:nvPr>
        </p:nvSpPr>
        <p:spPr>
          <a:xfrm>
            <a:off x="457200" y="1039267"/>
            <a:ext cx="8229600" cy="4856622"/>
          </a:xfrm>
        </p:spPr>
        <p:txBody>
          <a:bodyPr/>
          <a:lstStyle/>
          <a:p>
            <a:pPr marL="0" indent="0">
              <a:buNone/>
            </a:pPr>
            <a:r>
              <a:rPr lang="en-CA" sz="3600" b="1" dirty="0">
                <a:solidFill>
                  <a:schemeClr val="bg1"/>
                </a:solidFill>
              </a:rPr>
              <a:t>Tools used by the CRTC to promote s.3 objectives re Canadian content</a:t>
            </a:r>
          </a:p>
          <a:p>
            <a:r>
              <a:rPr lang="en-CA" sz="3600" dirty="0">
                <a:solidFill>
                  <a:srgbClr val="CCFFCC"/>
                </a:solidFill>
              </a:rPr>
              <a:t>Licensing/supervising the public broadcaster </a:t>
            </a:r>
            <a:r>
              <a:rPr lang="en-CA" sz="3600" dirty="0">
                <a:solidFill>
                  <a:schemeClr val="bg1"/>
                </a:solidFill>
              </a:rPr>
              <a:t>-</a:t>
            </a:r>
            <a:r>
              <a:rPr lang="en-CA" sz="3600" dirty="0" smtClean="0">
                <a:solidFill>
                  <a:srgbClr val="CCFFCC"/>
                </a:solidFill>
              </a:rPr>
              <a:t> </a:t>
            </a:r>
            <a:r>
              <a:rPr lang="en-CA" sz="3600" dirty="0" smtClean="0">
                <a:solidFill>
                  <a:srgbClr val="FFFFFF"/>
                </a:solidFill>
              </a:rPr>
              <a:t>the</a:t>
            </a:r>
            <a:r>
              <a:rPr lang="en-CA" sz="3600" dirty="0" smtClean="0">
                <a:solidFill>
                  <a:srgbClr val="CCFFCC"/>
                </a:solidFill>
              </a:rPr>
              <a:t> </a:t>
            </a:r>
            <a:r>
              <a:rPr lang="en-CA" sz="3600" dirty="0">
                <a:solidFill>
                  <a:srgbClr val="FF0000"/>
                </a:solidFill>
              </a:rPr>
              <a:t>C</a:t>
            </a:r>
            <a:r>
              <a:rPr lang="en-CA" sz="3600" dirty="0">
                <a:solidFill>
                  <a:schemeClr val="bg1"/>
                </a:solidFill>
              </a:rPr>
              <a:t>B</a:t>
            </a:r>
            <a:r>
              <a:rPr lang="en-CA" sz="3600" dirty="0">
                <a:solidFill>
                  <a:srgbClr val="FF0000"/>
                </a:solidFill>
              </a:rPr>
              <a:t>C</a:t>
            </a:r>
          </a:p>
          <a:p>
            <a:r>
              <a:rPr lang="en-CA" sz="3600" dirty="0" err="1">
                <a:solidFill>
                  <a:srgbClr val="FF0000"/>
                </a:solidFill>
              </a:rPr>
              <a:t>Ca</a:t>
            </a:r>
            <a:r>
              <a:rPr lang="en-CA" sz="3600" dirty="0" err="1">
                <a:solidFill>
                  <a:srgbClr val="FFFFFF"/>
                </a:solidFill>
              </a:rPr>
              <a:t>nc</a:t>
            </a:r>
            <a:r>
              <a:rPr lang="en-CA" sz="3600" dirty="0" err="1">
                <a:solidFill>
                  <a:srgbClr val="FF0000"/>
                </a:solidFill>
              </a:rPr>
              <a:t>on</a:t>
            </a:r>
            <a:r>
              <a:rPr lang="en-CA" sz="3600" dirty="0">
                <a:solidFill>
                  <a:srgbClr val="CCFFCC"/>
                </a:solidFill>
              </a:rPr>
              <a:t> scheduling quotas</a:t>
            </a:r>
          </a:p>
          <a:p>
            <a:r>
              <a:rPr lang="en-CA" sz="3600" dirty="0" err="1">
                <a:solidFill>
                  <a:srgbClr val="FF0000"/>
                </a:solidFill>
              </a:rPr>
              <a:t>Ca</a:t>
            </a:r>
            <a:r>
              <a:rPr lang="en-CA" sz="3600" dirty="0" err="1">
                <a:solidFill>
                  <a:srgbClr val="FFFFFF"/>
                </a:solidFill>
              </a:rPr>
              <a:t>nc</a:t>
            </a:r>
            <a:r>
              <a:rPr lang="en-CA" sz="3600" dirty="0" err="1">
                <a:solidFill>
                  <a:srgbClr val="FF0000"/>
                </a:solidFill>
              </a:rPr>
              <a:t>on</a:t>
            </a:r>
            <a:r>
              <a:rPr lang="en-CA" sz="3600" dirty="0">
                <a:solidFill>
                  <a:srgbClr val="CCFFCC"/>
                </a:solidFill>
              </a:rPr>
              <a:t> spending rules</a:t>
            </a:r>
          </a:p>
          <a:p>
            <a:r>
              <a:rPr lang="en-CA" sz="3600" dirty="0" err="1">
                <a:solidFill>
                  <a:srgbClr val="FF0000"/>
                </a:solidFill>
              </a:rPr>
              <a:t>Ca</a:t>
            </a:r>
            <a:r>
              <a:rPr lang="en-CA" sz="3600" dirty="0" err="1">
                <a:solidFill>
                  <a:srgbClr val="FFFFFF"/>
                </a:solidFill>
              </a:rPr>
              <a:t>nc</a:t>
            </a:r>
            <a:r>
              <a:rPr lang="en-CA" sz="3600" dirty="0" err="1">
                <a:solidFill>
                  <a:srgbClr val="FF0000"/>
                </a:solidFill>
              </a:rPr>
              <a:t>on</a:t>
            </a:r>
            <a:r>
              <a:rPr lang="en-CA" sz="3600" dirty="0">
                <a:solidFill>
                  <a:srgbClr val="FF0000"/>
                </a:solidFill>
              </a:rPr>
              <a:t> </a:t>
            </a:r>
            <a:r>
              <a:rPr lang="en-CA" sz="3600" dirty="0">
                <a:solidFill>
                  <a:srgbClr val="CCFFCC"/>
                </a:solidFill>
              </a:rPr>
              <a:t>production subsidies</a:t>
            </a:r>
          </a:p>
          <a:p>
            <a:r>
              <a:rPr lang="en-CA" sz="3600" dirty="0">
                <a:solidFill>
                  <a:srgbClr val="FF0000"/>
                </a:solidFill>
              </a:rPr>
              <a:t>Ca</a:t>
            </a:r>
            <a:r>
              <a:rPr lang="en-CA" sz="3600" dirty="0">
                <a:solidFill>
                  <a:srgbClr val="FFFFFF"/>
                </a:solidFill>
              </a:rPr>
              <a:t>nadi</a:t>
            </a:r>
            <a:r>
              <a:rPr lang="en-CA" sz="3600" dirty="0">
                <a:solidFill>
                  <a:srgbClr val="FF0000"/>
                </a:solidFill>
              </a:rPr>
              <a:t>an</a:t>
            </a:r>
            <a:r>
              <a:rPr lang="en-CA" sz="3600" dirty="0">
                <a:solidFill>
                  <a:srgbClr val="CCFFCC"/>
                </a:solidFill>
              </a:rPr>
              <a:t> ownership</a:t>
            </a:r>
            <a:r>
              <a:rPr lang="en-CA" sz="3600" dirty="0">
                <a:solidFill>
                  <a:srgbClr val="FFFFFF"/>
                </a:solidFill>
              </a:rPr>
              <a:t> &amp; </a:t>
            </a:r>
            <a:r>
              <a:rPr lang="en-CA" sz="3600" dirty="0">
                <a:solidFill>
                  <a:srgbClr val="CCFFCC"/>
                </a:solidFill>
              </a:rPr>
              <a:t>control </a:t>
            </a:r>
            <a:r>
              <a:rPr lang="en-CA" sz="3600" dirty="0" err="1" smtClean="0">
                <a:solidFill>
                  <a:srgbClr val="CCFFCC"/>
                </a:solidFill>
              </a:rPr>
              <a:t>regs</a:t>
            </a:r>
            <a:endParaRPr lang="en-CA" sz="3600" dirty="0">
              <a:solidFill>
                <a:srgbClr val="CCFFCC"/>
              </a:solidFill>
            </a:endParaRPr>
          </a:p>
          <a:p>
            <a:pPr marL="0" indent="0">
              <a:buNone/>
            </a:pPr>
            <a:endParaRPr lang="en-US" dirty="0"/>
          </a:p>
        </p:txBody>
      </p:sp>
    </p:spTree>
    <p:extLst>
      <p:ext uri="{BB962C8B-B14F-4D97-AF65-F5344CB8AC3E}">
        <p14:creationId xmlns:p14="http://schemas.microsoft.com/office/powerpoint/2010/main" val="42997822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980574"/>
          </a:xfrm>
        </p:spPr>
        <p:txBody>
          <a:bodyPr>
            <a:normAutofit fontScale="90000"/>
          </a:bodyPr>
          <a:lstStyle/>
          <a:p>
            <a:r>
              <a:rPr lang="en-CA" dirty="0" smtClean="0"/>
              <a:t/>
            </a:r>
            <a:br>
              <a:rPr lang="en-CA" dirty="0" smtClean="0"/>
            </a:br>
            <a:r>
              <a:rPr lang="en-CA" b="1" dirty="0" smtClean="0">
                <a:solidFill>
                  <a:srgbClr val="FFFF00"/>
                </a:solidFill>
              </a:rPr>
              <a:t>Role </a:t>
            </a:r>
            <a:r>
              <a:rPr lang="en-CA" b="1" dirty="0">
                <a:solidFill>
                  <a:srgbClr val="FFFF00"/>
                </a:solidFill>
              </a:rPr>
              <a:t>of the </a:t>
            </a:r>
            <a:r>
              <a:rPr lang="en-CA" b="1" dirty="0">
                <a:solidFill>
                  <a:srgbClr val="FF0000"/>
                </a:solidFill>
              </a:rPr>
              <a:t>C</a:t>
            </a:r>
            <a:r>
              <a:rPr lang="en-CA" b="1" dirty="0">
                <a:solidFill>
                  <a:srgbClr val="FFFFFF"/>
                </a:solidFill>
              </a:rPr>
              <a:t>B</a:t>
            </a:r>
            <a:r>
              <a:rPr lang="en-CA" b="1" dirty="0">
                <a:solidFill>
                  <a:srgbClr val="FF0000"/>
                </a:solidFill>
              </a:rPr>
              <a:t>C</a:t>
            </a:r>
            <a:r>
              <a:rPr lang="en-CA" b="1" dirty="0">
                <a:solidFill>
                  <a:srgbClr val="FFFFFF"/>
                </a:solidFill>
              </a:rPr>
              <a:t> </a:t>
            </a:r>
            <a:r>
              <a:rPr lang="en-CA" b="1" dirty="0">
                <a:solidFill>
                  <a:srgbClr val="FFFF00"/>
                </a:solidFill>
              </a:rPr>
              <a:t>as Public Broadcaster</a:t>
            </a:r>
            <a:r>
              <a:rPr lang="en-CA" dirty="0"/>
              <a:t/>
            </a:r>
            <a:br>
              <a:rPr lang="en-CA" dirty="0"/>
            </a:br>
            <a:endParaRPr lang="en-US" dirty="0"/>
          </a:p>
        </p:txBody>
      </p:sp>
      <p:sp>
        <p:nvSpPr>
          <p:cNvPr id="3" name="Content Placeholder 2"/>
          <p:cNvSpPr>
            <a:spLocks noGrp="1"/>
          </p:cNvSpPr>
          <p:nvPr>
            <p:ph sz="quarter" idx="10"/>
          </p:nvPr>
        </p:nvSpPr>
        <p:spPr>
          <a:xfrm>
            <a:off x="156307" y="980575"/>
            <a:ext cx="8987693" cy="5428040"/>
          </a:xfrm>
        </p:spPr>
        <p:txBody>
          <a:bodyPr>
            <a:normAutofit/>
          </a:bodyPr>
          <a:lstStyle/>
          <a:p>
            <a:pPr lvl="0" eaLnBrk="0" hangingPunct="0"/>
            <a:r>
              <a:rPr lang="en-US" sz="2700" dirty="0" smtClean="0">
                <a:solidFill>
                  <a:srgbClr val="FF0000"/>
                </a:solidFill>
              </a:rPr>
              <a:t>Canada</a:t>
            </a:r>
            <a:r>
              <a:rPr lang="en-US" sz="2700" dirty="0">
                <a:solidFill>
                  <a:srgbClr val="FF0000"/>
                </a:solidFill>
              </a:rPr>
              <a:t>: </a:t>
            </a:r>
            <a:r>
              <a:rPr lang="en-US" sz="2700" dirty="0">
                <a:solidFill>
                  <a:srgbClr val="CCFFCC"/>
                </a:solidFill>
              </a:rPr>
              <a:t>mixed public-private broadcasting sector from the </a:t>
            </a:r>
            <a:r>
              <a:rPr lang="en-US" sz="2700" dirty="0" smtClean="0">
                <a:solidFill>
                  <a:srgbClr val="CCFFCC"/>
                </a:solidFill>
              </a:rPr>
              <a:t>start</a:t>
            </a:r>
          </a:p>
          <a:p>
            <a:pPr eaLnBrk="0" hangingPunct="0"/>
            <a:r>
              <a:rPr lang="en-US" sz="2700" dirty="0">
                <a:solidFill>
                  <a:srgbClr val="4BACC6"/>
                </a:solidFill>
              </a:rPr>
              <a:t>In most countries, except the US, broadcasting began as a</a:t>
            </a:r>
            <a:r>
              <a:rPr lang="en-CA" sz="2700" dirty="0">
                <a:solidFill>
                  <a:srgbClr val="4BACC6"/>
                </a:solidFill>
                <a:latin typeface="Wingdings"/>
              </a:rPr>
              <a:t> </a:t>
            </a:r>
            <a:r>
              <a:rPr lang="en-US" sz="2700" dirty="0">
                <a:solidFill>
                  <a:srgbClr val="4BACC6"/>
                </a:solidFill>
              </a:rPr>
              <a:t>public enterprise </a:t>
            </a:r>
            <a:r>
              <a:rPr lang="en-US" sz="2700" dirty="0">
                <a:solidFill>
                  <a:schemeClr val="bg1"/>
                </a:solidFill>
              </a:rPr>
              <a:t>(e.g. the BBC</a:t>
            </a:r>
            <a:r>
              <a:rPr lang="en-US" sz="2700" dirty="0" smtClean="0">
                <a:solidFill>
                  <a:schemeClr val="bg1"/>
                </a:solidFill>
              </a:rPr>
              <a:t>)</a:t>
            </a:r>
            <a:endParaRPr lang="en-CA" sz="2700" dirty="0">
              <a:solidFill>
                <a:srgbClr val="CCFFCC"/>
              </a:solidFill>
              <a:latin typeface="Wingdings"/>
            </a:endParaRPr>
          </a:p>
          <a:p>
            <a:pPr lvl="0" eaLnBrk="0" hangingPunct="0"/>
            <a:r>
              <a:rPr lang="en-US" sz="2700" dirty="0">
                <a:solidFill>
                  <a:schemeClr val="bg1"/>
                </a:solidFill>
              </a:rPr>
              <a:t>Mandate of most public broadcasters similar to the CBC’s – i.e. comprehensive programming, diversity, national &amp; community identity, no-</a:t>
            </a:r>
            <a:r>
              <a:rPr lang="en-US" sz="2700" dirty="0" smtClean="0">
                <a:solidFill>
                  <a:schemeClr val="bg1"/>
                </a:solidFill>
              </a:rPr>
              <a:t>commercialism</a:t>
            </a:r>
            <a:endParaRPr lang="en-CA" sz="2700" dirty="0">
              <a:solidFill>
                <a:schemeClr val="bg1"/>
              </a:solidFill>
              <a:latin typeface="Wingdings"/>
            </a:endParaRPr>
          </a:p>
          <a:p>
            <a:pPr lvl="0" eaLnBrk="0" hangingPunct="0"/>
            <a:r>
              <a:rPr lang="en-US" sz="2700" b="1" dirty="0">
                <a:solidFill>
                  <a:srgbClr val="FFFF00"/>
                </a:solidFill>
              </a:rPr>
              <a:t>Funding for public broadcasters varies significantly</a:t>
            </a:r>
            <a:endParaRPr lang="en-CA" sz="2700" b="1" dirty="0">
              <a:solidFill>
                <a:srgbClr val="FFFF00"/>
              </a:solidFill>
              <a:latin typeface="Wingdings"/>
            </a:endParaRPr>
          </a:p>
          <a:p>
            <a:pPr lvl="0" eaLnBrk="0" hangingPunct="0"/>
            <a:r>
              <a:rPr lang="en-US" sz="2700" dirty="0">
                <a:solidFill>
                  <a:schemeClr val="bg1"/>
                </a:solidFill>
              </a:rPr>
              <a:t>BBC strong funding &amp; presence:</a:t>
            </a:r>
            <a:endParaRPr lang="en-CA" sz="2700" dirty="0">
              <a:solidFill>
                <a:schemeClr val="bg1"/>
              </a:solidFill>
              <a:latin typeface="Wingdings"/>
            </a:endParaRPr>
          </a:p>
          <a:p>
            <a:pPr lvl="0" eaLnBrk="0" hangingPunct="0"/>
            <a:r>
              <a:rPr lang="en-US" sz="2700" dirty="0" smtClean="0">
                <a:solidFill>
                  <a:schemeClr val="bg1"/>
                </a:solidFill>
              </a:rPr>
              <a:t>CBC’s </a:t>
            </a:r>
            <a:r>
              <a:rPr lang="en-US" sz="2700" dirty="0">
                <a:solidFill>
                  <a:schemeClr val="bg1"/>
                </a:solidFill>
              </a:rPr>
              <a:t>budget has </a:t>
            </a:r>
            <a:r>
              <a:rPr lang="en-US" sz="2700" dirty="0" smtClean="0">
                <a:solidFill>
                  <a:schemeClr val="bg1"/>
                </a:solidFill>
              </a:rPr>
              <a:t>shrunk </a:t>
            </a:r>
            <a:r>
              <a:rPr lang="en-US" sz="2700" dirty="0">
                <a:solidFill>
                  <a:schemeClr val="bg1"/>
                </a:solidFill>
              </a:rPr>
              <a:t>significantly in real terms since the 1980s </a:t>
            </a:r>
            <a:r>
              <a:rPr lang="en-US" sz="2700" dirty="0" smtClean="0">
                <a:solidFill>
                  <a:schemeClr val="bg1"/>
                </a:solidFill>
              </a:rPr>
              <a:t>and has faced repeated cuts under the last gov’t</a:t>
            </a:r>
            <a:endParaRPr lang="en-CA" sz="2700" dirty="0">
              <a:solidFill>
                <a:schemeClr val="bg1"/>
              </a:solidFill>
              <a:latin typeface="Wingdings"/>
            </a:endParaRPr>
          </a:p>
          <a:p>
            <a:pPr lvl="0" eaLnBrk="0" hangingPunct="0"/>
            <a:r>
              <a:rPr lang="en-US" sz="2700" dirty="0">
                <a:solidFill>
                  <a:schemeClr val="bg1"/>
                </a:solidFill>
              </a:rPr>
              <a:t>PBS – </a:t>
            </a:r>
            <a:r>
              <a:rPr lang="en-US" sz="2700" dirty="0" smtClean="0">
                <a:solidFill>
                  <a:schemeClr val="bg1"/>
                </a:solidFill>
              </a:rPr>
              <a:t>‘</a:t>
            </a:r>
            <a:r>
              <a:rPr lang="en-US" sz="2700" dirty="0" smtClean="0">
                <a:solidFill>
                  <a:srgbClr val="FFFF00"/>
                </a:solidFill>
              </a:rPr>
              <a:t>public support</a:t>
            </a:r>
            <a:r>
              <a:rPr lang="en-US" sz="2700" dirty="0" smtClean="0">
                <a:solidFill>
                  <a:schemeClr val="bg1"/>
                </a:solidFill>
              </a:rPr>
              <a:t>’ </a:t>
            </a:r>
            <a:r>
              <a:rPr lang="en-US" sz="2700" dirty="0">
                <a:solidFill>
                  <a:schemeClr val="bg1"/>
                </a:solidFill>
              </a:rPr>
              <a:t>approach to public broadcasting</a:t>
            </a:r>
            <a:endParaRPr lang="en-CA" sz="2700" dirty="0">
              <a:solidFill>
                <a:schemeClr val="bg1"/>
              </a:solidFill>
              <a:latin typeface="Wingdings"/>
            </a:endParaRPr>
          </a:p>
          <a:p>
            <a:endParaRPr lang="en-US" dirty="0"/>
          </a:p>
        </p:txBody>
      </p:sp>
    </p:spTree>
    <p:extLst>
      <p:ext uri="{BB962C8B-B14F-4D97-AF65-F5344CB8AC3E}">
        <p14:creationId xmlns:p14="http://schemas.microsoft.com/office/powerpoint/2010/main" val="301388871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46"/>
            <a:ext cx="8686800" cy="1166747"/>
          </a:xfrm>
        </p:spPr>
        <p:txBody>
          <a:bodyPr>
            <a:normAutofit fontScale="90000"/>
          </a:bodyPr>
          <a:lstStyle/>
          <a:p>
            <a:r>
              <a:rPr lang="en-CA" b="1" dirty="0" smtClean="0"/>
              <a:t/>
            </a:r>
            <a:br>
              <a:rPr lang="en-CA" b="1" dirty="0" smtClean="0"/>
            </a:br>
            <a:r>
              <a:rPr lang="en-CA" b="1" dirty="0" smtClean="0">
                <a:solidFill>
                  <a:srgbClr val="FF0000"/>
                </a:solidFill>
              </a:rPr>
              <a:t>Canadian </a:t>
            </a:r>
            <a:r>
              <a:rPr lang="en-CA" b="1" dirty="0">
                <a:solidFill>
                  <a:srgbClr val="FF0000"/>
                </a:solidFill>
              </a:rPr>
              <a:t>C</a:t>
            </a:r>
            <a:r>
              <a:rPr lang="en-CA" b="1" dirty="0" smtClean="0">
                <a:solidFill>
                  <a:srgbClr val="FF0000"/>
                </a:solidFill>
              </a:rPr>
              <a:t>ontent</a:t>
            </a:r>
            <a:r>
              <a:rPr lang="en-CA" b="1" dirty="0">
                <a:solidFill>
                  <a:schemeClr val="bg1"/>
                </a:solidFill>
              </a:rPr>
              <a:t>: </a:t>
            </a:r>
            <a:r>
              <a:rPr lang="en-CA" b="1" dirty="0" smtClean="0">
                <a:solidFill>
                  <a:schemeClr val="bg1"/>
                </a:solidFill>
              </a:rPr>
              <a:t/>
            </a:r>
            <a:br>
              <a:rPr lang="en-CA" b="1" dirty="0" smtClean="0">
                <a:solidFill>
                  <a:schemeClr val="bg1"/>
                </a:solidFill>
              </a:rPr>
            </a:br>
            <a:r>
              <a:rPr lang="en-CA" b="1" dirty="0" smtClean="0">
                <a:solidFill>
                  <a:srgbClr val="FFFF00"/>
                </a:solidFill>
              </a:rPr>
              <a:t>Scheduling </a:t>
            </a:r>
            <a:r>
              <a:rPr lang="en-CA" b="1" dirty="0">
                <a:solidFill>
                  <a:srgbClr val="FFFF00"/>
                </a:solidFill>
              </a:rPr>
              <a:t>Quotas (</a:t>
            </a:r>
            <a:r>
              <a:rPr lang="en-CA" b="1" dirty="0">
                <a:solidFill>
                  <a:schemeClr val="accent5"/>
                </a:solidFill>
              </a:rPr>
              <a:t>Radio</a:t>
            </a:r>
            <a:r>
              <a:rPr lang="en-CA" b="1" dirty="0">
                <a:solidFill>
                  <a:srgbClr val="FFFF00"/>
                </a:solidFill>
              </a:rPr>
              <a:t>)</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457200" y="1408133"/>
            <a:ext cx="8686800" cy="5020021"/>
          </a:xfrm>
        </p:spPr>
        <p:txBody>
          <a:bodyPr>
            <a:normAutofit/>
          </a:bodyPr>
          <a:lstStyle/>
          <a:p>
            <a:r>
              <a:rPr lang="en-US" sz="2800" dirty="0" smtClean="0">
                <a:solidFill>
                  <a:srgbClr val="FFFFFF"/>
                </a:solidFill>
              </a:rPr>
              <a:t>Radio</a:t>
            </a:r>
            <a:r>
              <a:rPr lang="en-US" sz="2800" dirty="0">
                <a:solidFill>
                  <a:srgbClr val="FFFFFF"/>
                </a:solidFill>
              </a:rPr>
              <a:t>-In </a:t>
            </a:r>
            <a:r>
              <a:rPr lang="en-US" sz="2800" dirty="0">
                <a:solidFill>
                  <a:srgbClr val="FFFF00"/>
                </a:solidFill>
              </a:rPr>
              <a:t>1971, </a:t>
            </a:r>
            <a:r>
              <a:rPr lang="en-US" sz="2800" dirty="0">
                <a:solidFill>
                  <a:srgbClr val="FFFFFF"/>
                </a:solidFill>
              </a:rPr>
              <a:t>CRTC first required radio stations (AM) to play </a:t>
            </a:r>
            <a:r>
              <a:rPr lang="en-US" sz="2800" dirty="0">
                <a:solidFill>
                  <a:srgbClr val="FFFF00"/>
                </a:solidFill>
              </a:rPr>
              <a:t>at least 30% Canadian </a:t>
            </a:r>
            <a:r>
              <a:rPr lang="en-US" sz="2800" dirty="0">
                <a:solidFill>
                  <a:srgbClr val="FFFFFF"/>
                </a:solidFill>
              </a:rPr>
              <a:t>music</a:t>
            </a:r>
            <a:endParaRPr lang="en-CA" sz="2800" dirty="0">
              <a:solidFill>
                <a:srgbClr val="FFFFFF"/>
              </a:solidFill>
            </a:endParaRPr>
          </a:p>
          <a:p>
            <a:r>
              <a:rPr lang="en-US" sz="2800" dirty="0" smtClean="0">
                <a:solidFill>
                  <a:srgbClr val="FFFFFF"/>
                </a:solidFill>
              </a:rPr>
              <a:t>Radio </a:t>
            </a:r>
            <a:r>
              <a:rPr lang="en-US" sz="2800" dirty="0">
                <a:solidFill>
                  <a:srgbClr val="FFFFFF"/>
                </a:solidFill>
              </a:rPr>
              <a:t>rules use </a:t>
            </a:r>
            <a:r>
              <a:rPr lang="en-US" sz="2800" dirty="0">
                <a:solidFill>
                  <a:srgbClr val="FF0000"/>
                </a:solidFill>
              </a:rPr>
              <a:t>MAPL system</a:t>
            </a:r>
            <a:r>
              <a:rPr lang="en-US" sz="2800" dirty="0">
                <a:solidFill>
                  <a:srgbClr val="FFFFFF"/>
                </a:solidFill>
              </a:rPr>
              <a:t>: </a:t>
            </a:r>
            <a:r>
              <a:rPr lang="en-US" sz="2800" dirty="0" smtClean="0">
                <a:solidFill>
                  <a:srgbClr val="FFFFFF"/>
                </a:solidFill>
              </a:rPr>
              <a:t>To </a:t>
            </a:r>
            <a:r>
              <a:rPr lang="en-US" sz="2800" dirty="0">
                <a:solidFill>
                  <a:srgbClr val="FFFFFF"/>
                </a:solidFill>
              </a:rPr>
              <a:t>qualify as “Canadian” music </a:t>
            </a:r>
            <a:r>
              <a:rPr lang="en-US" sz="2800" dirty="0">
                <a:solidFill>
                  <a:srgbClr val="FF0000"/>
                </a:solidFill>
              </a:rPr>
              <a:t>must generally meet 2 </a:t>
            </a:r>
            <a:r>
              <a:rPr lang="en-US" sz="2800" dirty="0" smtClean="0">
                <a:solidFill>
                  <a:srgbClr val="FF0000"/>
                </a:solidFill>
              </a:rPr>
              <a:t>of the following </a:t>
            </a:r>
            <a:r>
              <a:rPr lang="en-US" sz="2800" dirty="0">
                <a:solidFill>
                  <a:srgbClr val="FF0000"/>
                </a:solidFill>
              </a:rPr>
              <a:t>4 conditions</a:t>
            </a:r>
            <a:r>
              <a:rPr lang="en-US" sz="2800" dirty="0">
                <a:solidFill>
                  <a:srgbClr val="FFFFFF"/>
                </a:solidFill>
              </a:rPr>
              <a:t>:</a:t>
            </a:r>
            <a:endParaRPr lang="en-CA" sz="2800" dirty="0">
              <a:solidFill>
                <a:srgbClr val="FFFFFF"/>
              </a:solidFill>
            </a:endParaRPr>
          </a:p>
          <a:p>
            <a:r>
              <a:rPr lang="en-US" sz="2800" dirty="0">
                <a:solidFill>
                  <a:srgbClr val="FF0000"/>
                </a:solidFill>
              </a:rPr>
              <a:t>M</a:t>
            </a:r>
            <a:r>
              <a:rPr lang="en-US" sz="2800" dirty="0">
                <a:solidFill>
                  <a:srgbClr val="FFFFFF"/>
                </a:solidFill>
              </a:rPr>
              <a:t> </a:t>
            </a:r>
            <a:r>
              <a:rPr lang="en-US" sz="2800" dirty="0" smtClean="0">
                <a:solidFill>
                  <a:srgbClr val="FFFFFF"/>
                </a:solidFill>
              </a:rPr>
              <a:t>- </a:t>
            </a:r>
            <a:r>
              <a:rPr lang="en-US" sz="2800" dirty="0" smtClean="0">
                <a:solidFill>
                  <a:srgbClr val="FFFF00"/>
                </a:solidFill>
              </a:rPr>
              <a:t>Music </a:t>
            </a:r>
            <a:r>
              <a:rPr lang="en-US" sz="2800" dirty="0">
                <a:solidFill>
                  <a:srgbClr val="FFFF00"/>
                </a:solidFill>
              </a:rPr>
              <a:t>composed by a Canadian</a:t>
            </a:r>
            <a:endParaRPr lang="en-CA" sz="2800" dirty="0">
              <a:solidFill>
                <a:srgbClr val="FFFF00"/>
              </a:solidFill>
            </a:endParaRPr>
          </a:p>
          <a:p>
            <a:r>
              <a:rPr lang="en-US" sz="2800" dirty="0">
                <a:solidFill>
                  <a:srgbClr val="FF0000"/>
                </a:solidFill>
              </a:rPr>
              <a:t>A </a:t>
            </a:r>
            <a:r>
              <a:rPr lang="en-US" sz="2800" dirty="0" smtClean="0">
                <a:solidFill>
                  <a:srgbClr val="FFFFFF"/>
                </a:solidFill>
              </a:rPr>
              <a:t>- </a:t>
            </a:r>
            <a:r>
              <a:rPr lang="en-US" sz="2800" dirty="0" smtClean="0">
                <a:solidFill>
                  <a:srgbClr val="FFFF00"/>
                </a:solidFill>
              </a:rPr>
              <a:t>Artists </a:t>
            </a:r>
            <a:r>
              <a:rPr lang="en-US" sz="2800" dirty="0">
                <a:solidFill>
                  <a:srgbClr val="FFFF00"/>
                </a:solidFill>
              </a:rPr>
              <a:t>performing it are principally Canadian</a:t>
            </a:r>
            <a:endParaRPr lang="en-CA" sz="2800" dirty="0">
              <a:solidFill>
                <a:srgbClr val="FFFF00"/>
              </a:solidFill>
            </a:endParaRPr>
          </a:p>
          <a:p>
            <a:r>
              <a:rPr lang="en-US" sz="2800" dirty="0">
                <a:solidFill>
                  <a:srgbClr val="FF0000"/>
                </a:solidFill>
              </a:rPr>
              <a:t>P</a:t>
            </a:r>
            <a:r>
              <a:rPr lang="en-US" sz="2800" dirty="0">
                <a:solidFill>
                  <a:srgbClr val="FFFFFF"/>
                </a:solidFill>
              </a:rPr>
              <a:t> </a:t>
            </a:r>
            <a:r>
              <a:rPr lang="en-US" sz="2800" dirty="0" smtClean="0">
                <a:solidFill>
                  <a:srgbClr val="FFFFFF"/>
                </a:solidFill>
              </a:rPr>
              <a:t>- </a:t>
            </a:r>
            <a:r>
              <a:rPr lang="en-US" sz="2800" dirty="0" smtClean="0">
                <a:solidFill>
                  <a:srgbClr val="FFFF00"/>
                </a:solidFill>
              </a:rPr>
              <a:t>Production recorded or performed in Canada</a:t>
            </a:r>
            <a:endParaRPr lang="en-CA" sz="2800" dirty="0">
              <a:solidFill>
                <a:srgbClr val="FFFF00"/>
              </a:solidFill>
            </a:endParaRPr>
          </a:p>
          <a:p>
            <a:r>
              <a:rPr lang="en-US" sz="2800" dirty="0">
                <a:solidFill>
                  <a:srgbClr val="FF0000"/>
                </a:solidFill>
              </a:rPr>
              <a:t>L</a:t>
            </a:r>
            <a:r>
              <a:rPr lang="en-US" sz="2800" dirty="0">
                <a:solidFill>
                  <a:srgbClr val="FFFFFF"/>
                </a:solidFill>
              </a:rPr>
              <a:t> </a:t>
            </a:r>
            <a:r>
              <a:rPr lang="en-US" sz="2800" dirty="0" smtClean="0">
                <a:solidFill>
                  <a:srgbClr val="FFFFFF"/>
                </a:solidFill>
              </a:rPr>
              <a:t>- </a:t>
            </a:r>
            <a:r>
              <a:rPr lang="en-US" sz="2800" dirty="0" smtClean="0">
                <a:solidFill>
                  <a:srgbClr val="FFFF00"/>
                </a:solidFill>
              </a:rPr>
              <a:t>Lyrics </a:t>
            </a:r>
            <a:r>
              <a:rPr lang="en-US" sz="2800" dirty="0">
                <a:solidFill>
                  <a:srgbClr val="FFFF00"/>
                </a:solidFill>
              </a:rPr>
              <a:t>written by a Canadian</a:t>
            </a:r>
            <a:endParaRPr lang="en-CA" sz="2800" dirty="0">
              <a:solidFill>
                <a:srgbClr val="FFFF00"/>
              </a:solidFill>
            </a:endParaRPr>
          </a:p>
          <a:p>
            <a:r>
              <a:rPr lang="en-US" sz="2800" dirty="0">
                <a:solidFill>
                  <a:srgbClr val="FFFFFF"/>
                </a:solidFill>
              </a:rPr>
              <a:t>Q</a:t>
            </a:r>
            <a:r>
              <a:rPr lang="en-US" sz="2800" dirty="0" smtClean="0">
                <a:solidFill>
                  <a:srgbClr val="FFFFFF"/>
                </a:solidFill>
              </a:rPr>
              <a:t>uota </a:t>
            </a:r>
            <a:r>
              <a:rPr lang="en-US" sz="2800" dirty="0">
                <a:solidFill>
                  <a:srgbClr val="FFFFFF"/>
                </a:solidFill>
              </a:rPr>
              <a:t>system varies for types of radio stations, music, etc. </a:t>
            </a:r>
            <a:endParaRPr lang="en-CA" sz="2800" dirty="0">
              <a:solidFill>
                <a:srgbClr val="FFFFFF"/>
              </a:solidFill>
            </a:endParaRPr>
          </a:p>
          <a:p>
            <a:endParaRPr lang="en-US" dirty="0"/>
          </a:p>
        </p:txBody>
      </p:sp>
    </p:spTree>
    <p:extLst>
      <p:ext uri="{BB962C8B-B14F-4D97-AF65-F5344CB8AC3E}">
        <p14:creationId xmlns:p14="http://schemas.microsoft.com/office/powerpoint/2010/main" val="268472316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5077"/>
          </a:xfrm>
        </p:spPr>
        <p:txBody>
          <a:bodyPr>
            <a:normAutofit fontScale="90000"/>
          </a:bodyPr>
          <a:lstStyle/>
          <a:p>
            <a:pPr algn="ctr"/>
            <a:r>
              <a:rPr lang="en-CA" dirty="0" smtClean="0"/>
              <a:t/>
            </a:r>
            <a:br>
              <a:rPr lang="en-CA" dirty="0" smtClean="0"/>
            </a:br>
            <a:r>
              <a:rPr lang="en-CA" sz="3800" b="1" dirty="0" smtClean="0">
                <a:solidFill>
                  <a:srgbClr val="FF0000"/>
                </a:solidFill>
              </a:rPr>
              <a:t>Canadian </a:t>
            </a:r>
            <a:r>
              <a:rPr lang="en-CA" sz="3800" b="1" dirty="0">
                <a:solidFill>
                  <a:srgbClr val="FF0000"/>
                </a:solidFill>
              </a:rPr>
              <a:t>C</a:t>
            </a:r>
            <a:r>
              <a:rPr lang="en-CA" sz="3800" b="1" dirty="0" smtClean="0">
                <a:solidFill>
                  <a:srgbClr val="FF0000"/>
                </a:solidFill>
              </a:rPr>
              <a:t>ontent</a:t>
            </a:r>
            <a:r>
              <a:rPr lang="en-CA" sz="3800" b="1" dirty="0">
                <a:solidFill>
                  <a:srgbClr val="FF0000"/>
                </a:solidFill>
              </a:rPr>
              <a:t>: </a:t>
            </a:r>
            <a:r>
              <a:rPr lang="en-CA" sz="3800" b="1" dirty="0">
                <a:solidFill>
                  <a:schemeClr val="bg1"/>
                </a:solidFill>
              </a:rPr>
              <a:t>Scheduling Quotas (</a:t>
            </a:r>
            <a:r>
              <a:rPr lang="en-CA" sz="3800" b="1" dirty="0">
                <a:solidFill>
                  <a:schemeClr val="accent5"/>
                </a:solidFill>
              </a:rPr>
              <a:t>TV</a:t>
            </a:r>
            <a:r>
              <a:rPr lang="en-CA" sz="3800" b="1" dirty="0">
                <a:solidFill>
                  <a:schemeClr val="bg1"/>
                </a:solidFill>
              </a:rPr>
              <a:t>)</a:t>
            </a:r>
            <a:r>
              <a:rPr lang="en-CA" sz="3800" dirty="0"/>
              <a:t/>
            </a:r>
            <a:br>
              <a:rPr lang="en-CA" sz="3800" dirty="0"/>
            </a:br>
            <a:endParaRPr lang="en-US" sz="3800" dirty="0"/>
          </a:p>
        </p:txBody>
      </p:sp>
      <p:sp>
        <p:nvSpPr>
          <p:cNvPr id="3" name="Content Placeholder 2"/>
          <p:cNvSpPr>
            <a:spLocks noGrp="1"/>
          </p:cNvSpPr>
          <p:nvPr>
            <p:ph sz="quarter" idx="10"/>
          </p:nvPr>
        </p:nvSpPr>
        <p:spPr>
          <a:xfrm>
            <a:off x="0" y="1055077"/>
            <a:ext cx="9144000" cy="5509846"/>
          </a:xfrm>
        </p:spPr>
        <p:txBody>
          <a:bodyPr>
            <a:normAutofit/>
          </a:bodyPr>
          <a:lstStyle/>
          <a:p>
            <a:r>
              <a:rPr lang="en-CA" sz="3500" dirty="0" smtClean="0">
                <a:solidFill>
                  <a:schemeClr val="bg1"/>
                </a:solidFill>
              </a:rPr>
              <a:t>TV </a:t>
            </a:r>
            <a:r>
              <a:rPr lang="en-CA" sz="3500" dirty="0" err="1">
                <a:solidFill>
                  <a:schemeClr val="bg1"/>
                </a:solidFill>
              </a:rPr>
              <a:t>Cancon</a:t>
            </a:r>
            <a:r>
              <a:rPr lang="en-CA" sz="3500" dirty="0">
                <a:solidFill>
                  <a:schemeClr val="bg1"/>
                </a:solidFill>
              </a:rPr>
              <a:t> scheduling quotas </a:t>
            </a:r>
            <a:r>
              <a:rPr lang="en-CA" sz="3500" dirty="0">
                <a:solidFill>
                  <a:srgbClr val="FFFF00"/>
                </a:solidFill>
              </a:rPr>
              <a:t>initially </a:t>
            </a:r>
            <a:r>
              <a:rPr lang="en-CA" sz="3500" dirty="0" smtClean="0">
                <a:solidFill>
                  <a:srgbClr val="FFFF00"/>
                </a:solidFill>
              </a:rPr>
              <a:t>fought</a:t>
            </a:r>
            <a:r>
              <a:rPr lang="en-CA" sz="3500" dirty="0" smtClean="0">
                <a:solidFill>
                  <a:schemeClr val="bg1"/>
                </a:solidFill>
              </a:rPr>
              <a:t> </a:t>
            </a:r>
            <a:r>
              <a:rPr lang="en-CA" sz="3500" dirty="0">
                <a:solidFill>
                  <a:schemeClr val="bg1"/>
                </a:solidFill>
              </a:rPr>
              <a:t>by private broadcasters</a:t>
            </a:r>
          </a:p>
          <a:p>
            <a:pPr lvl="0"/>
            <a:r>
              <a:rPr lang="en-CA" sz="3500" dirty="0">
                <a:solidFill>
                  <a:schemeClr val="bg1"/>
                </a:solidFill>
              </a:rPr>
              <a:t>In </a:t>
            </a:r>
            <a:r>
              <a:rPr lang="en-CA" sz="3500" dirty="0" smtClean="0">
                <a:solidFill>
                  <a:srgbClr val="FFFF00"/>
                </a:solidFill>
              </a:rPr>
              <a:t>1970, </a:t>
            </a:r>
            <a:r>
              <a:rPr lang="en-CA" sz="3500" dirty="0">
                <a:solidFill>
                  <a:srgbClr val="FFFF00"/>
                </a:solidFill>
              </a:rPr>
              <a:t>CRTC first required </a:t>
            </a:r>
            <a:r>
              <a:rPr lang="en-CA" sz="3500" dirty="0">
                <a:solidFill>
                  <a:srgbClr val="FF0000"/>
                </a:solidFill>
              </a:rPr>
              <a:t>60% </a:t>
            </a:r>
            <a:r>
              <a:rPr lang="en-CA" sz="3500" dirty="0" err="1">
                <a:solidFill>
                  <a:srgbClr val="FFFF00"/>
                </a:solidFill>
              </a:rPr>
              <a:t>Cancon</a:t>
            </a:r>
            <a:r>
              <a:rPr lang="en-CA" sz="3500" dirty="0">
                <a:solidFill>
                  <a:srgbClr val="FFFF00"/>
                </a:solidFill>
              </a:rPr>
              <a:t> from 6 am to midnight</a:t>
            </a:r>
            <a:r>
              <a:rPr lang="en-CA" sz="3500" dirty="0">
                <a:solidFill>
                  <a:schemeClr val="bg1"/>
                </a:solidFill>
              </a:rPr>
              <a:t>; and </a:t>
            </a:r>
            <a:r>
              <a:rPr lang="en-CA" sz="3500" dirty="0">
                <a:solidFill>
                  <a:srgbClr val="FF0000"/>
                </a:solidFill>
              </a:rPr>
              <a:t>50% </a:t>
            </a:r>
            <a:r>
              <a:rPr lang="en-CA" sz="3500" dirty="0">
                <a:solidFill>
                  <a:schemeClr val="bg1"/>
                </a:solidFill>
              </a:rPr>
              <a:t>from 6 pm </a:t>
            </a:r>
            <a:r>
              <a:rPr lang="en-CA" sz="3500" dirty="0" smtClean="0">
                <a:solidFill>
                  <a:schemeClr val="bg1"/>
                </a:solidFill>
              </a:rPr>
              <a:t>to midnight</a:t>
            </a:r>
            <a:endParaRPr lang="en-CA" sz="3500" dirty="0">
              <a:solidFill>
                <a:schemeClr val="bg1"/>
              </a:solidFill>
            </a:endParaRPr>
          </a:p>
          <a:p>
            <a:pPr lvl="0"/>
            <a:r>
              <a:rPr lang="en-CA" sz="3500" dirty="0" smtClean="0">
                <a:solidFill>
                  <a:schemeClr val="accent5"/>
                </a:solidFill>
              </a:rPr>
              <a:t>CTV </a:t>
            </a:r>
            <a:r>
              <a:rPr lang="en-CA" sz="3500" dirty="0">
                <a:solidFill>
                  <a:schemeClr val="accent5"/>
                </a:solidFill>
              </a:rPr>
              <a:t>v. CRTC </a:t>
            </a:r>
            <a:r>
              <a:rPr lang="en-CA" sz="3500" dirty="0">
                <a:solidFill>
                  <a:schemeClr val="bg1"/>
                </a:solidFill>
              </a:rPr>
              <a:t>(</a:t>
            </a:r>
            <a:r>
              <a:rPr lang="en-CA" sz="3500" dirty="0">
                <a:solidFill>
                  <a:srgbClr val="FFFF00"/>
                </a:solidFill>
              </a:rPr>
              <a:t>SCC 1982</a:t>
            </a:r>
            <a:r>
              <a:rPr lang="en-CA" sz="3500" dirty="0">
                <a:solidFill>
                  <a:schemeClr val="bg1"/>
                </a:solidFill>
              </a:rPr>
              <a:t>) unanimously concluded that CRTC could impose </a:t>
            </a:r>
            <a:r>
              <a:rPr lang="en-CA" sz="3500" dirty="0" smtClean="0">
                <a:solidFill>
                  <a:schemeClr val="bg1"/>
                </a:solidFill>
              </a:rPr>
              <a:t>quotas and that such quotas were not </a:t>
            </a:r>
            <a:r>
              <a:rPr lang="en-CA" sz="3500" dirty="0">
                <a:solidFill>
                  <a:schemeClr val="bg1"/>
                </a:solidFill>
              </a:rPr>
              <a:t>an infringement of freedom of </a:t>
            </a:r>
            <a:r>
              <a:rPr lang="en-CA" sz="3500" dirty="0" smtClean="0">
                <a:solidFill>
                  <a:schemeClr val="bg1"/>
                </a:solidFill>
              </a:rPr>
              <a:t>expression (</a:t>
            </a:r>
            <a:r>
              <a:rPr lang="en-CA" sz="3500" dirty="0" smtClean="0">
                <a:solidFill>
                  <a:srgbClr val="FFFF00"/>
                </a:solidFill>
              </a:rPr>
              <a:t>early Charter case</a:t>
            </a:r>
            <a:r>
              <a:rPr lang="en-CA" sz="3500" dirty="0" smtClean="0">
                <a:solidFill>
                  <a:schemeClr val="bg1"/>
                </a:solidFill>
              </a:rPr>
              <a:t> </a:t>
            </a:r>
            <a:r>
              <a:rPr lang="en-CA" sz="3500" dirty="0" smtClean="0">
                <a:solidFill>
                  <a:schemeClr val="accent5"/>
                </a:solidFill>
                <a:sym typeface="Wingdings"/>
              </a:rPr>
              <a:t></a:t>
            </a:r>
            <a:r>
              <a:rPr lang="en-CA" sz="3500" dirty="0" smtClean="0">
                <a:solidFill>
                  <a:schemeClr val="bg1"/>
                </a:solidFill>
              </a:rPr>
              <a:t> not particularly sophisticated rationale)</a:t>
            </a:r>
            <a:endParaRPr lang="en-CA" sz="3500" dirty="0">
              <a:solidFill>
                <a:schemeClr val="bg1"/>
              </a:solidFill>
            </a:endParaRPr>
          </a:p>
          <a:p>
            <a:pPr marL="0" indent="0">
              <a:buNone/>
            </a:pPr>
            <a:endParaRPr lang="en-US" dirty="0"/>
          </a:p>
        </p:txBody>
      </p:sp>
    </p:spTree>
    <p:extLst>
      <p:ext uri="{BB962C8B-B14F-4D97-AF65-F5344CB8AC3E}">
        <p14:creationId xmlns:p14="http://schemas.microsoft.com/office/powerpoint/2010/main" val="401026829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61"/>
            <a:ext cx="9144000" cy="826176"/>
          </a:xfrm>
        </p:spPr>
        <p:txBody>
          <a:bodyPr>
            <a:normAutofit fontScale="90000"/>
          </a:bodyPr>
          <a:lstStyle/>
          <a:p>
            <a:pPr algn="ctr"/>
            <a:r>
              <a:rPr lang="en-CA" dirty="0" smtClean="0"/>
              <a:t/>
            </a:r>
            <a:br>
              <a:rPr lang="en-CA" dirty="0" smtClean="0"/>
            </a:br>
            <a:r>
              <a:rPr lang="en-CA" dirty="0" smtClean="0">
                <a:solidFill>
                  <a:srgbClr val="FF0000"/>
                </a:solidFill>
              </a:rPr>
              <a:t>Canadian </a:t>
            </a:r>
            <a:r>
              <a:rPr lang="en-CA" dirty="0">
                <a:solidFill>
                  <a:srgbClr val="FF0000"/>
                </a:solidFill>
              </a:rPr>
              <a:t>content: </a:t>
            </a:r>
            <a:r>
              <a:rPr lang="en-CA" dirty="0">
                <a:solidFill>
                  <a:schemeClr val="bg1"/>
                </a:solidFill>
              </a:rPr>
              <a:t>Scheduling Quotas (</a:t>
            </a:r>
            <a:r>
              <a:rPr lang="en-CA" dirty="0">
                <a:solidFill>
                  <a:srgbClr val="FFFF00"/>
                </a:solidFill>
              </a:rPr>
              <a:t>TV</a:t>
            </a:r>
            <a:r>
              <a:rPr lang="en-CA" dirty="0">
                <a:solidFill>
                  <a:schemeClr val="bg1"/>
                </a:solidFill>
              </a:rPr>
              <a:t>)</a:t>
            </a:r>
            <a:r>
              <a:rPr lang="en-CA" dirty="0"/>
              <a:t/>
            </a:r>
            <a:br>
              <a:rPr lang="en-CA" dirty="0"/>
            </a:br>
            <a:endParaRPr lang="en-US" dirty="0"/>
          </a:p>
        </p:txBody>
      </p:sp>
      <p:sp>
        <p:nvSpPr>
          <p:cNvPr id="3" name="Content Placeholder 2"/>
          <p:cNvSpPr>
            <a:spLocks noGrp="1"/>
          </p:cNvSpPr>
          <p:nvPr>
            <p:ph sz="quarter" idx="10"/>
          </p:nvPr>
        </p:nvSpPr>
        <p:spPr>
          <a:xfrm>
            <a:off x="0" y="820615"/>
            <a:ext cx="9144000" cy="5666154"/>
          </a:xfrm>
        </p:spPr>
        <p:txBody>
          <a:bodyPr>
            <a:normAutofit/>
          </a:bodyPr>
          <a:lstStyle/>
          <a:p>
            <a:r>
              <a:rPr lang="en-US" sz="2700" dirty="0">
                <a:solidFill>
                  <a:schemeClr val="bg1"/>
                </a:solidFill>
              </a:rPr>
              <a:t>S</a:t>
            </a:r>
            <a:r>
              <a:rPr lang="en-US" sz="2700" dirty="0" smtClean="0">
                <a:solidFill>
                  <a:schemeClr val="bg1"/>
                </a:solidFill>
              </a:rPr>
              <a:t>cheduling </a:t>
            </a:r>
            <a:r>
              <a:rPr lang="en-US" sz="2700" dirty="0">
                <a:solidFill>
                  <a:schemeClr val="bg1"/>
                </a:solidFill>
              </a:rPr>
              <a:t>quotas for </a:t>
            </a:r>
            <a:r>
              <a:rPr lang="en-US" sz="2700" dirty="0" err="1" smtClean="0">
                <a:solidFill>
                  <a:srgbClr val="FF0000"/>
                </a:solidFill>
              </a:rPr>
              <a:t>Ca</a:t>
            </a:r>
            <a:r>
              <a:rPr lang="en-US" sz="2700" dirty="0" err="1" smtClean="0">
                <a:solidFill>
                  <a:schemeClr val="bg1"/>
                </a:solidFill>
              </a:rPr>
              <a:t>nc</a:t>
            </a:r>
            <a:r>
              <a:rPr lang="en-US" sz="2700" dirty="0" err="1" smtClean="0">
                <a:solidFill>
                  <a:srgbClr val="FF0000"/>
                </a:solidFill>
              </a:rPr>
              <a:t>on</a:t>
            </a:r>
            <a:r>
              <a:rPr lang="en-US" sz="2700" dirty="0" smtClean="0">
                <a:solidFill>
                  <a:schemeClr val="bg1"/>
                </a:solidFill>
              </a:rPr>
              <a:t> </a:t>
            </a:r>
            <a:r>
              <a:rPr lang="en-US" sz="2700" dirty="0">
                <a:solidFill>
                  <a:schemeClr val="bg1"/>
                </a:solidFill>
              </a:rPr>
              <a:t>in </a:t>
            </a:r>
            <a:r>
              <a:rPr lang="en-US" sz="2700" dirty="0">
                <a:solidFill>
                  <a:srgbClr val="FFFF00"/>
                </a:solidFill>
              </a:rPr>
              <a:t>s.4 of TV Broadcasting Regulations</a:t>
            </a:r>
            <a:r>
              <a:rPr lang="en-US" sz="2700" dirty="0">
                <a:solidFill>
                  <a:schemeClr val="bg1"/>
                </a:solidFill>
              </a:rPr>
              <a:t> </a:t>
            </a:r>
            <a:r>
              <a:rPr lang="en-US" sz="2700" dirty="0" smtClean="0">
                <a:solidFill>
                  <a:schemeClr val="bg1"/>
                </a:solidFill>
              </a:rPr>
              <a:t>(</a:t>
            </a:r>
            <a:r>
              <a:rPr lang="en-US" sz="2700" dirty="0" smtClean="0">
                <a:solidFill>
                  <a:srgbClr val="FF0000"/>
                </a:solidFill>
              </a:rPr>
              <a:t>Red </a:t>
            </a:r>
            <a:r>
              <a:rPr lang="en-US" sz="2700" dirty="0">
                <a:solidFill>
                  <a:srgbClr val="FF0000"/>
                </a:solidFill>
              </a:rPr>
              <a:t>Book</a:t>
            </a:r>
            <a:r>
              <a:rPr lang="en-US" sz="2700" dirty="0">
                <a:solidFill>
                  <a:schemeClr val="bg1"/>
                </a:solidFill>
              </a:rPr>
              <a:t>) and </a:t>
            </a:r>
            <a:r>
              <a:rPr lang="en-US" sz="2700" dirty="0" smtClean="0">
                <a:solidFill>
                  <a:schemeClr val="bg1"/>
                </a:solidFill>
              </a:rPr>
              <a:t>in CRTC license </a:t>
            </a:r>
            <a:r>
              <a:rPr lang="en-US" sz="2700" dirty="0">
                <a:solidFill>
                  <a:schemeClr val="bg1"/>
                </a:solidFill>
              </a:rPr>
              <a:t>conditions </a:t>
            </a:r>
            <a:endParaRPr lang="en-CA" sz="2700" dirty="0">
              <a:solidFill>
                <a:schemeClr val="bg1"/>
              </a:solidFill>
            </a:endParaRPr>
          </a:p>
          <a:p>
            <a:r>
              <a:rPr lang="en-US" sz="2700" dirty="0" smtClean="0">
                <a:solidFill>
                  <a:schemeClr val="bg1"/>
                </a:solidFill>
              </a:rPr>
              <a:t>s</a:t>
            </a:r>
            <a:r>
              <a:rPr lang="en-US" sz="2700" dirty="0">
                <a:solidFill>
                  <a:schemeClr val="bg1"/>
                </a:solidFill>
              </a:rPr>
              <a:t>. 4 (6) Subject to </a:t>
            </a:r>
            <a:r>
              <a:rPr lang="en-US" sz="2700" dirty="0" smtClean="0">
                <a:solidFill>
                  <a:schemeClr val="bg1"/>
                </a:solidFill>
              </a:rPr>
              <a:t>license </a:t>
            </a:r>
            <a:r>
              <a:rPr lang="en-US" sz="2700" dirty="0">
                <a:solidFill>
                  <a:schemeClr val="bg1"/>
                </a:solidFill>
              </a:rPr>
              <a:t>conditions, a licensee shall devote </a:t>
            </a:r>
            <a:r>
              <a:rPr lang="en-US" sz="2700" dirty="0">
                <a:solidFill>
                  <a:srgbClr val="FFFF00"/>
                </a:solidFill>
              </a:rPr>
              <a:t>not less than 60% of broadcast year and of any 6 month period to broadcasting Canadian </a:t>
            </a:r>
            <a:r>
              <a:rPr lang="en-US" sz="2700" dirty="0">
                <a:solidFill>
                  <a:schemeClr val="bg1"/>
                </a:solidFill>
              </a:rPr>
              <a:t>programs</a:t>
            </a:r>
            <a:endParaRPr lang="en-CA" sz="2700" dirty="0">
              <a:solidFill>
                <a:schemeClr val="bg1"/>
              </a:solidFill>
            </a:endParaRPr>
          </a:p>
          <a:p>
            <a:r>
              <a:rPr lang="en-US" sz="2700" dirty="0">
                <a:solidFill>
                  <a:schemeClr val="bg1"/>
                </a:solidFill>
              </a:rPr>
              <a:t>E</a:t>
            </a:r>
            <a:r>
              <a:rPr lang="en-US" sz="2700" dirty="0" smtClean="0">
                <a:solidFill>
                  <a:schemeClr val="bg1"/>
                </a:solidFill>
              </a:rPr>
              <a:t>mphasis </a:t>
            </a:r>
            <a:r>
              <a:rPr lang="en-US" sz="2700" dirty="0">
                <a:solidFill>
                  <a:schemeClr val="bg1"/>
                </a:solidFill>
              </a:rPr>
              <a:t>on scheduling </a:t>
            </a:r>
            <a:r>
              <a:rPr lang="en-US" sz="2700" dirty="0" smtClean="0">
                <a:solidFill>
                  <a:srgbClr val="FF0000"/>
                </a:solidFill>
              </a:rPr>
              <a:t>“priority programming”</a:t>
            </a:r>
            <a:r>
              <a:rPr lang="en-US" sz="2700" dirty="0" smtClean="0">
                <a:solidFill>
                  <a:schemeClr val="bg1"/>
                </a:solidFill>
              </a:rPr>
              <a:t>: </a:t>
            </a:r>
            <a:r>
              <a:rPr lang="en-US" sz="2700" dirty="0">
                <a:solidFill>
                  <a:srgbClr val="FFFF00"/>
                </a:solidFill>
              </a:rPr>
              <a:t>drama, music, dance &amp; variety, long-form documentaries, regional</a:t>
            </a:r>
            <a:r>
              <a:rPr lang="en-US" sz="2700" dirty="0">
                <a:solidFill>
                  <a:schemeClr val="bg1"/>
                </a:solidFill>
              </a:rPr>
              <a:t> (except news), </a:t>
            </a:r>
            <a:r>
              <a:rPr lang="en-US" sz="2700" dirty="0">
                <a:solidFill>
                  <a:srgbClr val="FFFF00"/>
                </a:solidFill>
              </a:rPr>
              <a:t>entertainment</a:t>
            </a:r>
            <a:r>
              <a:rPr lang="en-US" sz="2700" dirty="0">
                <a:solidFill>
                  <a:schemeClr val="bg1"/>
                </a:solidFill>
              </a:rPr>
              <a:t> </a:t>
            </a:r>
            <a:r>
              <a:rPr lang="en-US" sz="2700" dirty="0" smtClean="0">
                <a:solidFill>
                  <a:schemeClr val="bg1"/>
                </a:solidFill>
              </a:rPr>
              <a:t>(magazine </a:t>
            </a:r>
            <a:r>
              <a:rPr lang="en-US" sz="2700" dirty="0">
                <a:solidFill>
                  <a:schemeClr val="bg1"/>
                </a:solidFill>
              </a:rPr>
              <a:t>programs)</a:t>
            </a:r>
            <a:endParaRPr lang="en-CA" sz="2700" dirty="0">
              <a:solidFill>
                <a:schemeClr val="bg1"/>
              </a:solidFill>
            </a:endParaRPr>
          </a:p>
          <a:p>
            <a:r>
              <a:rPr lang="en-US" sz="2700" dirty="0" smtClean="0">
                <a:solidFill>
                  <a:schemeClr val="bg1"/>
                </a:solidFill>
              </a:rPr>
              <a:t>Specialty </a:t>
            </a:r>
            <a:r>
              <a:rPr lang="en-US" sz="2700" dirty="0">
                <a:solidFill>
                  <a:schemeClr val="bg1"/>
                </a:solidFill>
              </a:rPr>
              <a:t>and Pay TV </a:t>
            </a:r>
            <a:r>
              <a:rPr lang="en-US" sz="2700" dirty="0" smtClean="0">
                <a:solidFill>
                  <a:schemeClr val="bg1"/>
                </a:solidFill>
              </a:rPr>
              <a:t>licenses </a:t>
            </a:r>
            <a:r>
              <a:rPr lang="en-US" sz="2700" dirty="0">
                <a:solidFill>
                  <a:schemeClr val="bg1"/>
                </a:solidFill>
              </a:rPr>
              <a:t>contain </a:t>
            </a:r>
            <a:r>
              <a:rPr lang="en-US" sz="2700" dirty="0" err="1">
                <a:solidFill>
                  <a:srgbClr val="FF0000"/>
                </a:solidFill>
              </a:rPr>
              <a:t>Ca</a:t>
            </a:r>
            <a:r>
              <a:rPr lang="en-US" sz="2700" dirty="0" err="1">
                <a:solidFill>
                  <a:schemeClr val="bg1"/>
                </a:solidFill>
              </a:rPr>
              <a:t>nc</a:t>
            </a:r>
            <a:r>
              <a:rPr lang="en-US" sz="2700" dirty="0" err="1">
                <a:solidFill>
                  <a:srgbClr val="FF0000"/>
                </a:solidFill>
              </a:rPr>
              <a:t>on</a:t>
            </a:r>
            <a:r>
              <a:rPr lang="en-US" sz="2700" dirty="0">
                <a:solidFill>
                  <a:schemeClr val="bg1"/>
                </a:solidFill>
              </a:rPr>
              <a:t> scheduling conditions tailored to the type of service </a:t>
            </a:r>
            <a:endParaRPr lang="en-CA" sz="2700" dirty="0">
              <a:solidFill>
                <a:schemeClr val="bg1"/>
              </a:solidFill>
            </a:endParaRPr>
          </a:p>
          <a:p>
            <a:r>
              <a:rPr lang="en-US" sz="2700" dirty="0" smtClean="0">
                <a:solidFill>
                  <a:srgbClr val="FFFF00"/>
                </a:solidFill>
              </a:rPr>
              <a:t>BDUs</a:t>
            </a:r>
            <a:r>
              <a:rPr lang="en-US" sz="2700" dirty="0" smtClean="0">
                <a:solidFill>
                  <a:schemeClr val="bg1"/>
                </a:solidFill>
              </a:rPr>
              <a:t> </a:t>
            </a:r>
            <a:r>
              <a:rPr lang="en-US" sz="2700" dirty="0">
                <a:solidFill>
                  <a:schemeClr val="bg1"/>
                </a:solidFill>
              </a:rPr>
              <a:t>are required to carry a </a:t>
            </a:r>
            <a:r>
              <a:rPr lang="en-US" sz="2700" dirty="0">
                <a:solidFill>
                  <a:srgbClr val="FFFF00"/>
                </a:solidFill>
              </a:rPr>
              <a:t>preponderance of Canadian channels</a:t>
            </a:r>
            <a:r>
              <a:rPr lang="en-US" sz="2700" dirty="0">
                <a:solidFill>
                  <a:schemeClr val="bg1"/>
                </a:solidFill>
              </a:rPr>
              <a:t> </a:t>
            </a:r>
            <a:r>
              <a:rPr lang="en-US" sz="2700" dirty="0" smtClean="0">
                <a:solidFill>
                  <a:schemeClr val="bg1"/>
                </a:solidFill>
              </a:rPr>
              <a:t>(S.</a:t>
            </a:r>
            <a:r>
              <a:rPr lang="en-US" sz="2700" dirty="0">
                <a:solidFill>
                  <a:schemeClr val="bg1"/>
                </a:solidFill>
              </a:rPr>
              <a:t>6 BDU Regulations)</a:t>
            </a:r>
            <a:endParaRPr lang="en-CA" sz="2700" dirty="0">
              <a:solidFill>
                <a:schemeClr val="bg1"/>
              </a:solidFill>
            </a:endParaRPr>
          </a:p>
          <a:p>
            <a:pPr marL="0" indent="0">
              <a:buNone/>
            </a:pPr>
            <a:endParaRPr lang="en-US" dirty="0"/>
          </a:p>
        </p:txBody>
      </p:sp>
    </p:spTree>
    <p:extLst>
      <p:ext uri="{BB962C8B-B14F-4D97-AF65-F5344CB8AC3E}">
        <p14:creationId xmlns:p14="http://schemas.microsoft.com/office/powerpoint/2010/main" val="274383219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9231"/>
          </a:xfrm>
        </p:spPr>
        <p:txBody>
          <a:bodyPr>
            <a:normAutofit fontScale="90000"/>
          </a:bodyPr>
          <a:lstStyle/>
          <a:p>
            <a:r>
              <a:rPr lang="en-CA" dirty="0" smtClean="0"/>
              <a:t/>
            </a:r>
            <a:br>
              <a:rPr lang="en-CA" dirty="0" smtClean="0"/>
            </a:br>
            <a:r>
              <a:rPr lang="en-CA" b="1" dirty="0" smtClean="0">
                <a:solidFill>
                  <a:srgbClr val="FF0000"/>
                </a:solidFill>
              </a:rPr>
              <a:t>Canadian </a:t>
            </a:r>
            <a:r>
              <a:rPr lang="en-CA" b="1" dirty="0">
                <a:solidFill>
                  <a:srgbClr val="FF0000"/>
                </a:solidFill>
              </a:rPr>
              <a:t>content</a:t>
            </a:r>
            <a:r>
              <a:rPr lang="en-CA" b="1" dirty="0">
                <a:solidFill>
                  <a:srgbClr val="FFFF00"/>
                </a:solidFill>
              </a:rPr>
              <a:t>:</a:t>
            </a:r>
            <a:r>
              <a:rPr lang="en-CA" b="1" dirty="0">
                <a:solidFill>
                  <a:srgbClr val="FF0000"/>
                </a:solidFill>
              </a:rPr>
              <a:t> </a:t>
            </a:r>
            <a:r>
              <a:rPr lang="en-CA" b="1" dirty="0">
                <a:solidFill>
                  <a:schemeClr val="bg1"/>
                </a:solidFill>
              </a:rPr>
              <a:t>Spending Rules</a:t>
            </a:r>
            <a:br>
              <a:rPr lang="en-CA" b="1" dirty="0">
                <a:solidFill>
                  <a:schemeClr val="bg1"/>
                </a:solidFill>
              </a:rPr>
            </a:br>
            <a:endParaRPr lang="en-US" b="1" dirty="0">
              <a:solidFill>
                <a:schemeClr val="bg1"/>
              </a:solidFill>
            </a:endParaRPr>
          </a:p>
        </p:txBody>
      </p:sp>
      <p:sp>
        <p:nvSpPr>
          <p:cNvPr id="3" name="Content Placeholder 2"/>
          <p:cNvSpPr>
            <a:spLocks noGrp="1"/>
          </p:cNvSpPr>
          <p:nvPr>
            <p:ph sz="quarter" idx="10"/>
          </p:nvPr>
        </p:nvSpPr>
        <p:spPr>
          <a:xfrm>
            <a:off x="136768" y="879230"/>
            <a:ext cx="9007231" cy="5040923"/>
          </a:xfrm>
        </p:spPr>
        <p:txBody>
          <a:bodyPr>
            <a:noAutofit/>
          </a:bodyPr>
          <a:lstStyle/>
          <a:p>
            <a:r>
              <a:rPr lang="en-CA" sz="2700" dirty="0" smtClean="0">
                <a:solidFill>
                  <a:schemeClr val="bg1"/>
                </a:solidFill>
              </a:rPr>
              <a:t>Quotas obviously don’t address </a:t>
            </a:r>
            <a:r>
              <a:rPr lang="en-CA" sz="2700" dirty="0">
                <a:solidFill>
                  <a:schemeClr val="bg1"/>
                </a:solidFill>
              </a:rPr>
              <a:t>quality or diversity</a:t>
            </a:r>
          </a:p>
          <a:p>
            <a:pPr lvl="0"/>
            <a:r>
              <a:rPr lang="en-CA" sz="2700" dirty="0">
                <a:solidFill>
                  <a:schemeClr val="bg1"/>
                </a:solidFill>
              </a:rPr>
              <a:t>CRTC has </a:t>
            </a:r>
            <a:r>
              <a:rPr lang="en-CA" sz="2700" dirty="0" smtClean="0">
                <a:solidFill>
                  <a:schemeClr val="bg1"/>
                </a:solidFill>
              </a:rPr>
              <a:t>required </a:t>
            </a:r>
            <a:r>
              <a:rPr lang="en-CA" sz="2700" dirty="0">
                <a:solidFill>
                  <a:schemeClr val="bg1"/>
                </a:solidFill>
              </a:rPr>
              <a:t>a </a:t>
            </a:r>
            <a:r>
              <a:rPr lang="en-CA" sz="2700" dirty="0" smtClean="0">
                <a:solidFill>
                  <a:schemeClr val="bg1"/>
                </a:solidFill>
              </a:rPr>
              <a:t>broad range and variety of </a:t>
            </a:r>
            <a:r>
              <a:rPr lang="en-CA" sz="2700" dirty="0" err="1">
                <a:solidFill>
                  <a:schemeClr val="bg1"/>
                </a:solidFill>
              </a:rPr>
              <a:t>Cancon</a:t>
            </a:r>
            <a:r>
              <a:rPr lang="en-CA" sz="2700" dirty="0">
                <a:solidFill>
                  <a:schemeClr val="bg1"/>
                </a:solidFill>
              </a:rPr>
              <a:t> spending requirements on conventional, specialty and Pay TV broadcasters over the </a:t>
            </a:r>
            <a:r>
              <a:rPr lang="en-CA" sz="2700" dirty="0" smtClean="0">
                <a:solidFill>
                  <a:schemeClr val="bg1"/>
                </a:solidFill>
              </a:rPr>
              <a:t>years</a:t>
            </a:r>
            <a:endParaRPr lang="en-CA" sz="2700" dirty="0">
              <a:solidFill>
                <a:schemeClr val="bg1"/>
              </a:solidFill>
            </a:endParaRPr>
          </a:p>
          <a:p>
            <a:pPr lvl="0"/>
            <a:r>
              <a:rPr lang="en-CA" sz="2700" dirty="0" smtClean="0">
                <a:solidFill>
                  <a:srgbClr val="FFFF00"/>
                </a:solidFill>
              </a:rPr>
              <a:t>Canadian </a:t>
            </a:r>
            <a:r>
              <a:rPr lang="en-CA" sz="2700" dirty="0">
                <a:solidFill>
                  <a:srgbClr val="FFFF00"/>
                </a:solidFill>
              </a:rPr>
              <a:t>Program </a:t>
            </a:r>
            <a:r>
              <a:rPr lang="en-CA" sz="2700" dirty="0" smtClean="0">
                <a:solidFill>
                  <a:srgbClr val="FFFF00"/>
                </a:solidFill>
              </a:rPr>
              <a:t>Expenditures </a:t>
            </a:r>
            <a:r>
              <a:rPr lang="en-CA" sz="2700" dirty="0">
                <a:solidFill>
                  <a:schemeClr val="bg1"/>
                </a:solidFill>
              </a:rPr>
              <a:t>-</a:t>
            </a:r>
            <a:r>
              <a:rPr lang="en-CA" sz="2700" dirty="0" smtClean="0">
                <a:solidFill>
                  <a:schemeClr val="bg1"/>
                </a:solidFill>
              </a:rPr>
              <a:t> </a:t>
            </a:r>
            <a:r>
              <a:rPr lang="en-CA" sz="2700" dirty="0" smtClean="0">
                <a:solidFill>
                  <a:srgbClr val="FF0000"/>
                </a:solidFill>
              </a:rPr>
              <a:t>Rules </a:t>
            </a:r>
            <a:r>
              <a:rPr lang="en-CA" sz="2700" dirty="0">
                <a:solidFill>
                  <a:srgbClr val="FF0000"/>
                </a:solidFill>
              </a:rPr>
              <a:t>changed in Let’s Talk TV Decisions</a:t>
            </a:r>
          </a:p>
          <a:p>
            <a:pPr lvl="0"/>
            <a:r>
              <a:rPr lang="en-CA" sz="2700" dirty="0" smtClean="0">
                <a:solidFill>
                  <a:srgbClr val="FF0000"/>
                </a:solidFill>
              </a:rPr>
              <a:t>Programs </a:t>
            </a:r>
            <a:r>
              <a:rPr lang="en-CA" sz="2700" dirty="0">
                <a:solidFill>
                  <a:srgbClr val="FF0000"/>
                </a:solidFill>
              </a:rPr>
              <a:t>of National </a:t>
            </a:r>
            <a:r>
              <a:rPr lang="en-CA" sz="2700" dirty="0" smtClean="0">
                <a:solidFill>
                  <a:srgbClr val="FF0000"/>
                </a:solidFill>
              </a:rPr>
              <a:t>Interest: </a:t>
            </a:r>
            <a:r>
              <a:rPr lang="en-CA" sz="2700" dirty="0">
                <a:solidFill>
                  <a:srgbClr val="FFFF00"/>
                </a:solidFill>
              </a:rPr>
              <a:t>D</a:t>
            </a:r>
            <a:r>
              <a:rPr lang="en-CA" sz="2700" dirty="0" smtClean="0">
                <a:solidFill>
                  <a:srgbClr val="FFFF00"/>
                </a:solidFill>
              </a:rPr>
              <a:t>rama</a:t>
            </a:r>
            <a:r>
              <a:rPr lang="en-CA" sz="2700" dirty="0">
                <a:solidFill>
                  <a:srgbClr val="FFFF00"/>
                </a:solidFill>
              </a:rPr>
              <a:t>, long-form documentary, music/variety &amp; award shows</a:t>
            </a:r>
          </a:p>
          <a:p>
            <a:pPr lvl="0"/>
            <a:r>
              <a:rPr lang="en-CA" sz="2700" dirty="0" smtClean="0">
                <a:solidFill>
                  <a:srgbClr val="FFFF00"/>
                </a:solidFill>
              </a:rPr>
              <a:t>Broadcasting Distribution Undertakings</a:t>
            </a:r>
            <a:r>
              <a:rPr lang="en-CA" sz="2700" dirty="0" smtClean="0">
                <a:solidFill>
                  <a:schemeClr val="bg1"/>
                </a:solidFill>
              </a:rPr>
              <a:t> </a:t>
            </a:r>
            <a:r>
              <a:rPr lang="en-CA" sz="2700" dirty="0">
                <a:solidFill>
                  <a:schemeClr val="bg1"/>
                </a:solidFill>
              </a:rPr>
              <a:t>required to contribute funding to Canadian program production (</a:t>
            </a:r>
            <a:r>
              <a:rPr lang="en-CA" sz="2700" dirty="0" smtClean="0">
                <a:solidFill>
                  <a:schemeClr val="bg1"/>
                </a:solidFill>
              </a:rPr>
              <a:t>generally </a:t>
            </a:r>
            <a:r>
              <a:rPr lang="en-CA" sz="2700" dirty="0">
                <a:solidFill>
                  <a:srgbClr val="FFFF00"/>
                </a:solidFill>
              </a:rPr>
              <a:t>5% of gross revenues to Canadian production</a:t>
            </a:r>
            <a:r>
              <a:rPr lang="en-CA" sz="2700" dirty="0">
                <a:solidFill>
                  <a:schemeClr val="bg1"/>
                </a:solidFill>
              </a:rPr>
              <a:t>, </a:t>
            </a:r>
            <a:r>
              <a:rPr lang="en-CA" sz="2700" dirty="0">
                <a:solidFill>
                  <a:srgbClr val="FFFF00"/>
                </a:solidFill>
              </a:rPr>
              <a:t>of </a:t>
            </a:r>
            <a:r>
              <a:rPr lang="en-CA" sz="2700" dirty="0" smtClean="0">
                <a:solidFill>
                  <a:srgbClr val="FFFF00"/>
                </a:solidFill>
              </a:rPr>
              <a:t>which 80</a:t>
            </a:r>
            <a:r>
              <a:rPr lang="en-CA" sz="2700" dirty="0">
                <a:solidFill>
                  <a:srgbClr val="FFFF00"/>
                </a:solidFill>
              </a:rPr>
              <a:t>% to the </a:t>
            </a:r>
            <a:r>
              <a:rPr lang="en-CA" sz="2700" dirty="0">
                <a:solidFill>
                  <a:srgbClr val="FF0000"/>
                </a:solidFill>
              </a:rPr>
              <a:t>Canadian Media </a:t>
            </a:r>
            <a:r>
              <a:rPr lang="en-CA" sz="2700" dirty="0" smtClean="0">
                <a:solidFill>
                  <a:srgbClr val="FF0000"/>
                </a:solidFill>
              </a:rPr>
              <a:t>Fund</a:t>
            </a:r>
            <a:r>
              <a:rPr lang="en-CA" sz="2700" dirty="0" smtClean="0">
                <a:solidFill>
                  <a:schemeClr val="bg1"/>
                </a:solidFill>
              </a:rPr>
              <a:t>)</a:t>
            </a:r>
            <a:endParaRPr lang="en-CA" sz="2700" dirty="0">
              <a:solidFill>
                <a:schemeClr val="bg1"/>
              </a:solidFill>
            </a:endParaRPr>
          </a:p>
          <a:p>
            <a:r>
              <a:rPr lang="en-CA" sz="2700" dirty="0">
                <a:solidFill>
                  <a:schemeClr val="bg1"/>
                </a:solidFill>
              </a:rPr>
              <a:t>R</a:t>
            </a:r>
            <a:r>
              <a:rPr lang="en-CA" sz="2700" dirty="0" smtClean="0">
                <a:solidFill>
                  <a:schemeClr val="bg1"/>
                </a:solidFill>
              </a:rPr>
              <a:t>emainder </a:t>
            </a:r>
            <a:r>
              <a:rPr lang="en-CA" sz="2700" dirty="0">
                <a:solidFill>
                  <a:schemeClr val="bg1"/>
                </a:solidFill>
              </a:rPr>
              <a:t>to one or more independent production funds </a:t>
            </a:r>
            <a:endParaRPr lang="en-US" sz="2700" dirty="0">
              <a:solidFill>
                <a:schemeClr val="bg1"/>
              </a:solidFill>
            </a:endParaRPr>
          </a:p>
        </p:txBody>
      </p:sp>
    </p:spTree>
    <p:extLst>
      <p:ext uri="{BB962C8B-B14F-4D97-AF65-F5344CB8AC3E}">
        <p14:creationId xmlns:p14="http://schemas.microsoft.com/office/powerpoint/2010/main" val="353233370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91846"/>
          </a:xfrm>
        </p:spPr>
        <p:txBody>
          <a:bodyPr>
            <a:normAutofit fontScale="90000"/>
          </a:bodyPr>
          <a:lstStyle/>
          <a:p>
            <a:pPr algn="ctr"/>
            <a:r>
              <a:rPr lang="en-CA" dirty="0" smtClean="0"/>
              <a:t/>
            </a:r>
            <a:br>
              <a:rPr lang="en-CA" dirty="0" smtClean="0"/>
            </a:br>
            <a:r>
              <a:rPr lang="en-CA" b="1" dirty="0" smtClean="0">
                <a:solidFill>
                  <a:srgbClr val="FF0000"/>
                </a:solidFill>
              </a:rPr>
              <a:t>Canadian </a:t>
            </a:r>
            <a:r>
              <a:rPr lang="en-CA" b="1" dirty="0">
                <a:solidFill>
                  <a:srgbClr val="FF0000"/>
                </a:solidFill>
              </a:rPr>
              <a:t>content</a:t>
            </a:r>
            <a:r>
              <a:rPr lang="en-CA" b="1" dirty="0">
                <a:solidFill>
                  <a:schemeClr val="bg1"/>
                </a:solidFill>
              </a:rPr>
              <a:t>: </a:t>
            </a:r>
            <a:r>
              <a:rPr lang="en-CA" b="1" dirty="0" smtClean="0">
                <a:solidFill>
                  <a:schemeClr val="bg1"/>
                </a:solidFill>
              </a:rPr>
              <a:t/>
            </a:r>
            <a:br>
              <a:rPr lang="en-CA" b="1" dirty="0" smtClean="0">
                <a:solidFill>
                  <a:schemeClr val="bg1"/>
                </a:solidFill>
              </a:rPr>
            </a:br>
            <a:r>
              <a:rPr lang="en-CA" b="1" dirty="0" smtClean="0">
                <a:solidFill>
                  <a:srgbClr val="FFFF00"/>
                </a:solidFill>
              </a:rPr>
              <a:t>Program </a:t>
            </a:r>
            <a:r>
              <a:rPr lang="en-CA" b="1" dirty="0">
                <a:solidFill>
                  <a:srgbClr val="FFFF00"/>
                </a:solidFill>
              </a:rPr>
              <a:t>production subsidies</a:t>
            </a:r>
            <a:br>
              <a:rPr lang="en-CA" b="1" dirty="0">
                <a:solidFill>
                  <a:srgbClr val="FFFF00"/>
                </a:solidFill>
              </a:rPr>
            </a:br>
            <a:endParaRPr lang="en-US" b="1" dirty="0">
              <a:solidFill>
                <a:srgbClr val="FFFF00"/>
              </a:solidFill>
            </a:endParaRPr>
          </a:p>
        </p:txBody>
      </p:sp>
      <p:sp>
        <p:nvSpPr>
          <p:cNvPr id="3" name="Content Placeholder 2"/>
          <p:cNvSpPr>
            <a:spLocks noGrp="1"/>
          </p:cNvSpPr>
          <p:nvPr>
            <p:ph sz="quarter" idx="10"/>
          </p:nvPr>
        </p:nvSpPr>
        <p:spPr>
          <a:xfrm>
            <a:off x="254000" y="1318199"/>
            <a:ext cx="8890000" cy="5031801"/>
          </a:xfrm>
        </p:spPr>
        <p:txBody>
          <a:bodyPr>
            <a:normAutofit/>
          </a:bodyPr>
          <a:lstStyle/>
          <a:p>
            <a:r>
              <a:rPr lang="en-US" sz="3400" dirty="0" smtClean="0">
                <a:solidFill>
                  <a:schemeClr val="bg1"/>
                </a:solidFill>
              </a:rPr>
              <a:t>The </a:t>
            </a:r>
            <a:r>
              <a:rPr lang="en-US" sz="3400" i="1" dirty="0">
                <a:solidFill>
                  <a:schemeClr val="accent5"/>
                </a:solidFill>
              </a:rPr>
              <a:t>Canadian Media Fund </a:t>
            </a:r>
            <a:r>
              <a:rPr lang="en-US" sz="3400" dirty="0">
                <a:solidFill>
                  <a:schemeClr val="bg1"/>
                </a:solidFill>
              </a:rPr>
              <a:t>and other program production subsidies &amp; incentives</a:t>
            </a:r>
            <a:endParaRPr lang="en-CA" sz="3400" dirty="0">
              <a:solidFill>
                <a:schemeClr val="bg1"/>
              </a:solidFill>
            </a:endParaRPr>
          </a:p>
          <a:p>
            <a:r>
              <a:rPr lang="en-US" sz="3400" dirty="0" smtClean="0">
                <a:solidFill>
                  <a:srgbClr val="FFFF00"/>
                </a:solidFill>
              </a:rPr>
              <a:t>Some </a:t>
            </a:r>
            <a:r>
              <a:rPr lang="en-US" sz="3400" dirty="0">
                <a:solidFill>
                  <a:srgbClr val="FFFF00"/>
                </a:solidFill>
              </a:rPr>
              <a:t>economists consistently recommend that government subsidies should replace regulatory mechanisms </a:t>
            </a:r>
            <a:r>
              <a:rPr lang="en-US" sz="3400" dirty="0" smtClean="0">
                <a:solidFill>
                  <a:schemeClr val="bg1"/>
                </a:solidFill>
              </a:rPr>
              <a:t>(license </a:t>
            </a:r>
            <a:r>
              <a:rPr lang="en-US" sz="3400" dirty="0">
                <a:solidFill>
                  <a:schemeClr val="bg1"/>
                </a:solidFill>
              </a:rPr>
              <a:t>conditions, quotas, spending requirements, etc.) to promote domestic production</a:t>
            </a:r>
            <a:endParaRPr lang="en-CA" sz="3400" dirty="0">
              <a:solidFill>
                <a:schemeClr val="bg1"/>
              </a:solidFill>
            </a:endParaRPr>
          </a:p>
          <a:p>
            <a:r>
              <a:rPr lang="en-US" sz="3400" dirty="0" smtClean="0">
                <a:solidFill>
                  <a:srgbClr val="FFFF00"/>
                </a:solidFill>
              </a:rPr>
              <a:t>Are </a:t>
            </a:r>
            <a:r>
              <a:rPr lang="en-US" sz="3400" dirty="0" err="1">
                <a:solidFill>
                  <a:srgbClr val="FFFF00"/>
                </a:solidFill>
              </a:rPr>
              <a:t>Cancon</a:t>
            </a:r>
            <a:r>
              <a:rPr lang="en-US" sz="3400" dirty="0">
                <a:solidFill>
                  <a:srgbClr val="FFFF00"/>
                </a:solidFill>
              </a:rPr>
              <a:t> requirements for TV &amp; BDUs sustainable when OTT competition is unregulated</a:t>
            </a:r>
            <a:r>
              <a:rPr lang="en-US" sz="3400" dirty="0">
                <a:solidFill>
                  <a:srgbClr val="FF0000"/>
                </a:solidFill>
              </a:rPr>
              <a:t>?</a:t>
            </a:r>
            <a:endParaRPr lang="en-CA" sz="3400" dirty="0">
              <a:solidFill>
                <a:srgbClr val="FF0000"/>
              </a:solidFill>
            </a:endParaRPr>
          </a:p>
          <a:p>
            <a:pPr marL="0" indent="0">
              <a:buNone/>
            </a:pPr>
            <a:endParaRPr lang="en-US" dirty="0"/>
          </a:p>
        </p:txBody>
      </p:sp>
    </p:spTree>
    <p:extLst>
      <p:ext uri="{BB962C8B-B14F-4D97-AF65-F5344CB8AC3E}">
        <p14:creationId xmlns:p14="http://schemas.microsoft.com/office/powerpoint/2010/main" val="28407084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10351</TotalTime>
  <Words>3142</Words>
  <Application>Microsoft Macintosh PowerPoint</Application>
  <PresentationFormat>On-screen Show (4:3)</PresentationFormat>
  <Paragraphs>299</Paragraphs>
  <Slides>115</Slides>
  <Notes>1</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CDM_PPT_Template </vt:lpstr>
      <vt:lpstr>   “A History of Cultural Policy: Regulated, Unregulated &amp; Self Regulated Industries”  </vt:lpstr>
      <vt:lpstr>PowerPoint Presentation</vt:lpstr>
      <vt:lpstr>Course Website: Redecorated</vt:lpstr>
      <vt:lpstr>Badges now working…</vt:lpstr>
      <vt:lpstr>Marking generally</vt:lpstr>
      <vt:lpstr>Papers: My marking criteria</vt:lpstr>
      <vt:lpstr>Questions on..</vt:lpstr>
      <vt:lpstr>Additional resource?</vt:lpstr>
      <vt:lpstr>Follow-up 1</vt:lpstr>
      <vt:lpstr>PowerPoint Presentation</vt:lpstr>
      <vt:lpstr>Thematic Follow-up 2</vt:lpstr>
      <vt:lpstr>PowerPoint Presentation</vt:lpstr>
      <vt:lpstr>PowerPoint Presentation</vt:lpstr>
      <vt:lpstr>PowerPoint Presentation</vt:lpstr>
      <vt:lpstr>PowerPoint Presentation</vt:lpstr>
      <vt:lpstr>Thematic Follow-Up 3</vt:lpstr>
      <vt:lpstr>PowerPoint Presentation</vt:lpstr>
      <vt:lpstr>PowerPoint Presentation</vt:lpstr>
      <vt:lpstr>New FCC formula?</vt:lpstr>
      <vt:lpstr>Implicates 3 of the 4 Binaries</vt:lpstr>
      <vt:lpstr>PowerPoint Presentation</vt:lpstr>
      <vt:lpstr>PowerPoint Presentation</vt:lpstr>
      <vt:lpstr>PowerPoint Presentation</vt:lpstr>
      <vt:lpstr>PowerPoint Presentation</vt:lpstr>
      <vt:lpstr>Mine </vt:lpstr>
      <vt:lpstr>PowerPoint Presentation</vt:lpstr>
      <vt:lpstr>PowerPoint Presentation</vt:lpstr>
      <vt:lpstr>PowerPoint Presentation</vt:lpstr>
      <vt:lpstr>Huge?</vt:lpstr>
      <vt:lpstr>Personal News of the Week</vt:lpstr>
      <vt:lpstr>PowerPoint Presentation</vt:lpstr>
      <vt:lpstr>PowerPoint Presentation</vt:lpstr>
      <vt:lpstr>PowerPoint Presentation</vt:lpstr>
      <vt:lpstr>Today…</vt:lpstr>
      <vt:lpstr>AKA: Mid-Term Review of the maze</vt:lpstr>
      <vt:lpstr>A Theory…</vt:lpstr>
      <vt:lpstr>Starting Point #1  </vt:lpstr>
      <vt:lpstr>Q: Where did we lose our way?</vt:lpstr>
      <vt:lpstr>A: Precisely here?...</vt:lpstr>
      <vt:lpstr>PowerPoint Presentation</vt:lpstr>
      <vt:lpstr>The evolution of…</vt:lpstr>
      <vt:lpstr>Fruit of the poisonous tree ?</vt:lpstr>
      <vt:lpstr>Now add more vagueness…</vt:lpstr>
      <vt:lpstr>PowerPoint Presentation</vt:lpstr>
      <vt:lpstr>PowerPoint Presentation</vt:lpstr>
      <vt:lpstr>The News…</vt:lpstr>
      <vt:lpstr>The CBC</vt:lpstr>
      <vt:lpstr>Starting Point #2:  Jurisdiction over Cable TV  </vt:lpstr>
      <vt:lpstr>Which brings us to…</vt:lpstr>
      <vt:lpstr>PowerPoint Presentation</vt:lpstr>
      <vt:lpstr>PowerPoint Presentation</vt:lpstr>
      <vt:lpstr>Note Copyright barely mentioned</vt:lpstr>
      <vt:lpstr>Starting Point #3:   </vt:lpstr>
      <vt:lpstr>An “interesting” thing happened…</vt:lpstr>
      <vt:lpstr>PowerPoint Presentation</vt:lpstr>
      <vt:lpstr>PowerPoint Presentation</vt:lpstr>
      <vt:lpstr>PowerPoint Presentation</vt:lpstr>
      <vt:lpstr>PowerPoint Presentation</vt:lpstr>
      <vt:lpstr>CAB Code (E.G.)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CSBC cases</vt:lpstr>
      <vt:lpstr>So add to the equation</vt:lpstr>
      <vt:lpstr>&amp; One more thing…</vt:lpstr>
      <vt:lpstr>PowerPoint Presentation</vt:lpstr>
      <vt:lpstr>Starting Point #4:   </vt:lpstr>
      <vt:lpstr>Last Lecture Cliffhanger…</vt:lpstr>
      <vt:lpstr>Newton C.J. (of “natural law”)</vt:lpstr>
      <vt:lpstr>PowerPoint Presentation</vt:lpstr>
      <vt:lpstr>Impact of SCC fee for  carriage decision</vt:lpstr>
      <vt:lpstr>PowerPoint Presentation</vt:lpstr>
      <vt:lpstr>Some interesting things…</vt:lpstr>
      <vt:lpstr>Majority</vt:lpstr>
      <vt:lpstr>PowerPoint Presentation</vt:lpstr>
      <vt:lpstr>PowerPoint Presentation</vt:lpstr>
      <vt:lpstr>Then…</vt:lpstr>
      <vt:lpstr>PowerPoint Presentation</vt:lpstr>
      <vt:lpstr>Dissent</vt:lpstr>
      <vt:lpstr>PowerPoint Presentation</vt:lpstr>
      <vt:lpstr>PowerPoint Presentation</vt:lpstr>
      <vt:lpstr>Some thoughts</vt:lpstr>
      <vt:lpstr>PowerPoint Presentation</vt:lpstr>
      <vt:lpstr>PowerPoint Presentation</vt:lpstr>
      <vt:lpstr>Point(s) of Convergence:   </vt:lpstr>
      <vt:lpstr>Consider…</vt:lpstr>
      <vt:lpstr> CRTC Canadian Content Regulation </vt:lpstr>
      <vt:lpstr> Role of the CBC as Public Broadcaster </vt:lpstr>
      <vt:lpstr> Canadian Content:  Scheduling Quotas (Radio) </vt:lpstr>
      <vt:lpstr> Canadian Content: Scheduling Quotas (TV) </vt:lpstr>
      <vt:lpstr> Canadian content: Scheduling Quotas (TV) </vt:lpstr>
      <vt:lpstr> Canadian content: Spending Rules </vt:lpstr>
      <vt:lpstr> Canadian content:  Program production subsidies </vt:lpstr>
      <vt:lpstr>WHAT’S “CANCON”?</vt:lpstr>
      <vt:lpstr>1. PRODUCER</vt:lpstr>
      <vt:lpstr>2. EXPENDITURES</vt:lpstr>
      <vt:lpstr>3. Points System</vt:lpstr>
      <vt:lpstr>Current Exhibition Rules</vt:lpstr>
      <vt:lpstr>Current Expenditure Rules</vt:lpstr>
      <vt:lpstr>Current BDU Rules</vt:lpstr>
      <vt:lpstr>Other Cancon Support:  Tangible Benefits</vt:lpstr>
      <vt:lpstr>PowerPoint Presentation</vt:lpstr>
      <vt:lpstr>Concluding Query   </vt:lpstr>
      <vt:lpstr>  So What’s It All About?</vt:lpstr>
      <vt:lpstr>PowerPoint Presentation</vt:lpstr>
      <vt:lpstr>Coming Soon</vt:lpstr>
      <vt:lpstr> A MATTER OF PERSPECTIVE</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974</cp:revision>
  <cp:lastPrinted>2013-12-30T23:16:45Z</cp:lastPrinted>
  <dcterms:created xsi:type="dcterms:W3CDTF">2013-02-08T08:35:59Z</dcterms:created>
  <dcterms:modified xsi:type="dcterms:W3CDTF">2017-03-02T04:26:29Z</dcterms:modified>
</cp:coreProperties>
</file>